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4"/>
  </p:sldMasterIdLst>
  <p:notesMasterIdLst>
    <p:notesMasterId r:id="rId36"/>
  </p:notesMasterIdLst>
  <p:sldIdLst>
    <p:sldId id="256" r:id="rId5"/>
    <p:sldId id="259" r:id="rId6"/>
    <p:sldId id="260" r:id="rId7"/>
    <p:sldId id="261" r:id="rId8"/>
    <p:sldId id="262" r:id="rId9"/>
    <p:sldId id="258" r:id="rId10"/>
    <p:sldId id="287" r:id="rId11"/>
    <p:sldId id="306" r:id="rId12"/>
    <p:sldId id="334" r:id="rId13"/>
    <p:sldId id="338" r:id="rId14"/>
    <p:sldId id="345" r:id="rId15"/>
    <p:sldId id="335" r:id="rId16"/>
    <p:sldId id="340" r:id="rId17"/>
    <p:sldId id="337" r:id="rId18"/>
    <p:sldId id="339" r:id="rId19"/>
    <p:sldId id="344" r:id="rId20"/>
    <p:sldId id="279" r:id="rId21"/>
    <p:sldId id="280" r:id="rId22"/>
    <p:sldId id="284" r:id="rId23"/>
    <p:sldId id="341" r:id="rId24"/>
    <p:sldId id="307" r:id="rId25"/>
    <p:sldId id="346" r:id="rId26"/>
    <p:sldId id="265" r:id="rId27"/>
    <p:sldId id="343" r:id="rId28"/>
    <p:sldId id="291" r:id="rId29"/>
    <p:sldId id="294" r:id="rId30"/>
    <p:sldId id="349" r:id="rId31"/>
    <p:sldId id="353" r:id="rId32"/>
    <p:sldId id="350" r:id="rId33"/>
    <p:sldId id="281" r:id="rId34"/>
    <p:sldId id="352"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C779B2-3740-4FA8-99D2-2EF9D8F84E21}" v="11" dt="2021-07-27T15:32:04.1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3979" autoAdjust="0"/>
  </p:normalViewPr>
  <p:slideViewPr>
    <p:cSldViewPr snapToGrid="0">
      <p:cViewPr varScale="1">
        <p:scale>
          <a:sx n="67" d="100"/>
          <a:sy n="67" d="100"/>
        </p:scale>
        <p:origin x="528" y="44"/>
      </p:cViewPr>
      <p:guideLst/>
    </p:cSldViewPr>
  </p:slideViewPr>
  <p:notesTextViewPr>
    <p:cViewPr>
      <p:scale>
        <a:sx n="1" d="1"/>
        <a:sy n="1" d="1"/>
      </p:scale>
      <p:origin x="0" y="0"/>
    </p:cViewPr>
  </p:notesTextViewPr>
  <p:sorterViewPr>
    <p:cViewPr>
      <p:scale>
        <a:sx n="50" d="100"/>
        <a:sy n="50" d="100"/>
      </p:scale>
      <p:origin x="0" y="-4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8DC58D-5886-4A44-BA82-5E07BAE989D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068AB4D-6C7C-451D-82D8-4C3D2EFB70C7}">
      <dgm:prSet phldrT="[Text]"/>
      <dgm:spPr/>
      <dgm:t>
        <a:bodyPr/>
        <a:lstStyle/>
        <a:p>
          <a:r>
            <a:rPr lang="en-US" dirty="0"/>
            <a:t>Guided reading</a:t>
          </a:r>
        </a:p>
      </dgm:t>
    </dgm:pt>
    <dgm:pt modelId="{EF55ED57-2F07-465C-9B76-A0CD40902A52}" type="parTrans" cxnId="{F2CEE1B3-DC53-4D17-8F8C-3F09705BC1D1}">
      <dgm:prSet/>
      <dgm:spPr/>
      <dgm:t>
        <a:bodyPr/>
        <a:lstStyle/>
        <a:p>
          <a:endParaRPr lang="en-US"/>
        </a:p>
      </dgm:t>
    </dgm:pt>
    <dgm:pt modelId="{C0121E20-10C4-4E6E-B613-25701C55C9E4}" type="sibTrans" cxnId="{F2CEE1B3-DC53-4D17-8F8C-3F09705BC1D1}">
      <dgm:prSet/>
      <dgm:spPr/>
      <dgm:t>
        <a:bodyPr/>
        <a:lstStyle/>
        <a:p>
          <a:endParaRPr lang="en-US"/>
        </a:p>
      </dgm:t>
    </dgm:pt>
    <dgm:pt modelId="{A6DEA200-27F8-41E2-A6F3-74CAE7B930E0}">
      <dgm:prSet phldrT="[Text]"/>
      <dgm:spPr/>
      <dgm:t>
        <a:bodyPr/>
        <a:lstStyle/>
        <a:p>
          <a:r>
            <a:rPr lang="en-US" dirty="0"/>
            <a:t>Independent reading</a:t>
          </a:r>
        </a:p>
      </dgm:t>
    </dgm:pt>
    <dgm:pt modelId="{EC4107C9-4B73-412D-9451-02E4831DA07E}" type="parTrans" cxnId="{C7DC12E4-B5BB-4F08-90BC-EBF50B60FE1A}">
      <dgm:prSet/>
      <dgm:spPr/>
      <dgm:t>
        <a:bodyPr/>
        <a:lstStyle/>
        <a:p>
          <a:endParaRPr lang="en-US"/>
        </a:p>
      </dgm:t>
    </dgm:pt>
    <dgm:pt modelId="{144B9F2C-0049-441D-B004-9B0579994CCD}" type="sibTrans" cxnId="{C7DC12E4-B5BB-4F08-90BC-EBF50B60FE1A}">
      <dgm:prSet/>
      <dgm:spPr/>
      <dgm:t>
        <a:bodyPr/>
        <a:lstStyle/>
        <a:p>
          <a:endParaRPr lang="en-US"/>
        </a:p>
      </dgm:t>
    </dgm:pt>
    <dgm:pt modelId="{EB0C785C-A82D-4D06-9B3F-53D47DAC1401}">
      <dgm:prSet phldrT="[Text]"/>
      <dgm:spPr/>
      <dgm:t>
        <a:bodyPr/>
        <a:lstStyle/>
        <a:p>
          <a:r>
            <a:rPr lang="en-US" dirty="0"/>
            <a:t>Passion for reading</a:t>
          </a:r>
        </a:p>
      </dgm:t>
    </dgm:pt>
    <dgm:pt modelId="{CA9F61FA-E115-447E-B5F9-B64E5E9D730E}" type="parTrans" cxnId="{B9F05DB9-CDBB-4965-9AB6-D9A68D96284A}">
      <dgm:prSet/>
      <dgm:spPr/>
      <dgm:t>
        <a:bodyPr/>
        <a:lstStyle/>
        <a:p>
          <a:endParaRPr lang="en-US"/>
        </a:p>
      </dgm:t>
    </dgm:pt>
    <dgm:pt modelId="{8FE66E99-E484-4E96-AF45-4F2DC2C13B67}" type="sibTrans" cxnId="{B9F05DB9-CDBB-4965-9AB6-D9A68D96284A}">
      <dgm:prSet/>
      <dgm:spPr/>
      <dgm:t>
        <a:bodyPr/>
        <a:lstStyle/>
        <a:p>
          <a:endParaRPr lang="en-US"/>
        </a:p>
      </dgm:t>
    </dgm:pt>
    <dgm:pt modelId="{032EFDD7-D0BA-42C2-BF06-393D8D34BEDE}" type="pres">
      <dgm:prSet presAssocID="{F58DC58D-5886-4A44-BA82-5E07BAE989DF}" presName="diagram" presStyleCnt="0">
        <dgm:presLayoutVars>
          <dgm:dir/>
          <dgm:resizeHandles val="exact"/>
        </dgm:presLayoutVars>
      </dgm:prSet>
      <dgm:spPr/>
    </dgm:pt>
    <dgm:pt modelId="{2C3911FC-FEA7-42B8-A9DC-D1A652F44B0C}" type="pres">
      <dgm:prSet presAssocID="{E068AB4D-6C7C-451D-82D8-4C3D2EFB70C7}" presName="node" presStyleLbl="node1" presStyleIdx="0" presStyleCnt="3">
        <dgm:presLayoutVars>
          <dgm:bulletEnabled val="1"/>
        </dgm:presLayoutVars>
      </dgm:prSet>
      <dgm:spPr/>
    </dgm:pt>
    <dgm:pt modelId="{1C703270-7FEA-443F-9EF3-1A425170A70C}" type="pres">
      <dgm:prSet presAssocID="{C0121E20-10C4-4E6E-B613-25701C55C9E4}" presName="sibTrans" presStyleCnt="0"/>
      <dgm:spPr/>
    </dgm:pt>
    <dgm:pt modelId="{3BD1D9FF-4D0E-424E-A5F8-108F4DF0E73E}" type="pres">
      <dgm:prSet presAssocID="{A6DEA200-27F8-41E2-A6F3-74CAE7B930E0}" presName="node" presStyleLbl="node1" presStyleIdx="1" presStyleCnt="3">
        <dgm:presLayoutVars>
          <dgm:bulletEnabled val="1"/>
        </dgm:presLayoutVars>
      </dgm:prSet>
      <dgm:spPr/>
    </dgm:pt>
    <dgm:pt modelId="{6C8EFB27-6026-436A-8430-0F9254809034}" type="pres">
      <dgm:prSet presAssocID="{144B9F2C-0049-441D-B004-9B0579994CCD}" presName="sibTrans" presStyleCnt="0"/>
      <dgm:spPr/>
    </dgm:pt>
    <dgm:pt modelId="{2416DDA2-224B-4153-A50F-CF5470AF81B9}" type="pres">
      <dgm:prSet presAssocID="{EB0C785C-A82D-4D06-9B3F-53D47DAC1401}" presName="node" presStyleLbl="node1" presStyleIdx="2" presStyleCnt="3">
        <dgm:presLayoutVars>
          <dgm:bulletEnabled val="1"/>
        </dgm:presLayoutVars>
      </dgm:prSet>
      <dgm:spPr/>
    </dgm:pt>
  </dgm:ptLst>
  <dgm:cxnLst>
    <dgm:cxn modelId="{311E061B-FFDD-43BD-82F8-8DC0B4919DE4}" type="presOf" srcId="{A6DEA200-27F8-41E2-A6F3-74CAE7B930E0}" destId="{3BD1D9FF-4D0E-424E-A5F8-108F4DF0E73E}" srcOrd="0" destOrd="0" presId="urn:microsoft.com/office/officeart/2005/8/layout/default"/>
    <dgm:cxn modelId="{CAB1596B-8FC3-4B9C-891B-AF63C4CD9735}" type="presOf" srcId="{E068AB4D-6C7C-451D-82D8-4C3D2EFB70C7}" destId="{2C3911FC-FEA7-42B8-A9DC-D1A652F44B0C}" srcOrd="0" destOrd="0" presId="urn:microsoft.com/office/officeart/2005/8/layout/default"/>
    <dgm:cxn modelId="{82F90772-76C6-4E34-B4BD-2A84C5CD843E}" type="presOf" srcId="{F58DC58D-5886-4A44-BA82-5E07BAE989DF}" destId="{032EFDD7-D0BA-42C2-BF06-393D8D34BEDE}" srcOrd="0" destOrd="0" presId="urn:microsoft.com/office/officeart/2005/8/layout/default"/>
    <dgm:cxn modelId="{F2CEE1B3-DC53-4D17-8F8C-3F09705BC1D1}" srcId="{F58DC58D-5886-4A44-BA82-5E07BAE989DF}" destId="{E068AB4D-6C7C-451D-82D8-4C3D2EFB70C7}" srcOrd="0" destOrd="0" parTransId="{EF55ED57-2F07-465C-9B76-A0CD40902A52}" sibTransId="{C0121E20-10C4-4E6E-B613-25701C55C9E4}"/>
    <dgm:cxn modelId="{B9F05DB9-CDBB-4965-9AB6-D9A68D96284A}" srcId="{F58DC58D-5886-4A44-BA82-5E07BAE989DF}" destId="{EB0C785C-A82D-4D06-9B3F-53D47DAC1401}" srcOrd="2" destOrd="0" parTransId="{CA9F61FA-E115-447E-B5F9-B64E5E9D730E}" sibTransId="{8FE66E99-E484-4E96-AF45-4F2DC2C13B67}"/>
    <dgm:cxn modelId="{C7DC12E4-B5BB-4F08-90BC-EBF50B60FE1A}" srcId="{F58DC58D-5886-4A44-BA82-5E07BAE989DF}" destId="{A6DEA200-27F8-41E2-A6F3-74CAE7B930E0}" srcOrd="1" destOrd="0" parTransId="{EC4107C9-4B73-412D-9451-02E4831DA07E}" sibTransId="{144B9F2C-0049-441D-B004-9B0579994CCD}"/>
    <dgm:cxn modelId="{573858F9-C9C8-4779-8A39-91F2E434C08A}" type="presOf" srcId="{EB0C785C-A82D-4D06-9B3F-53D47DAC1401}" destId="{2416DDA2-224B-4153-A50F-CF5470AF81B9}" srcOrd="0" destOrd="0" presId="urn:microsoft.com/office/officeart/2005/8/layout/default"/>
    <dgm:cxn modelId="{D21DB870-FFC6-4AB5-9E01-BCB74B5253DA}" type="presParOf" srcId="{032EFDD7-D0BA-42C2-BF06-393D8D34BEDE}" destId="{2C3911FC-FEA7-42B8-A9DC-D1A652F44B0C}" srcOrd="0" destOrd="0" presId="urn:microsoft.com/office/officeart/2005/8/layout/default"/>
    <dgm:cxn modelId="{A0C72EB2-D3E0-46DA-8BAF-5184451BBAFA}" type="presParOf" srcId="{032EFDD7-D0BA-42C2-BF06-393D8D34BEDE}" destId="{1C703270-7FEA-443F-9EF3-1A425170A70C}" srcOrd="1" destOrd="0" presId="urn:microsoft.com/office/officeart/2005/8/layout/default"/>
    <dgm:cxn modelId="{4CC9C676-68C2-4316-BC27-DC07FAFA983E}" type="presParOf" srcId="{032EFDD7-D0BA-42C2-BF06-393D8D34BEDE}" destId="{3BD1D9FF-4D0E-424E-A5F8-108F4DF0E73E}" srcOrd="2" destOrd="0" presId="urn:microsoft.com/office/officeart/2005/8/layout/default"/>
    <dgm:cxn modelId="{05DFB7F9-D83D-4D0F-9038-96F0CBEA3C50}" type="presParOf" srcId="{032EFDD7-D0BA-42C2-BF06-393D8D34BEDE}" destId="{6C8EFB27-6026-436A-8430-0F9254809034}" srcOrd="3" destOrd="0" presId="urn:microsoft.com/office/officeart/2005/8/layout/default"/>
    <dgm:cxn modelId="{7068F416-5EC5-4F1F-8C69-861FA377E1AE}" type="presParOf" srcId="{032EFDD7-D0BA-42C2-BF06-393D8D34BEDE}" destId="{2416DDA2-224B-4153-A50F-CF5470AF81B9}"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7EE73A-7FE7-47F1-961B-0C2B7BAA871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AC97112-AD0D-4857-9165-12B52A4911A5}">
      <dgm:prSet phldrT="[Text]"/>
      <dgm:spPr/>
      <dgm:t>
        <a:bodyPr/>
        <a:lstStyle/>
        <a:p>
          <a:r>
            <a:rPr lang="en-US" dirty="0"/>
            <a:t>Reading ethos and culture</a:t>
          </a:r>
        </a:p>
      </dgm:t>
    </dgm:pt>
    <dgm:pt modelId="{08A31926-9DA1-415B-9AA5-D51C5EB7A789}" type="parTrans" cxnId="{5B718D44-FEC1-4F7E-8BEC-95882A734999}">
      <dgm:prSet/>
      <dgm:spPr/>
      <dgm:t>
        <a:bodyPr/>
        <a:lstStyle/>
        <a:p>
          <a:endParaRPr lang="en-US"/>
        </a:p>
      </dgm:t>
    </dgm:pt>
    <dgm:pt modelId="{EBC3817B-75F7-451E-A147-9A1C783B1433}" type="sibTrans" cxnId="{5B718D44-FEC1-4F7E-8BEC-95882A734999}">
      <dgm:prSet/>
      <dgm:spPr/>
      <dgm:t>
        <a:bodyPr/>
        <a:lstStyle/>
        <a:p>
          <a:endParaRPr lang="en-US"/>
        </a:p>
      </dgm:t>
    </dgm:pt>
    <dgm:pt modelId="{097BA96F-F0E6-4938-AB33-452380512CFC}">
      <dgm:prSet phldrT="[Text]"/>
      <dgm:spPr/>
      <dgm:t>
        <a:bodyPr/>
        <a:lstStyle/>
        <a:p>
          <a:r>
            <a:rPr lang="en-US" dirty="0"/>
            <a:t>Text selection</a:t>
          </a:r>
        </a:p>
      </dgm:t>
    </dgm:pt>
    <dgm:pt modelId="{18E3823E-0440-4948-BD1A-4C17C3034124}" type="parTrans" cxnId="{2F4569EA-05BF-451C-8C7C-B248F8465B04}">
      <dgm:prSet/>
      <dgm:spPr/>
      <dgm:t>
        <a:bodyPr/>
        <a:lstStyle/>
        <a:p>
          <a:endParaRPr lang="en-US"/>
        </a:p>
      </dgm:t>
    </dgm:pt>
    <dgm:pt modelId="{43FB7246-6DD7-41B3-8B16-3C73081E6FB2}" type="sibTrans" cxnId="{2F4569EA-05BF-451C-8C7C-B248F8465B04}">
      <dgm:prSet/>
      <dgm:spPr/>
      <dgm:t>
        <a:bodyPr/>
        <a:lstStyle/>
        <a:p>
          <a:endParaRPr lang="en-US"/>
        </a:p>
      </dgm:t>
    </dgm:pt>
    <dgm:pt modelId="{219AE870-E99D-4181-9CD5-D9982F7D1F9A}">
      <dgm:prSet phldrT="[Text]"/>
      <dgm:spPr/>
      <dgm:t>
        <a:bodyPr/>
        <a:lstStyle/>
        <a:p>
          <a:r>
            <a:rPr lang="en-US" dirty="0"/>
            <a:t>Comprehension </a:t>
          </a:r>
        </a:p>
      </dgm:t>
    </dgm:pt>
    <dgm:pt modelId="{0497A6CC-15ED-417C-BF64-0BA15166F059}" type="parTrans" cxnId="{F3BB99CA-06A3-4A16-ACF1-763A00D65FB4}">
      <dgm:prSet/>
      <dgm:spPr/>
      <dgm:t>
        <a:bodyPr/>
        <a:lstStyle/>
        <a:p>
          <a:endParaRPr lang="en-US"/>
        </a:p>
      </dgm:t>
    </dgm:pt>
    <dgm:pt modelId="{D321567A-5517-43A4-8979-65BBEBC51915}" type="sibTrans" cxnId="{F3BB99CA-06A3-4A16-ACF1-763A00D65FB4}">
      <dgm:prSet/>
      <dgm:spPr/>
      <dgm:t>
        <a:bodyPr/>
        <a:lstStyle/>
        <a:p>
          <a:endParaRPr lang="en-US"/>
        </a:p>
      </dgm:t>
    </dgm:pt>
    <dgm:pt modelId="{3443E0D2-77CE-4CB8-94B7-8303E4FD52DB}">
      <dgm:prSet phldrT="[Text]"/>
      <dgm:spPr/>
      <dgm:t>
        <a:bodyPr/>
        <a:lstStyle/>
        <a:p>
          <a:r>
            <a:rPr lang="en-US" dirty="0"/>
            <a:t>Reading for pleasure </a:t>
          </a:r>
        </a:p>
      </dgm:t>
    </dgm:pt>
    <dgm:pt modelId="{C4D3A131-A23A-4477-BB3E-8FFE44B8476B}" type="parTrans" cxnId="{29E82A63-A211-410B-B3D9-4A8031FCF1DF}">
      <dgm:prSet/>
      <dgm:spPr/>
      <dgm:t>
        <a:bodyPr/>
        <a:lstStyle/>
        <a:p>
          <a:endParaRPr lang="en-US"/>
        </a:p>
      </dgm:t>
    </dgm:pt>
    <dgm:pt modelId="{71BD94D5-DBFE-4C8D-A4F6-17584BF22134}" type="sibTrans" cxnId="{29E82A63-A211-410B-B3D9-4A8031FCF1DF}">
      <dgm:prSet/>
      <dgm:spPr/>
      <dgm:t>
        <a:bodyPr/>
        <a:lstStyle/>
        <a:p>
          <a:endParaRPr lang="en-US"/>
        </a:p>
      </dgm:t>
    </dgm:pt>
    <dgm:pt modelId="{4119F60E-D54B-4FED-A9B5-8B6497F9572D}">
      <dgm:prSet phldrT="[Text]"/>
      <dgm:spPr/>
      <dgm:t>
        <a:bodyPr/>
        <a:lstStyle/>
        <a:p>
          <a:r>
            <a:rPr lang="en-US" dirty="0"/>
            <a:t>Support for struggling readers</a:t>
          </a:r>
        </a:p>
      </dgm:t>
    </dgm:pt>
    <dgm:pt modelId="{2FD92CB8-4071-40C5-B89D-DED2430FEB43}" type="parTrans" cxnId="{FB377D53-C9AB-41CE-BB41-33339545A5EC}">
      <dgm:prSet/>
      <dgm:spPr/>
      <dgm:t>
        <a:bodyPr/>
        <a:lstStyle/>
        <a:p>
          <a:endParaRPr lang="en-US"/>
        </a:p>
      </dgm:t>
    </dgm:pt>
    <dgm:pt modelId="{24AC04F6-1ED8-4B78-A8F9-3B899FFC0556}" type="sibTrans" cxnId="{FB377D53-C9AB-41CE-BB41-33339545A5EC}">
      <dgm:prSet/>
      <dgm:spPr/>
      <dgm:t>
        <a:bodyPr/>
        <a:lstStyle/>
        <a:p>
          <a:endParaRPr lang="en-US"/>
        </a:p>
      </dgm:t>
    </dgm:pt>
    <dgm:pt modelId="{6715BA9F-4538-42FB-A1A9-350B6BF31D54}">
      <dgm:prSet phldrT="[Text]"/>
      <dgm:spPr/>
      <dgm:t>
        <a:bodyPr/>
        <a:lstStyle/>
        <a:p>
          <a:r>
            <a:rPr lang="en-US" b="1" dirty="0"/>
            <a:t>Modelling</a:t>
          </a:r>
          <a:r>
            <a:rPr lang="en-US" dirty="0"/>
            <a:t> </a:t>
          </a:r>
        </a:p>
      </dgm:t>
    </dgm:pt>
    <dgm:pt modelId="{3167E365-3DB0-4D02-ACC6-E24124DCC741}" type="parTrans" cxnId="{16B598B1-AEDD-4E09-AEEE-7CE7BE6E5C00}">
      <dgm:prSet/>
      <dgm:spPr/>
      <dgm:t>
        <a:bodyPr/>
        <a:lstStyle/>
        <a:p>
          <a:endParaRPr lang="en-US"/>
        </a:p>
      </dgm:t>
    </dgm:pt>
    <dgm:pt modelId="{75D0C200-46C2-4BE1-9A6A-F2EF9BD57778}" type="sibTrans" cxnId="{16B598B1-AEDD-4E09-AEEE-7CE7BE6E5C00}">
      <dgm:prSet/>
      <dgm:spPr/>
      <dgm:t>
        <a:bodyPr/>
        <a:lstStyle/>
        <a:p>
          <a:endParaRPr lang="en-US"/>
        </a:p>
      </dgm:t>
    </dgm:pt>
    <dgm:pt modelId="{7FBC7077-81CC-40B0-A237-18BCB66AF073}">
      <dgm:prSet phldrT="[Text]"/>
      <dgm:spPr/>
      <dgm:t>
        <a:bodyPr/>
        <a:lstStyle/>
        <a:p>
          <a:r>
            <a:rPr lang="en-US" dirty="0" err="1"/>
            <a:t>Organisation</a:t>
          </a:r>
          <a:r>
            <a:rPr lang="en-US" dirty="0"/>
            <a:t> of the teaching of reading</a:t>
          </a:r>
        </a:p>
      </dgm:t>
    </dgm:pt>
    <dgm:pt modelId="{884BB36C-3744-460C-AD16-74934A82ABD7}" type="parTrans" cxnId="{D2C71A8C-3983-4B6A-88BF-9C1C569E9AEF}">
      <dgm:prSet/>
      <dgm:spPr/>
      <dgm:t>
        <a:bodyPr/>
        <a:lstStyle/>
        <a:p>
          <a:endParaRPr lang="en-US"/>
        </a:p>
      </dgm:t>
    </dgm:pt>
    <dgm:pt modelId="{999DB74D-5A75-479F-B031-A52C03B393D2}" type="sibTrans" cxnId="{D2C71A8C-3983-4B6A-88BF-9C1C569E9AEF}">
      <dgm:prSet/>
      <dgm:spPr/>
      <dgm:t>
        <a:bodyPr/>
        <a:lstStyle/>
        <a:p>
          <a:endParaRPr lang="en-US"/>
        </a:p>
      </dgm:t>
    </dgm:pt>
    <dgm:pt modelId="{826CCC7E-8200-4278-B165-436C42BE93E0}" type="pres">
      <dgm:prSet presAssocID="{947EE73A-7FE7-47F1-961B-0C2B7BAA8716}" presName="diagram" presStyleCnt="0">
        <dgm:presLayoutVars>
          <dgm:dir/>
          <dgm:resizeHandles val="exact"/>
        </dgm:presLayoutVars>
      </dgm:prSet>
      <dgm:spPr/>
    </dgm:pt>
    <dgm:pt modelId="{238D7A29-DFA6-428D-91F2-016FAC60DFD2}" type="pres">
      <dgm:prSet presAssocID="{AAC97112-AD0D-4857-9165-12B52A4911A5}" presName="node" presStyleLbl="node1" presStyleIdx="0" presStyleCnt="7" custLinFactNeighborY="1266">
        <dgm:presLayoutVars>
          <dgm:bulletEnabled val="1"/>
        </dgm:presLayoutVars>
      </dgm:prSet>
      <dgm:spPr/>
    </dgm:pt>
    <dgm:pt modelId="{767BC01F-4FAD-465E-B7C6-254DAC7F536E}" type="pres">
      <dgm:prSet presAssocID="{EBC3817B-75F7-451E-A147-9A1C783B1433}" presName="sibTrans" presStyleCnt="0"/>
      <dgm:spPr/>
    </dgm:pt>
    <dgm:pt modelId="{35AD74B7-0924-4BD9-9921-5BCD8D7CD3AD}" type="pres">
      <dgm:prSet presAssocID="{097BA96F-F0E6-4938-AB33-452380512CFC}" presName="node" presStyleLbl="node1" presStyleIdx="1" presStyleCnt="7">
        <dgm:presLayoutVars>
          <dgm:bulletEnabled val="1"/>
        </dgm:presLayoutVars>
      </dgm:prSet>
      <dgm:spPr/>
    </dgm:pt>
    <dgm:pt modelId="{6C7322DF-B0CB-4F65-AE8B-E4E9064E69C7}" type="pres">
      <dgm:prSet presAssocID="{43FB7246-6DD7-41B3-8B16-3C73081E6FB2}" presName="sibTrans" presStyleCnt="0"/>
      <dgm:spPr/>
    </dgm:pt>
    <dgm:pt modelId="{02A940D9-4C81-4B89-BE17-2D2BD8F83703}" type="pres">
      <dgm:prSet presAssocID="{219AE870-E99D-4181-9CD5-D9982F7D1F9A}" presName="node" presStyleLbl="node1" presStyleIdx="2" presStyleCnt="7">
        <dgm:presLayoutVars>
          <dgm:bulletEnabled val="1"/>
        </dgm:presLayoutVars>
      </dgm:prSet>
      <dgm:spPr/>
    </dgm:pt>
    <dgm:pt modelId="{D6B07C92-AAF9-49EB-87A7-125B0D8C84C7}" type="pres">
      <dgm:prSet presAssocID="{D321567A-5517-43A4-8979-65BBEBC51915}" presName="sibTrans" presStyleCnt="0"/>
      <dgm:spPr/>
    </dgm:pt>
    <dgm:pt modelId="{BF9B5C0B-89B8-4CCC-B1A5-9A011B337698}" type="pres">
      <dgm:prSet presAssocID="{3443E0D2-77CE-4CB8-94B7-8303E4FD52DB}" presName="node" presStyleLbl="node1" presStyleIdx="3" presStyleCnt="7">
        <dgm:presLayoutVars>
          <dgm:bulletEnabled val="1"/>
        </dgm:presLayoutVars>
      </dgm:prSet>
      <dgm:spPr/>
    </dgm:pt>
    <dgm:pt modelId="{6AAC85F9-557E-47E3-8EEE-5DEA0E79403C}" type="pres">
      <dgm:prSet presAssocID="{71BD94D5-DBFE-4C8D-A4F6-17584BF22134}" presName="sibTrans" presStyleCnt="0"/>
      <dgm:spPr/>
    </dgm:pt>
    <dgm:pt modelId="{D2B1F021-5CD3-4D69-A0BB-F5C251C91E6C}" type="pres">
      <dgm:prSet presAssocID="{4119F60E-D54B-4FED-A9B5-8B6497F9572D}" presName="node" presStyleLbl="node1" presStyleIdx="4" presStyleCnt="7">
        <dgm:presLayoutVars>
          <dgm:bulletEnabled val="1"/>
        </dgm:presLayoutVars>
      </dgm:prSet>
      <dgm:spPr/>
    </dgm:pt>
    <dgm:pt modelId="{094EDDBB-AF8C-48F6-9006-C9D9A0FA3510}" type="pres">
      <dgm:prSet presAssocID="{24AC04F6-1ED8-4B78-A8F9-3B899FFC0556}" presName="sibTrans" presStyleCnt="0"/>
      <dgm:spPr/>
    </dgm:pt>
    <dgm:pt modelId="{BC07E56F-9BC5-46A0-B990-85BC68196CF3}" type="pres">
      <dgm:prSet presAssocID="{6715BA9F-4538-42FB-A1A9-350B6BF31D54}" presName="node" presStyleLbl="node1" presStyleIdx="5" presStyleCnt="7">
        <dgm:presLayoutVars>
          <dgm:bulletEnabled val="1"/>
        </dgm:presLayoutVars>
      </dgm:prSet>
      <dgm:spPr/>
    </dgm:pt>
    <dgm:pt modelId="{7C7B8659-CC40-41DE-B538-44A919A6DE60}" type="pres">
      <dgm:prSet presAssocID="{75D0C200-46C2-4BE1-9A6A-F2EF9BD57778}" presName="sibTrans" presStyleCnt="0"/>
      <dgm:spPr/>
    </dgm:pt>
    <dgm:pt modelId="{9B5187D2-AF3B-4305-840F-5572C7157346}" type="pres">
      <dgm:prSet presAssocID="{7FBC7077-81CC-40B0-A237-18BCB66AF073}" presName="node" presStyleLbl="node1" presStyleIdx="6" presStyleCnt="7">
        <dgm:presLayoutVars>
          <dgm:bulletEnabled val="1"/>
        </dgm:presLayoutVars>
      </dgm:prSet>
      <dgm:spPr/>
    </dgm:pt>
  </dgm:ptLst>
  <dgm:cxnLst>
    <dgm:cxn modelId="{03868A11-1BE7-4BBC-B1A6-E77203A8B1E7}" type="presOf" srcId="{7FBC7077-81CC-40B0-A237-18BCB66AF073}" destId="{9B5187D2-AF3B-4305-840F-5572C7157346}" srcOrd="0" destOrd="0" presId="urn:microsoft.com/office/officeart/2005/8/layout/default"/>
    <dgm:cxn modelId="{4F06461D-292D-4F13-A7B6-F53C5DB0C47C}" type="presOf" srcId="{6715BA9F-4538-42FB-A1A9-350B6BF31D54}" destId="{BC07E56F-9BC5-46A0-B990-85BC68196CF3}" srcOrd="0" destOrd="0" presId="urn:microsoft.com/office/officeart/2005/8/layout/default"/>
    <dgm:cxn modelId="{ECC11024-546D-40DB-8650-4C16668E49AA}" type="presOf" srcId="{219AE870-E99D-4181-9CD5-D9982F7D1F9A}" destId="{02A940D9-4C81-4B89-BE17-2D2BD8F83703}" srcOrd="0" destOrd="0" presId="urn:microsoft.com/office/officeart/2005/8/layout/default"/>
    <dgm:cxn modelId="{29E82A63-A211-410B-B3D9-4A8031FCF1DF}" srcId="{947EE73A-7FE7-47F1-961B-0C2B7BAA8716}" destId="{3443E0D2-77CE-4CB8-94B7-8303E4FD52DB}" srcOrd="3" destOrd="0" parTransId="{C4D3A131-A23A-4477-BB3E-8FFE44B8476B}" sibTransId="{71BD94D5-DBFE-4C8D-A4F6-17584BF22134}"/>
    <dgm:cxn modelId="{5B718D44-FEC1-4F7E-8BEC-95882A734999}" srcId="{947EE73A-7FE7-47F1-961B-0C2B7BAA8716}" destId="{AAC97112-AD0D-4857-9165-12B52A4911A5}" srcOrd="0" destOrd="0" parTransId="{08A31926-9DA1-415B-9AA5-D51C5EB7A789}" sibTransId="{EBC3817B-75F7-451E-A147-9A1C783B1433}"/>
    <dgm:cxn modelId="{2BE3706F-22A5-4553-8C3C-478711064555}" type="presOf" srcId="{3443E0D2-77CE-4CB8-94B7-8303E4FD52DB}" destId="{BF9B5C0B-89B8-4CCC-B1A5-9A011B337698}" srcOrd="0" destOrd="0" presId="urn:microsoft.com/office/officeart/2005/8/layout/default"/>
    <dgm:cxn modelId="{0077DD72-0E3E-45ED-AB51-3631CD5EFEDE}" type="presOf" srcId="{097BA96F-F0E6-4938-AB33-452380512CFC}" destId="{35AD74B7-0924-4BD9-9921-5BCD8D7CD3AD}" srcOrd="0" destOrd="0" presId="urn:microsoft.com/office/officeart/2005/8/layout/default"/>
    <dgm:cxn modelId="{FB377D53-C9AB-41CE-BB41-33339545A5EC}" srcId="{947EE73A-7FE7-47F1-961B-0C2B7BAA8716}" destId="{4119F60E-D54B-4FED-A9B5-8B6497F9572D}" srcOrd="4" destOrd="0" parTransId="{2FD92CB8-4071-40C5-B89D-DED2430FEB43}" sibTransId="{24AC04F6-1ED8-4B78-A8F9-3B899FFC0556}"/>
    <dgm:cxn modelId="{F011F678-44AE-4F88-9864-DC5AAB26D3E0}" type="presOf" srcId="{4119F60E-D54B-4FED-A9B5-8B6497F9572D}" destId="{D2B1F021-5CD3-4D69-A0BB-F5C251C91E6C}" srcOrd="0" destOrd="0" presId="urn:microsoft.com/office/officeart/2005/8/layout/default"/>
    <dgm:cxn modelId="{0925BF8B-84F3-4132-A507-BFCA28A8F886}" type="presOf" srcId="{947EE73A-7FE7-47F1-961B-0C2B7BAA8716}" destId="{826CCC7E-8200-4278-B165-436C42BE93E0}" srcOrd="0" destOrd="0" presId="urn:microsoft.com/office/officeart/2005/8/layout/default"/>
    <dgm:cxn modelId="{D2C71A8C-3983-4B6A-88BF-9C1C569E9AEF}" srcId="{947EE73A-7FE7-47F1-961B-0C2B7BAA8716}" destId="{7FBC7077-81CC-40B0-A237-18BCB66AF073}" srcOrd="6" destOrd="0" parTransId="{884BB36C-3744-460C-AD16-74934A82ABD7}" sibTransId="{999DB74D-5A75-479F-B031-A52C03B393D2}"/>
    <dgm:cxn modelId="{16B598B1-AEDD-4E09-AEEE-7CE7BE6E5C00}" srcId="{947EE73A-7FE7-47F1-961B-0C2B7BAA8716}" destId="{6715BA9F-4538-42FB-A1A9-350B6BF31D54}" srcOrd="5" destOrd="0" parTransId="{3167E365-3DB0-4D02-ACC6-E24124DCC741}" sibTransId="{75D0C200-46C2-4BE1-9A6A-F2EF9BD57778}"/>
    <dgm:cxn modelId="{F3BB99CA-06A3-4A16-ACF1-763A00D65FB4}" srcId="{947EE73A-7FE7-47F1-961B-0C2B7BAA8716}" destId="{219AE870-E99D-4181-9CD5-D9982F7D1F9A}" srcOrd="2" destOrd="0" parTransId="{0497A6CC-15ED-417C-BF64-0BA15166F059}" sibTransId="{D321567A-5517-43A4-8979-65BBEBC51915}"/>
    <dgm:cxn modelId="{B7FFEAD7-8EFA-4481-B02E-F8FB2849A186}" type="presOf" srcId="{AAC97112-AD0D-4857-9165-12B52A4911A5}" destId="{238D7A29-DFA6-428D-91F2-016FAC60DFD2}" srcOrd="0" destOrd="0" presId="urn:microsoft.com/office/officeart/2005/8/layout/default"/>
    <dgm:cxn modelId="{2F4569EA-05BF-451C-8C7C-B248F8465B04}" srcId="{947EE73A-7FE7-47F1-961B-0C2B7BAA8716}" destId="{097BA96F-F0E6-4938-AB33-452380512CFC}" srcOrd="1" destOrd="0" parTransId="{18E3823E-0440-4948-BD1A-4C17C3034124}" sibTransId="{43FB7246-6DD7-41B3-8B16-3C73081E6FB2}"/>
    <dgm:cxn modelId="{0AD8E798-EB80-482C-9732-0F6516867003}" type="presParOf" srcId="{826CCC7E-8200-4278-B165-436C42BE93E0}" destId="{238D7A29-DFA6-428D-91F2-016FAC60DFD2}" srcOrd="0" destOrd="0" presId="urn:microsoft.com/office/officeart/2005/8/layout/default"/>
    <dgm:cxn modelId="{64DA960D-3824-4B67-A951-F9963A3127A7}" type="presParOf" srcId="{826CCC7E-8200-4278-B165-436C42BE93E0}" destId="{767BC01F-4FAD-465E-B7C6-254DAC7F536E}" srcOrd="1" destOrd="0" presId="urn:microsoft.com/office/officeart/2005/8/layout/default"/>
    <dgm:cxn modelId="{C5024BDA-DF15-4707-A8BE-CBFB9E276306}" type="presParOf" srcId="{826CCC7E-8200-4278-B165-436C42BE93E0}" destId="{35AD74B7-0924-4BD9-9921-5BCD8D7CD3AD}" srcOrd="2" destOrd="0" presId="urn:microsoft.com/office/officeart/2005/8/layout/default"/>
    <dgm:cxn modelId="{EDAB1653-5DEF-4462-B9A0-9D67EBB1AAF5}" type="presParOf" srcId="{826CCC7E-8200-4278-B165-436C42BE93E0}" destId="{6C7322DF-B0CB-4F65-AE8B-E4E9064E69C7}" srcOrd="3" destOrd="0" presId="urn:microsoft.com/office/officeart/2005/8/layout/default"/>
    <dgm:cxn modelId="{3A3C89A2-3606-44D1-B772-34E53E24B0C8}" type="presParOf" srcId="{826CCC7E-8200-4278-B165-436C42BE93E0}" destId="{02A940D9-4C81-4B89-BE17-2D2BD8F83703}" srcOrd="4" destOrd="0" presId="urn:microsoft.com/office/officeart/2005/8/layout/default"/>
    <dgm:cxn modelId="{50B6B57B-A6AD-4C33-A629-6A8243ADAA99}" type="presParOf" srcId="{826CCC7E-8200-4278-B165-436C42BE93E0}" destId="{D6B07C92-AAF9-49EB-87A7-125B0D8C84C7}" srcOrd="5" destOrd="0" presId="urn:microsoft.com/office/officeart/2005/8/layout/default"/>
    <dgm:cxn modelId="{1B9079D1-EA68-4C9F-A879-AF202B25507F}" type="presParOf" srcId="{826CCC7E-8200-4278-B165-436C42BE93E0}" destId="{BF9B5C0B-89B8-4CCC-B1A5-9A011B337698}" srcOrd="6" destOrd="0" presId="urn:microsoft.com/office/officeart/2005/8/layout/default"/>
    <dgm:cxn modelId="{A91C2FAE-3A57-4844-A9B9-CF7EEEF44FD9}" type="presParOf" srcId="{826CCC7E-8200-4278-B165-436C42BE93E0}" destId="{6AAC85F9-557E-47E3-8EEE-5DEA0E79403C}" srcOrd="7" destOrd="0" presId="urn:microsoft.com/office/officeart/2005/8/layout/default"/>
    <dgm:cxn modelId="{BBFA5E7B-E870-4AB1-AF72-62A33F197A11}" type="presParOf" srcId="{826CCC7E-8200-4278-B165-436C42BE93E0}" destId="{D2B1F021-5CD3-4D69-A0BB-F5C251C91E6C}" srcOrd="8" destOrd="0" presId="urn:microsoft.com/office/officeart/2005/8/layout/default"/>
    <dgm:cxn modelId="{ADE71E5B-C6B4-4475-941B-6C34BB361CB1}" type="presParOf" srcId="{826CCC7E-8200-4278-B165-436C42BE93E0}" destId="{094EDDBB-AF8C-48F6-9006-C9D9A0FA3510}" srcOrd="9" destOrd="0" presId="urn:microsoft.com/office/officeart/2005/8/layout/default"/>
    <dgm:cxn modelId="{C6D663D5-230A-43ED-8929-243A5DF8206F}" type="presParOf" srcId="{826CCC7E-8200-4278-B165-436C42BE93E0}" destId="{BC07E56F-9BC5-46A0-B990-85BC68196CF3}" srcOrd="10" destOrd="0" presId="urn:microsoft.com/office/officeart/2005/8/layout/default"/>
    <dgm:cxn modelId="{2EF4539E-76E1-41B8-9D2A-704FFB2135D5}" type="presParOf" srcId="{826CCC7E-8200-4278-B165-436C42BE93E0}" destId="{7C7B8659-CC40-41DE-B538-44A919A6DE60}" srcOrd="11" destOrd="0" presId="urn:microsoft.com/office/officeart/2005/8/layout/default"/>
    <dgm:cxn modelId="{F19CB968-C0DC-4D4D-A5B3-3565F1629915}" type="presParOf" srcId="{826CCC7E-8200-4278-B165-436C42BE93E0}" destId="{9B5187D2-AF3B-4305-840F-5572C7157346}"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F6A08B-94E4-47FC-85BA-31C10B4CC24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0D1A084-8988-43DB-9A5D-F2504ADE6BE7}">
      <dgm:prSet phldrT="[Text]"/>
      <dgm:spPr/>
      <dgm:t>
        <a:bodyPr/>
        <a:lstStyle/>
        <a:p>
          <a:r>
            <a:rPr lang="en-US" dirty="0"/>
            <a:t>Texts used in GR are accurately pitched.</a:t>
          </a:r>
        </a:p>
      </dgm:t>
    </dgm:pt>
    <dgm:pt modelId="{050E7668-B854-4AD7-95C4-7C47AEB454B7}" type="parTrans" cxnId="{BB17AB01-3F0E-4FCF-84D5-B1B247DAAC0C}">
      <dgm:prSet/>
      <dgm:spPr/>
      <dgm:t>
        <a:bodyPr/>
        <a:lstStyle/>
        <a:p>
          <a:endParaRPr lang="en-US"/>
        </a:p>
      </dgm:t>
    </dgm:pt>
    <dgm:pt modelId="{C12901FA-DA26-4EE5-A8D0-1C6159D37CCF}" type="sibTrans" cxnId="{BB17AB01-3F0E-4FCF-84D5-B1B247DAAC0C}">
      <dgm:prSet/>
      <dgm:spPr/>
      <dgm:t>
        <a:bodyPr/>
        <a:lstStyle/>
        <a:p>
          <a:endParaRPr lang="en-US"/>
        </a:p>
      </dgm:t>
    </dgm:pt>
    <dgm:pt modelId="{D12376AC-6780-4A6B-B360-E29F72229A04}">
      <dgm:prSet phldrT="[Text]"/>
      <dgm:spPr/>
      <dgm:t>
        <a:bodyPr/>
        <a:lstStyle/>
        <a:p>
          <a:r>
            <a:rPr lang="en-US" dirty="0"/>
            <a:t>An intervention plan is in place for the 20% as well as the ‘struggling readers’.</a:t>
          </a:r>
        </a:p>
      </dgm:t>
    </dgm:pt>
    <dgm:pt modelId="{4C05B940-1CA9-4F65-9555-D18DA295C7F8}" type="parTrans" cxnId="{5BB34EC2-7B49-42EB-BE90-824D66912965}">
      <dgm:prSet/>
      <dgm:spPr/>
      <dgm:t>
        <a:bodyPr/>
        <a:lstStyle/>
        <a:p>
          <a:endParaRPr lang="en-US"/>
        </a:p>
      </dgm:t>
    </dgm:pt>
    <dgm:pt modelId="{B7A89341-892B-4985-9153-3638FAB210A3}" type="sibTrans" cxnId="{5BB34EC2-7B49-42EB-BE90-824D66912965}">
      <dgm:prSet/>
      <dgm:spPr/>
      <dgm:t>
        <a:bodyPr/>
        <a:lstStyle/>
        <a:p>
          <a:endParaRPr lang="en-US"/>
        </a:p>
      </dgm:t>
    </dgm:pt>
    <dgm:pt modelId="{2773871C-8DA1-4772-8F83-DEA204757517}">
      <dgm:prSet phldrT="[Text]"/>
      <dgm:spPr/>
      <dgm:t>
        <a:bodyPr/>
        <a:lstStyle/>
        <a:p>
          <a:r>
            <a:rPr lang="en-US" dirty="0"/>
            <a:t>All pupils have an accurately pitched reading book. </a:t>
          </a:r>
        </a:p>
      </dgm:t>
    </dgm:pt>
    <dgm:pt modelId="{348C6F53-85EA-4F77-91F8-160F6CFFD00C}" type="parTrans" cxnId="{9CA70D28-E11D-4CE3-902F-81BCF7D24C37}">
      <dgm:prSet/>
      <dgm:spPr/>
      <dgm:t>
        <a:bodyPr/>
        <a:lstStyle/>
        <a:p>
          <a:endParaRPr lang="en-US"/>
        </a:p>
      </dgm:t>
    </dgm:pt>
    <dgm:pt modelId="{7DEE44BC-AF0C-4716-80F1-E304F537B6B0}" type="sibTrans" cxnId="{9CA70D28-E11D-4CE3-902F-81BCF7D24C37}">
      <dgm:prSet/>
      <dgm:spPr/>
      <dgm:t>
        <a:bodyPr/>
        <a:lstStyle/>
        <a:p>
          <a:endParaRPr lang="en-US"/>
        </a:p>
      </dgm:t>
    </dgm:pt>
    <dgm:pt modelId="{F363CAB9-FA3E-4FC1-87A6-1974339D93EE}">
      <dgm:prSet phldrT="[Text]"/>
      <dgm:spPr/>
      <dgm:t>
        <a:bodyPr/>
        <a:lstStyle/>
        <a:p>
          <a:r>
            <a:rPr lang="en-US" dirty="0"/>
            <a:t>Guided Reading is taught daily and given high priority. </a:t>
          </a:r>
        </a:p>
      </dgm:t>
    </dgm:pt>
    <dgm:pt modelId="{61150139-DF25-4E52-9ADC-26A82A96C843}" type="parTrans" cxnId="{94348D65-A991-4490-80E2-A746CF2CBE7A}">
      <dgm:prSet/>
      <dgm:spPr/>
      <dgm:t>
        <a:bodyPr/>
        <a:lstStyle/>
        <a:p>
          <a:endParaRPr lang="en-US"/>
        </a:p>
      </dgm:t>
    </dgm:pt>
    <dgm:pt modelId="{EF916D06-7E3A-4E50-A4AC-D453C421D04B}" type="sibTrans" cxnId="{94348D65-A991-4490-80E2-A746CF2CBE7A}">
      <dgm:prSet/>
      <dgm:spPr/>
      <dgm:t>
        <a:bodyPr/>
        <a:lstStyle/>
        <a:p>
          <a:endParaRPr lang="en-US"/>
        </a:p>
      </dgm:t>
    </dgm:pt>
    <dgm:pt modelId="{CDE713E8-8AFE-4412-A69E-42FC140D5221}">
      <dgm:prSet phldrT="[Text]"/>
      <dgm:spPr/>
      <dgm:t>
        <a:bodyPr/>
        <a:lstStyle/>
        <a:p>
          <a:r>
            <a:rPr lang="en-US" dirty="0"/>
            <a:t>Learners are good at giving and receiving feedback.</a:t>
          </a:r>
        </a:p>
      </dgm:t>
    </dgm:pt>
    <dgm:pt modelId="{42BD5276-2CFE-4292-B03A-A018B3087727}" type="parTrans" cxnId="{71293168-D736-4FFD-B7DB-38EC3BAF2603}">
      <dgm:prSet/>
      <dgm:spPr/>
      <dgm:t>
        <a:bodyPr/>
        <a:lstStyle/>
        <a:p>
          <a:endParaRPr lang="en-US"/>
        </a:p>
      </dgm:t>
    </dgm:pt>
    <dgm:pt modelId="{F332E1A4-D02B-4B92-B1ED-B4ADA4A9B340}" type="sibTrans" cxnId="{71293168-D736-4FFD-B7DB-38EC3BAF2603}">
      <dgm:prSet/>
      <dgm:spPr/>
      <dgm:t>
        <a:bodyPr/>
        <a:lstStyle/>
        <a:p>
          <a:endParaRPr lang="en-US"/>
        </a:p>
      </dgm:t>
    </dgm:pt>
    <dgm:pt modelId="{5205129B-6470-4BE4-9E21-7EE722425B66}">
      <dgm:prSet phldrT="[Text]"/>
      <dgm:spPr/>
      <dgm:t>
        <a:bodyPr/>
        <a:lstStyle/>
        <a:p>
          <a:r>
            <a:rPr lang="en-US" dirty="0"/>
            <a:t>All pupils can talk about the VIPERS and there progress in reading.</a:t>
          </a:r>
        </a:p>
      </dgm:t>
    </dgm:pt>
    <dgm:pt modelId="{708170F5-CA3A-4256-BCA6-AF78FC03E8BC}" type="parTrans" cxnId="{4AF6A37B-0365-4BE0-8053-B34616699568}">
      <dgm:prSet/>
      <dgm:spPr/>
      <dgm:t>
        <a:bodyPr/>
        <a:lstStyle/>
        <a:p>
          <a:endParaRPr lang="en-US"/>
        </a:p>
      </dgm:t>
    </dgm:pt>
    <dgm:pt modelId="{1DCEE85E-EE8A-4D87-96E7-C6BB19D48197}" type="sibTrans" cxnId="{4AF6A37B-0365-4BE0-8053-B34616699568}">
      <dgm:prSet/>
      <dgm:spPr/>
      <dgm:t>
        <a:bodyPr/>
        <a:lstStyle/>
        <a:p>
          <a:endParaRPr lang="en-US"/>
        </a:p>
      </dgm:t>
    </dgm:pt>
    <dgm:pt modelId="{ACD887B4-5FEA-44FF-8063-07E5B711E5CE}">
      <dgm:prSet phldrT="[Text]"/>
      <dgm:spPr/>
      <dgm:t>
        <a:bodyPr/>
        <a:lstStyle/>
        <a:p>
          <a:r>
            <a:rPr lang="en-US" dirty="0"/>
            <a:t>I model being a reader by reading a well chosen book to the class daily. </a:t>
          </a:r>
        </a:p>
      </dgm:t>
    </dgm:pt>
    <dgm:pt modelId="{D42F462E-D7E8-4B49-93B4-848866731A03}" type="parTrans" cxnId="{535C1842-8FC9-4168-BAF5-92A815C3ACAD}">
      <dgm:prSet/>
      <dgm:spPr/>
      <dgm:t>
        <a:bodyPr/>
        <a:lstStyle/>
        <a:p>
          <a:endParaRPr lang="en-US"/>
        </a:p>
      </dgm:t>
    </dgm:pt>
    <dgm:pt modelId="{ACD72D3C-44E4-4E75-98E2-C3F6EC30A053}" type="sibTrans" cxnId="{535C1842-8FC9-4168-BAF5-92A815C3ACAD}">
      <dgm:prSet/>
      <dgm:spPr/>
      <dgm:t>
        <a:bodyPr/>
        <a:lstStyle/>
        <a:p>
          <a:endParaRPr lang="en-US"/>
        </a:p>
      </dgm:t>
    </dgm:pt>
    <dgm:pt modelId="{BFB33082-212C-4787-A623-F034E8934686}">
      <dgm:prSet phldrT="[Text]"/>
      <dgm:spPr/>
      <dgm:t>
        <a:bodyPr/>
        <a:lstStyle/>
        <a:p>
          <a:r>
            <a:rPr lang="en-US" dirty="0"/>
            <a:t>My environment strongly represents the importance of reading.</a:t>
          </a:r>
        </a:p>
      </dgm:t>
    </dgm:pt>
    <dgm:pt modelId="{65C37FBD-934A-4892-AA16-E119FA24DE03}" type="sibTrans" cxnId="{6D42FD60-C556-4042-823E-620431E43B31}">
      <dgm:prSet/>
      <dgm:spPr/>
      <dgm:t>
        <a:bodyPr/>
        <a:lstStyle/>
        <a:p>
          <a:endParaRPr lang="en-US"/>
        </a:p>
      </dgm:t>
    </dgm:pt>
    <dgm:pt modelId="{45702623-5069-43E7-8C05-F99EA363CF6D}" type="parTrans" cxnId="{6D42FD60-C556-4042-823E-620431E43B31}">
      <dgm:prSet/>
      <dgm:spPr/>
      <dgm:t>
        <a:bodyPr/>
        <a:lstStyle/>
        <a:p>
          <a:endParaRPr lang="en-US"/>
        </a:p>
      </dgm:t>
    </dgm:pt>
    <dgm:pt modelId="{26EA1430-D9B0-4A05-8BC3-7A3541A3BF4B}" type="pres">
      <dgm:prSet presAssocID="{FAF6A08B-94E4-47FC-85BA-31C10B4CC24D}" presName="diagram" presStyleCnt="0">
        <dgm:presLayoutVars>
          <dgm:dir/>
          <dgm:resizeHandles val="exact"/>
        </dgm:presLayoutVars>
      </dgm:prSet>
      <dgm:spPr/>
    </dgm:pt>
    <dgm:pt modelId="{61E52D31-0E54-4CBF-9642-1F776326E5EE}" type="pres">
      <dgm:prSet presAssocID="{30D1A084-8988-43DB-9A5D-F2504ADE6BE7}" presName="node" presStyleLbl="node1" presStyleIdx="0" presStyleCnt="8">
        <dgm:presLayoutVars>
          <dgm:bulletEnabled val="1"/>
        </dgm:presLayoutVars>
      </dgm:prSet>
      <dgm:spPr/>
    </dgm:pt>
    <dgm:pt modelId="{2C2C5491-389F-4B1B-BA31-CFAB8DFF3EFB}" type="pres">
      <dgm:prSet presAssocID="{C12901FA-DA26-4EE5-A8D0-1C6159D37CCF}" presName="sibTrans" presStyleCnt="0"/>
      <dgm:spPr/>
    </dgm:pt>
    <dgm:pt modelId="{1324FDFB-46D5-4E88-B2FE-4DBF9356D887}" type="pres">
      <dgm:prSet presAssocID="{D12376AC-6780-4A6B-B360-E29F72229A04}" presName="node" presStyleLbl="node1" presStyleIdx="1" presStyleCnt="8">
        <dgm:presLayoutVars>
          <dgm:bulletEnabled val="1"/>
        </dgm:presLayoutVars>
      </dgm:prSet>
      <dgm:spPr/>
    </dgm:pt>
    <dgm:pt modelId="{A4E4858B-DC6D-40E9-895D-5C1E281A9898}" type="pres">
      <dgm:prSet presAssocID="{B7A89341-892B-4985-9153-3638FAB210A3}" presName="sibTrans" presStyleCnt="0"/>
      <dgm:spPr/>
    </dgm:pt>
    <dgm:pt modelId="{5FDF8A27-4FF7-4F2A-94CF-88FFE98D61EA}" type="pres">
      <dgm:prSet presAssocID="{2773871C-8DA1-4772-8F83-DEA204757517}" presName="node" presStyleLbl="node1" presStyleIdx="2" presStyleCnt="8">
        <dgm:presLayoutVars>
          <dgm:bulletEnabled val="1"/>
        </dgm:presLayoutVars>
      </dgm:prSet>
      <dgm:spPr/>
    </dgm:pt>
    <dgm:pt modelId="{7F59380B-9171-4088-A33F-663597EDCC0F}" type="pres">
      <dgm:prSet presAssocID="{7DEE44BC-AF0C-4716-80F1-E304F537B6B0}" presName="sibTrans" presStyleCnt="0"/>
      <dgm:spPr/>
    </dgm:pt>
    <dgm:pt modelId="{76E19176-0EC6-4A4E-8897-359E163651F0}" type="pres">
      <dgm:prSet presAssocID="{BFB33082-212C-4787-A623-F034E8934686}" presName="node" presStyleLbl="node1" presStyleIdx="3" presStyleCnt="8">
        <dgm:presLayoutVars>
          <dgm:bulletEnabled val="1"/>
        </dgm:presLayoutVars>
      </dgm:prSet>
      <dgm:spPr/>
    </dgm:pt>
    <dgm:pt modelId="{8262BE0D-B117-405B-8EF2-FA73427500CE}" type="pres">
      <dgm:prSet presAssocID="{65C37FBD-934A-4892-AA16-E119FA24DE03}" presName="sibTrans" presStyleCnt="0"/>
      <dgm:spPr/>
    </dgm:pt>
    <dgm:pt modelId="{D8BAF54F-EF6A-439C-8A7A-F41051021E53}" type="pres">
      <dgm:prSet presAssocID="{5205129B-6470-4BE4-9E21-7EE722425B66}" presName="node" presStyleLbl="node1" presStyleIdx="4" presStyleCnt="8">
        <dgm:presLayoutVars>
          <dgm:bulletEnabled val="1"/>
        </dgm:presLayoutVars>
      </dgm:prSet>
      <dgm:spPr/>
    </dgm:pt>
    <dgm:pt modelId="{67DA8BA6-D834-4A58-9BC9-C6E733D4608F}" type="pres">
      <dgm:prSet presAssocID="{1DCEE85E-EE8A-4D87-96E7-C6BB19D48197}" presName="sibTrans" presStyleCnt="0"/>
      <dgm:spPr/>
    </dgm:pt>
    <dgm:pt modelId="{E2E6EBEC-8F7E-49C5-A562-9741EDEF7187}" type="pres">
      <dgm:prSet presAssocID="{F363CAB9-FA3E-4FC1-87A6-1974339D93EE}" presName="node" presStyleLbl="node1" presStyleIdx="5" presStyleCnt="8">
        <dgm:presLayoutVars>
          <dgm:bulletEnabled val="1"/>
        </dgm:presLayoutVars>
      </dgm:prSet>
      <dgm:spPr/>
    </dgm:pt>
    <dgm:pt modelId="{C2DBD60B-892F-4743-B8B4-00DAA1002956}" type="pres">
      <dgm:prSet presAssocID="{EF916D06-7E3A-4E50-A4AC-D453C421D04B}" presName="sibTrans" presStyleCnt="0"/>
      <dgm:spPr/>
    </dgm:pt>
    <dgm:pt modelId="{CAE318F7-8815-49F8-A9E2-69CE1CCEFDEE}" type="pres">
      <dgm:prSet presAssocID="{CDE713E8-8AFE-4412-A69E-42FC140D5221}" presName="node" presStyleLbl="node1" presStyleIdx="6" presStyleCnt="8">
        <dgm:presLayoutVars>
          <dgm:bulletEnabled val="1"/>
        </dgm:presLayoutVars>
      </dgm:prSet>
      <dgm:spPr/>
    </dgm:pt>
    <dgm:pt modelId="{85AC380A-F58F-49B1-94B2-F4694B260769}" type="pres">
      <dgm:prSet presAssocID="{F332E1A4-D02B-4B92-B1ED-B4ADA4A9B340}" presName="sibTrans" presStyleCnt="0"/>
      <dgm:spPr/>
    </dgm:pt>
    <dgm:pt modelId="{DD392E19-6539-46C6-93C9-40FF7C90EB3D}" type="pres">
      <dgm:prSet presAssocID="{ACD887B4-5FEA-44FF-8063-07E5B711E5CE}" presName="node" presStyleLbl="node1" presStyleIdx="7" presStyleCnt="8">
        <dgm:presLayoutVars>
          <dgm:bulletEnabled val="1"/>
        </dgm:presLayoutVars>
      </dgm:prSet>
      <dgm:spPr/>
    </dgm:pt>
  </dgm:ptLst>
  <dgm:cxnLst>
    <dgm:cxn modelId="{BB17AB01-3F0E-4FCF-84D5-B1B247DAAC0C}" srcId="{FAF6A08B-94E4-47FC-85BA-31C10B4CC24D}" destId="{30D1A084-8988-43DB-9A5D-F2504ADE6BE7}" srcOrd="0" destOrd="0" parTransId="{050E7668-B854-4AD7-95C4-7C47AEB454B7}" sibTransId="{C12901FA-DA26-4EE5-A8D0-1C6159D37CCF}"/>
    <dgm:cxn modelId="{6BAF5803-3ABD-4C70-BF67-85C781A0AC60}" type="presOf" srcId="{5205129B-6470-4BE4-9E21-7EE722425B66}" destId="{D8BAF54F-EF6A-439C-8A7A-F41051021E53}" srcOrd="0" destOrd="0" presId="urn:microsoft.com/office/officeart/2005/8/layout/default"/>
    <dgm:cxn modelId="{33191E09-A999-4FD4-A082-9D551CB24A58}" type="presOf" srcId="{FAF6A08B-94E4-47FC-85BA-31C10B4CC24D}" destId="{26EA1430-D9B0-4A05-8BC3-7A3541A3BF4B}" srcOrd="0" destOrd="0" presId="urn:microsoft.com/office/officeart/2005/8/layout/default"/>
    <dgm:cxn modelId="{61BC2B27-9D6E-4042-8FEE-9EEDB6CEEA92}" type="presOf" srcId="{30D1A084-8988-43DB-9A5D-F2504ADE6BE7}" destId="{61E52D31-0E54-4CBF-9642-1F776326E5EE}" srcOrd="0" destOrd="0" presId="urn:microsoft.com/office/officeart/2005/8/layout/default"/>
    <dgm:cxn modelId="{9CA70D28-E11D-4CE3-902F-81BCF7D24C37}" srcId="{FAF6A08B-94E4-47FC-85BA-31C10B4CC24D}" destId="{2773871C-8DA1-4772-8F83-DEA204757517}" srcOrd="2" destOrd="0" parTransId="{348C6F53-85EA-4F77-91F8-160F6CFFD00C}" sibTransId="{7DEE44BC-AF0C-4716-80F1-E304F537B6B0}"/>
    <dgm:cxn modelId="{6D42FD60-C556-4042-823E-620431E43B31}" srcId="{FAF6A08B-94E4-47FC-85BA-31C10B4CC24D}" destId="{BFB33082-212C-4787-A623-F034E8934686}" srcOrd="3" destOrd="0" parTransId="{45702623-5069-43E7-8C05-F99EA363CF6D}" sibTransId="{65C37FBD-934A-4892-AA16-E119FA24DE03}"/>
    <dgm:cxn modelId="{535C1842-8FC9-4168-BAF5-92A815C3ACAD}" srcId="{FAF6A08B-94E4-47FC-85BA-31C10B4CC24D}" destId="{ACD887B4-5FEA-44FF-8063-07E5B711E5CE}" srcOrd="7" destOrd="0" parTransId="{D42F462E-D7E8-4B49-93B4-848866731A03}" sibTransId="{ACD72D3C-44E4-4E75-98E2-C3F6EC30A053}"/>
    <dgm:cxn modelId="{99FA3162-2C61-46AA-8D7F-29A34D974DE2}" type="presOf" srcId="{CDE713E8-8AFE-4412-A69E-42FC140D5221}" destId="{CAE318F7-8815-49F8-A9E2-69CE1CCEFDEE}" srcOrd="0" destOrd="0" presId="urn:microsoft.com/office/officeart/2005/8/layout/default"/>
    <dgm:cxn modelId="{94348D65-A991-4490-80E2-A746CF2CBE7A}" srcId="{FAF6A08B-94E4-47FC-85BA-31C10B4CC24D}" destId="{F363CAB9-FA3E-4FC1-87A6-1974339D93EE}" srcOrd="5" destOrd="0" parTransId="{61150139-DF25-4E52-9ADC-26A82A96C843}" sibTransId="{EF916D06-7E3A-4E50-A4AC-D453C421D04B}"/>
    <dgm:cxn modelId="{71293168-D736-4FFD-B7DB-38EC3BAF2603}" srcId="{FAF6A08B-94E4-47FC-85BA-31C10B4CC24D}" destId="{CDE713E8-8AFE-4412-A69E-42FC140D5221}" srcOrd="6" destOrd="0" parTransId="{42BD5276-2CFE-4292-B03A-A018B3087727}" sibTransId="{F332E1A4-D02B-4B92-B1ED-B4ADA4A9B340}"/>
    <dgm:cxn modelId="{F4C06F4D-50AD-47EF-B42D-F365B548F218}" type="presOf" srcId="{D12376AC-6780-4A6B-B360-E29F72229A04}" destId="{1324FDFB-46D5-4E88-B2FE-4DBF9356D887}" srcOrd="0" destOrd="0" presId="urn:microsoft.com/office/officeart/2005/8/layout/default"/>
    <dgm:cxn modelId="{A4283257-B58C-40CF-BA5C-C5257E2CE21A}" type="presOf" srcId="{BFB33082-212C-4787-A623-F034E8934686}" destId="{76E19176-0EC6-4A4E-8897-359E163651F0}" srcOrd="0" destOrd="0" presId="urn:microsoft.com/office/officeart/2005/8/layout/default"/>
    <dgm:cxn modelId="{4AF6A37B-0365-4BE0-8053-B34616699568}" srcId="{FAF6A08B-94E4-47FC-85BA-31C10B4CC24D}" destId="{5205129B-6470-4BE4-9E21-7EE722425B66}" srcOrd="4" destOrd="0" parTransId="{708170F5-CA3A-4256-BCA6-AF78FC03E8BC}" sibTransId="{1DCEE85E-EE8A-4D87-96E7-C6BB19D48197}"/>
    <dgm:cxn modelId="{8FA98984-8346-43BC-80F6-14C51D04AD56}" type="presOf" srcId="{ACD887B4-5FEA-44FF-8063-07E5B711E5CE}" destId="{DD392E19-6539-46C6-93C9-40FF7C90EB3D}" srcOrd="0" destOrd="0" presId="urn:microsoft.com/office/officeart/2005/8/layout/default"/>
    <dgm:cxn modelId="{FFAFABBA-7E2C-4AD4-8CF8-7E67A5A2D9F5}" type="presOf" srcId="{2773871C-8DA1-4772-8F83-DEA204757517}" destId="{5FDF8A27-4FF7-4F2A-94CF-88FFE98D61EA}" srcOrd="0" destOrd="0" presId="urn:microsoft.com/office/officeart/2005/8/layout/default"/>
    <dgm:cxn modelId="{5BB34EC2-7B49-42EB-BE90-824D66912965}" srcId="{FAF6A08B-94E4-47FC-85BA-31C10B4CC24D}" destId="{D12376AC-6780-4A6B-B360-E29F72229A04}" srcOrd="1" destOrd="0" parTransId="{4C05B940-1CA9-4F65-9555-D18DA295C7F8}" sibTransId="{B7A89341-892B-4985-9153-3638FAB210A3}"/>
    <dgm:cxn modelId="{E0CA2ADA-28C6-4EA3-9B58-E479E0B89B6F}" type="presOf" srcId="{F363CAB9-FA3E-4FC1-87A6-1974339D93EE}" destId="{E2E6EBEC-8F7E-49C5-A562-9741EDEF7187}" srcOrd="0" destOrd="0" presId="urn:microsoft.com/office/officeart/2005/8/layout/default"/>
    <dgm:cxn modelId="{B858A060-8EFE-4659-B646-6AD9AD26D959}" type="presParOf" srcId="{26EA1430-D9B0-4A05-8BC3-7A3541A3BF4B}" destId="{61E52D31-0E54-4CBF-9642-1F776326E5EE}" srcOrd="0" destOrd="0" presId="urn:microsoft.com/office/officeart/2005/8/layout/default"/>
    <dgm:cxn modelId="{F763F509-AD55-4AE5-A38F-E0C016645DB4}" type="presParOf" srcId="{26EA1430-D9B0-4A05-8BC3-7A3541A3BF4B}" destId="{2C2C5491-389F-4B1B-BA31-CFAB8DFF3EFB}" srcOrd="1" destOrd="0" presId="urn:microsoft.com/office/officeart/2005/8/layout/default"/>
    <dgm:cxn modelId="{AA88AA9D-CCB8-4DD1-82D6-2EEFB1460EA1}" type="presParOf" srcId="{26EA1430-D9B0-4A05-8BC3-7A3541A3BF4B}" destId="{1324FDFB-46D5-4E88-B2FE-4DBF9356D887}" srcOrd="2" destOrd="0" presId="urn:microsoft.com/office/officeart/2005/8/layout/default"/>
    <dgm:cxn modelId="{580ECCD0-E88E-4EBC-9662-856F8DB1C3FC}" type="presParOf" srcId="{26EA1430-D9B0-4A05-8BC3-7A3541A3BF4B}" destId="{A4E4858B-DC6D-40E9-895D-5C1E281A9898}" srcOrd="3" destOrd="0" presId="urn:microsoft.com/office/officeart/2005/8/layout/default"/>
    <dgm:cxn modelId="{C7BB7087-46F4-4142-8EAF-54E1A18CF82C}" type="presParOf" srcId="{26EA1430-D9B0-4A05-8BC3-7A3541A3BF4B}" destId="{5FDF8A27-4FF7-4F2A-94CF-88FFE98D61EA}" srcOrd="4" destOrd="0" presId="urn:microsoft.com/office/officeart/2005/8/layout/default"/>
    <dgm:cxn modelId="{AD9FDAAC-E1A0-49AA-852E-FC8D25BC7790}" type="presParOf" srcId="{26EA1430-D9B0-4A05-8BC3-7A3541A3BF4B}" destId="{7F59380B-9171-4088-A33F-663597EDCC0F}" srcOrd="5" destOrd="0" presId="urn:microsoft.com/office/officeart/2005/8/layout/default"/>
    <dgm:cxn modelId="{7E448E77-1B14-40E9-A12A-2AC821F1D968}" type="presParOf" srcId="{26EA1430-D9B0-4A05-8BC3-7A3541A3BF4B}" destId="{76E19176-0EC6-4A4E-8897-359E163651F0}" srcOrd="6" destOrd="0" presId="urn:microsoft.com/office/officeart/2005/8/layout/default"/>
    <dgm:cxn modelId="{7E4569A0-4115-4B8C-8E33-CE8E2A69BE16}" type="presParOf" srcId="{26EA1430-D9B0-4A05-8BC3-7A3541A3BF4B}" destId="{8262BE0D-B117-405B-8EF2-FA73427500CE}" srcOrd="7" destOrd="0" presId="urn:microsoft.com/office/officeart/2005/8/layout/default"/>
    <dgm:cxn modelId="{895244C8-E615-425F-8E37-51AD2A09ADED}" type="presParOf" srcId="{26EA1430-D9B0-4A05-8BC3-7A3541A3BF4B}" destId="{D8BAF54F-EF6A-439C-8A7A-F41051021E53}" srcOrd="8" destOrd="0" presId="urn:microsoft.com/office/officeart/2005/8/layout/default"/>
    <dgm:cxn modelId="{18AD90CF-E0CF-490D-97BA-7A822CDA7EC6}" type="presParOf" srcId="{26EA1430-D9B0-4A05-8BC3-7A3541A3BF4B}" destId="{67DA8BA6-D834-4A58-9BC9-C6E733D4608F}" srcOrd="9" destOrd="0" presId="urn:microsoft.com/office/officeart/2005/8/layout/default"/>
    <dgm:cxn modelId="{5FAE2725-BF24-4DBC-AA2A-5F178BEDFA18}" type="presParOf" srcId="{26EA1430-D9B0-4A05-8BC3-7A3541A3BF4B}" destId="{E2E6EBEC-8F7E-49C5-A562-9741EDEF7187}" srcOrd="10" destOrd="0" presId="urn:microsoft.com/office/officeart/2005/8/layout/default"/>
    <dgm:cxn modelId="{C0B3C96E-F7EA-4916-91FD-FC1A695F1EBE}" type="presParOf" srcId="{26EA1430-D9B0-4A05-8BC3-7A3541A3BF4B}" destId="{C2DBD60B-892F-4743-B8B4-00DAA1002956}" srcOrd="11" destOrd="0" presId="urn:microsoft.com/office/officeart/2005/8/layout/default"/>
    <dgm:cxn modelId="{F095F87D-0CA7-4D34-A3BF-A0D4042C1F79}" type="presParOf" srcId="{26EA1430-D9B0-4A05-8BC3-7A3541A3BF4B}" destId="{CAE318F7-8815-49F8-A9E2-69CE1CCEFDEE}" srcOrd="12" destOrd="0" presId="urn:microsoft.com/office/officeart/2005/8/layout/default"/>
    <dgm:cxn modelId="{1697C0E6-1B3E-4A88-87DD-F5D09D0DBB2B}" type="presParOf" srcId="{26EA1430-D9B0-4A05-8BC3-7A3541A3BF4B}" destId="{85AC380A-F58F-49B1-94B2-F4694B260769}" srcOrd="13" destOrd="0" presId="urn:microsoft.com/office/officeart/2005/8/layout/default"/>
    <dgm:cxn modelId="{F275142C-5401-4B47-A4F1-453E591E1476}" type="presParOf" srcId="{26EA1430-D9B0-4A05-8BC3-7A3541A3BF4B}" destId="{DD392E19-6539-46C6-93C9-40FF7C90EB3D}"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8DC58D-5886-4A44-BA82-5E07BAE989D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068AB4D-6C7C-451D-82D8-4C3D2EFB70C7}">
      <dgm:prSet phldrT="[Text]"/>
      <dgm:spPr/>
      <dgm:t>
        <a:bodyPr/>
        <a:lstStyle/>
        <a:p>
          <a:r>
            <a:rPr lang="en-US" dirty="0"/>
            <a:t>Guided reading</a:t>
          </a:r>
        </a:p>
      </dgm:t>
    </dgm:pt>
    <dgm:pt modelId="{EF55ED57-2F07-465C-9B76-A0CD40902A52}" type="parTrans" cxnId="{F2CEE1B3-DC53-4D17-8F8C-3F09705BC1D1}">
      <dgm:prSet/>
      <dgm:spPr/>
      <dgm:t>
        <a:bodyPr/>
        <a:lstStyle/>
        <a:p>
          <a:endParaRPr lang="en-US"/>
        </a:p>
      </dgm:t>
    </dgm:pt>
    <dgm:pt modelId="{C0121E20-10C4-4E6E-B613-25701C55C9E4}" type="sibTrans" cxnId="{F2CEE1B3-DC53-4D17-8F8C-3F09705BC1D1}">
      <dgm:prSet/>
      <dgm:spPr/>
      <dgm:t>
        <a:bodyPr/>
        <a:lstStyle/>
        <a:p>
          <a:endParaRPr lang="en-US"/>
        </a:p>
      </dgm:t>
    </dgm:pt>
    <dgm:pt modelId="{A6DEA200-27F8-41E2-A6F3-74CAE7B930E0}">
      <dgm:prSet phldrT="[Text]"/>
      <dgm:spPr/>
      <dgm:t>
        <a:bodyPr/>
        <a:lstStyle/>
        <a:p>
          <a:r>
            <a:rPr lang="en-US" dirty="0"/>
            <a:t>Independent reading</a:t>
          </a:r>
        </a:p>
      </dgm:t>
    </dgm:pt>
    <dgm:pt modelId="{EC4107C9-4B73-412D-9451-02E4831DA07E}" type="parTrans" cxnId="{C7DC12E4-B5BB-4F08-90BC-EBF50B60FE1A}">
      <dgm:prSet/>
      <dgm:spPr/>
      <dgm:t>
        <a:bodyPr/>
        <a:lstStyle/>
        <a:p>
          <a:endParaRPr lang="en-US"/>
        </a:p>
      </dgm:t>
    </dgm:pt>
    <dgm:pt modelId="{144B9F2C-0049-441D-B004-9B0579994CCD}" type="sibTrans" cxnId="{C7DC12E4-B5BB-4F08-90BC-EBF50B60FE1A}">
      <dgm:prSet/>
      <dgm:spPr/>
      <dgm:t>
        <a:bodyPr/>
        <a:lstStyle/>
        <a:p>
          <a:endParaRPr lang="en-US"/>
        </a:p>
      </dgm:t>
    </dgm:pt>
    <dgm:pt modelId="{EB0C785C-A82D-4D06-9B3F-53D47DAC1401}">
      <dgm:prSet phldrT="[Text]"/>
      <dgm:spPr/>
      <dgm:t>
        <a:bodyPr/>
        <a:lstStyle/>
        <a:p>
          <a:r>
            <a:rPr lang="en-US" dirty="0"/>
            <a:t>Passion for reading</a:t>
          </a:r>
        </a:p>
      </dgm:t>
    </dgm:pt>
    <dgm:pt modelId="{CA9F61FA-E115-447E-B5F9-B64E5E9D730E}" type="parTrans" cxnId="{B9F05DB9-CDBB-4965-9AB6-D9A68D96284A}">
      <dgm:prSet/>
      <dgm:spPr/>
      <dgm:t>
        <a:bodyPr/>
        <a:lstStyle/>
        <a:p>
          <a:endParaRPr lang="en-US"/>
        </a:p>
      </dgm:t>
    </dgm:pt>
    <dgm:pt modelId="{8FE66E99-E484-4E96-AF45-4F2DC2C13B67}" type="sibTrans" cxnId="{B9F05DB9-CDBB-4965-9AB6-D9A68D96284A}">
      <dgm:prSet/>
      <dgm:spPr/>
      <dgm:t>
        <a:bodyPr/>
        <a:lstStyle/>
        <a:p>
          <a:endParaRPr lang="en-US"/>
        </a:p>
      </dgm:t>
    </dgm:pt>
    <dgm:pt modelId="{032EFDD7-D0BA-42C2-BF06-393D8D34BEDE}" type="pres">
      <dgm:prSet presAssocID="{F58DC58D-5886-4A44-BA82-5E07BAE989DF}" presName="diagram" presStyleCnt="0">
        <dgm:presLayoutVars>
          <dgm:dir/>
          <dgm:resizeHandles val="exact"/>
        </dgm:presLayoutVars>
      </dgm:prSet>
      <dgm:spPr/>
    </dgm:pt>
    <dgm:pt modelId="{2C3911FC-FEA7-42B8-A9DC-D1A652F44B0C}" type="pres">
      <dgm:prSet presAssocID="{E068AB4D-6C7C-451D-82D8-4C3D2EFB70C7}" presName="node" presStyleLbl="node1" presStyleIdx="0" presStyleCnt="3" custLinFactY="39711" custLinFactNeighborX="-79176" custLinFactNeighborY="100000">
        <dgm:presLayoutVars>
          <dgm:bulletEnabled val="1"/>
        </dgm:presLayoutVars>
      </dgm:prSet>
      <dgm:spPr/>
    </dgm:pt>
    <dgm:pt modelId="{1C703270-7FEA-443F-9EF3-1A425170A70C}" type="pres">
      <dgm:prSet presAssocID="{C0121E20-10C4-4E6E-B613-25701C55C9E4}" presName="sibTrans" presStyleCnt="0"/>
      <dgm:spPr/>
    </dgm:pt>
    <dgm:pt modelId="{3BD1D9FF-4D0E-424E-A5F8-108F4DF0E73E}" type="pres">
      <dgm:prSet presAssocID="{A6DEA200-27F8-41E2-A6F3-74CAE7B930E0}" presName="node" presStyleLbl="node1" presStyleIdx="1" presStyleCnt="3" custLinFactX="1529" custLinFactY="55147" custLinFactNeighborX="100000" custLinFactNeighborY="100000">
        <dgm:presLayoutVars>
          <dgm:bulletEnabled val="1"/>
        </dgm:presLayoutVars>
      </dgm:prSet>
      <dgm:spPr/>
    </dgm:pt>
    <dgm:pt modelId="{6C8EFB27-6026-436A-8430-0F9254809034}" type="pres">
      <dgm:prSet presAssocID="{144B9F2C-0049-441D-B004-9B0579994CCD}" presName="sibTrans" presStyleCnt="0"/>
      <dgm:spPr/>
    </dgm:pt>
    <dgm:pt modelId="{2416DDA2-224B-4153-A50F-CF5470AF81B9}" type="pres">
      <dgm:prSet presAssocID="{EB0C785C-A82D-4D06-9B3F-53D47DAC1401}" presName="node" presStyleLbl="node1" presStyleIdx="2" presStyleCnt="3" custLinFactNeighborX="0" custLinFactNeighborY="957">
        <dgm:presLayoutVars>
          <dgm:bulletEnabled val="1"/>
        </dgm:presLayoutVars>
      </dgm:prSet>
      <dgm:spPr/>
    </dgm:pt>
  </dgm:ptLst>
  <dgm:cxnLst>
    <dgm:cxn modelId="{311E061B-FFDD-43BD-82F8-8DC0B4919DE4}" type="presOf" srcId="{A6DEA200-27F8-41E2-A6F3-74CAE7B930E0}" destId="{3BD1D9FF-4D0E-424E-A5F8-108F4DF0E73E}" srcOrd="0" destOrd="0" presId="urn:microsoft.com/office/officeart/2005/8/layout/default"/>
    <dgm:cxn modelId="{CAB1596B-8FC3-4B9C-891B-AF63C4CD9735}" type="presOf" srcId="{E068AB4D-6C7C-451D-82D8-4C3D2EFB70C7}" destId="{2C3911FC-FEA7-42B8-A9DC-D1A652F44B0C}" srcOrd="0" destOrd="0" presId="urn:microsoft.com/office/officeart/2005/8/layout/default"/>
    <dgm:cxn modelId="{82F90772-76C6-4E34-B4BD-2A84C5CD843E}" type="presOf" srcId="{F58DC58D-5886-4A44-BA82-5E07BAE989DF}" destId="{032EFDD7-D0BA-42C2-BF06-393D8D34BEDE}" srcOrd="0" destOrd="0" presId="urn:microsoft.com/office/officeart/2005/8/layout/default"/>
    <dgm:cxn modelId="{F2CEE1B3-DC53-4D17-8F8C-3F09705BC1D1}" srcId="{F58DC58D-5886-4A44-BA82-5E07BAE989DF}" destId="{E068AB4D-6C7C-451D-82D8-4C3D2EFB70C7}" srcOrd="0" destOrd="0" parTransId="{EF55ED57-2F07-465C-9B76-A0CD40902A52}" sibTransId="{C0121E20-10C4-4E6E-B613-25701C55C9E4}"/>
    <dgm:cxn modelId="{B9F05DB9-CDBB-4965-9AB6-D9A68D96284A}" srcId="{F58DC58D-5886-4A44-BA82-5E07BAE989DF}" destId="{EB0C785C-A82D-4D06-9B3F-53D47DAC1401}" srcOrd="2" destOrd="0" parTransId="{CA9F61FA-E115-447E-B5F9-B64E5E9D730E}" sibTransId="{8FE66E99-E484-4E96-AF45-4F2DC2C13B67}"/>
    <dgm:cxn modelId="{C7DC12E4-B5BB-4F08-90BC-EBF50B60FE1A}" srcId="{F58DC58D-5886-4A44-BA82-5E07BAE989DF}" destId="{A6DEA200-27F8-41E2-A6F3-74CAE7B930E0}" srcOrd="1" destOrd="0" parTransId="{EC4107C9-4B73-412D-9451-02E4831DA07E}" sibTransId="{144B9F2C-0049-441D-B004-9B0579994CCD}"/>
    <dgm:cxn modelId="{573858F9-C9C8-4779-8A39-91F2E434C08A}" type="presOf" srcId="{EB0C785C-A82D-4D06-9B3F-53D47DAC1401}" destId="{2416DDA2-224B-4153-A50F-CF5470AF81B9}" srcOrd="0" destOrd="0" presId="urn:microsoft.com/office/officeart/2005/8/layout/default"/>
    <dgm:cxn modelId="{D21DB870-FFC6-4AB5-9E01-BCB74B5253DA}" type="presParOf" srcId="{032EFDD7-D0BA-42C2-BF06-393D8D34BEDE}" destId="{2C3911FC-FEA7-42B8-A9DC-D1A652F44B0C}" srcOrd="0" destOrd="0" presId="urn:microsoft.com/office/officeart/2005/8/layout/default"/>
    <dgm:cxn modelId="{A0C72EB2-D3E0-46DA-8BAF-5184451BBAFA}" type="presParOf" srcId="{032EFDD7-D0BA-42C2-BF06-393D8D34BEDE}" destId="{1C703270-7FEA-443F-9EF3-1A425170A70C}" srcOrd="1" destOrd="0" presId="urn:microsoft.com/office/officeart/2005/8/layout/default"/>
    <dgm:cxn modelId="{4CC9C676-68C2-4316-BC27-DC07FAFA983E}" type="presParOf" srcId="{032EFDD7-D0BA-42C2-BF06-393D8D34BEDE}" destId="{3BD1D9FF-4D0E-424E-A5F8-108F4DF0E73E}" srcOrd="2" destOrd="0" presId="urn:microsoft.com/office/officeart/2005/8/layout/default"/>
    <dgm:cxn modelId="{05DFB7F9-D83D-4D0F-9038-96F0CBEA3C50}" type="presParOf" srcId="{032EFDD7-D0BA-42C2-BF06-393D8D34BEDE}" destId="{6C8EFB27-6026-436A-8430-0F9254809034}" srcOrd="3" destOrd="0" presId="urn:microsoft.com/office/officeart/2005/8/layout/default"/>
    <dgm:cxn modelId="{7068F416-5EC5-4F1F-8C69-861FA377E1AE}" type="presParOf" srcId="{032EFDD7-D0BA-42C2-BF06-393D8D34BEDE}" destId="{2416DDA2-224B-4153-A50F-CF5470AF81B9}"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911FC-FEA7-42B8-A9DC-D1A652F44B0C}">
      <dsp:nvSpPr>
        <dsp:cNvPr id="0" name=""/>
        <dsp:cNvSpPr/>
      </dsp:nvSpPr>
      <dsp:spPr>
        <a:xfrm>
          <a:off x="898" y="254376"/>
          <a:ext cx="3503494" cy="21020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Guided reading</a:t>
          </a:r>
        </a:p>
      </dsp:txBody>
      <dsp:txXfrm>
        <a:off x="898" y="254376"/>
        <a:ext cx="3503494" cy="2102096"/>
      </dsp:txXfrm>
    </dsp:sp>
    <dsp:sp modelId="{3BD1D9FF-4D0E-424E-A5F8-108F4DF0E73E}">
      <dsp:nvSpPr>
        <dsp:cNvPr id="0" name=""/>
        <dsp:cNvSpPr/>
      </dsp:nvSpPr>
      <dsp:spPr>
        <a:xfrm>
          <a:off x="3854742" y="254376"/>
          <a:ext cx="3503494" cy="21020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Independent reading</a:t>
          </a:r>
        </a:p>
      </dsp:txBody>
      <dsp:txXfrm>
        <a:off x="3854742" y="254376"/>
        <a:ext cx="3503494" cy="2102096"/>
      </dsp:txXfrm>
    </dsp:sp>
    <dsp:sp modelId="{2416DDA2-224B-4153-A50F-CF5470AF81B9}">
      <dsp:nvSpPr>
        <dsp:cNvPr id="0" name=""/>
        <dsp:cNvSpPr/>
      </dsp:nvSpPr>
      <dsp:spPr>
        <a:xfrm>
          <a:off x="1927820" y="2706822"/>
          <a:ext cx="3503494" cy="21020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Passion for reading</a:t>
          </a:r>
        </a:p>
      </dsp:txBody>
      <dsp:txXfrm>
        <a:off x="1927820" y="2706822"/>
        <a:ext cx="3503494" cy="21020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D7A29-DFA6-428D-91F2-016FAC60DFD2}">
      <dsp:nvSpPr>
        <dsp:cNvPr id="0" name=""/>
        <dsp:cNvSpPr/>
      </dsp:nvSpPr>
      <dsp:spPr>
        <a:xfrm>
          <a:off x="171450" y="20397"/>
          <a:ext cx="2432843" cy="14597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Reading ethos and culture</a:t>
          </a:r>
        </a:p>
      </dsp:txBody>
      <dsp:txXfrm>
        <a:off x="171450" y="20397"/>
        <a:ext cx="2432843" cy="1459706"/>
      </dsp:txXfrm>
    </dsp:sp>
    <dsp:sp modelId="{35AD74B7-0924-4BD9-9921-5BCD8D7CD3AD}">
      <dsp:nvSpPr>
        <dsp:cNvPr id="0" name=""/>
        <dsp:cNvSpPr/>
      </dsp:nvSpPr>
      <dsp:spPr>
        <a:xfrm>
          <a:off x="2847578" y="1917"/>
          <a:ext cx="2432843" cy="14597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Text selection</a:t>
          </a:r>
        </a:p>
      </dsp:txBody>
      <dsp:txXfrm>
        <a:off x="2847578" y="1917"/>
        <a:ext cx="2432843" cy="1459706"/>
      </dsp:txXfrm>
    </dsp:sp>
    <dsp:sp modelId="{02A940D9-4C81-4B89-BE17-2D2BD8F83703}">
      <dsp:nvSpPr>
        <dsp:cNvPr id="0" name=""/>
        <dsp:cNvSpPr/>
      </dsp:nvSpPr>
      <dsp:spPr>
        <a:xfrm>
          <a:off x="5523706" y="1917"/>
          <a:ext cx="2432843" cy="14597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Comprehension </a:t>
          </a:r>
        </a:p>
      </dsp:txBody>
      <dsp:txXfrm>
        <a:off x="5523706" y="1917"/>
        <a:ext cx="2432843" cy="1459706"/>
      </dsp:txXfrm>
    </dsp:sp>
    <dsp:sp modelId="{BF9B5C0B-89B8-4CCC-B1A5-9A011B337698}">
      <dsp:nvSpPr>
        <dsp:cNvPr id="0" name=""/>
        <dsp:cNvSpPr/>
      </dsp:nvSpPr>
      <dsp:spPr>
        <a:xfrm>
          <a:off x="171450" y="1704907"/>
          <a:ext cx="2432843" cy="14597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Reading for pleasure </a:t>
          </a:r>
        </a:p>
      </dsp:txBody>
      <dsp:txXfrm>
        <a:off x="171450" y="1704907"/>
        <a:ext cx="2432843" cy="1459706"/>
      </dsp:txXfrm>
    </dsp:sp>
    <dsp:sp modelId="{D2B1F021-5CD3-4D69-A0BB-F5C251C91E6C}">
      <dsp:nvSpPr>
        <dsp:cNvPr id="0" name=""/>
        <dsp:cNvSpPr/>
      </dsp:nvSpPr>
      <dsp:spPr>
        <a:xfrm>
          <a:off x="2847578" y="1704907"/>
          <a:ext cx="2432843" cy="14597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Support for struggling readers</a:t>
          </a:r>
        </a:p>
      </dsp:txBody>
      <dsp:txXfrm>
        <a:off x="2847578" y="1704907"/>
        <a:ext cx="2432843" cy="1459706"/>
      </dsp:txXfrm>
    </dsp:sp>
    <dsp:sp modelId="{BC07E56F-9BC5-46A0-B990-85BC68196CF3}">
      <dsp:nvSpPr>
        <dsp:cNvPr id="0" name=""/>
        <dsp:cNvSpPr/>
      </dsp:nvSpPr>
      <dsp:spPr>
        <a:xfrm>
          <a:off x="5523706" y="1704907"/>
          <a:ext cx="2432843" cy="14597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Modelling</a:t>
          </a:r>
          <a:r>
            <a:rPr lang="en-US" sz="2600" kern="1200" dirty="0"/>
            <a:t> </a:t>
          </a:r>
        </a:p>
      </dsp:txBody>
      <dsp:txXfrm>
        <a:off x="5523706" y="1704907"/>
        <a:ext cx="2432843" cy="1459706"/>
      </dsp:txXfrm>
    </dsp:sp>
    <dsp:sp modelId="{9B5187D2-AF3B-4305-840F-5572C7157346}">
      <dsp:nvSpPr>
        <dsp:cNvPr id="0" name=""/>
        <dsp:cNvSpPr/>
      </dsp:nvSpPr>
      <dsp:spPr>
        <a:xfrm>
          <a:off x="2847578" y="3407898"/>
          <a:ext cx="2432843" cy="14597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err="1"/>
            <a:t>Organisation</a:t>
          </a:r>
          <a:r>
            <a:rPr lang="en-US" sz="2600" kern="1200" dirty="0"/>
            <a:t> of the teaching of reading</a:t>
          </a:r>
        </a:p>
      </dsp:txBody>
      <dsp:txXfrm>
        <a:off x="2847578" y="3407898"/>
        <a:ext cx="2432843" cy="14597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52D31-0E54-4CBF-9642-1F776326E5EE}">
      <dsp:nvSpPr>
        <dsp:cNvPr id="0" name=""/>
        <dsp:cNvSpPr/>
      </dsp:nvSpPr>
      <dsp:spPr>
        <a:xfrm>
          <a:off x="3382" y="680325"/>
          <a:ext cx="2683415" cy="16100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Texts used in GR are accurately pitched.</a:t>
          </a:r>
        </a:p>
      </dsp:txBody>
      <dsp:txXfrm>
        <a:off x="3382" y="680325"/>
        <a:ext cx="2683415" cy="1610049"/>
      </dsp:txXfrm>
    </dsp:sp>
    <dsp:sp modelId="{1324FDFB-46D5-4E88-B2FE-4DBF9356D887}">
      <dsp:nvSpPr>
        <dsp:cNvPr id="0" name=""/>
        <dsp:cNvSpPr/>
      </dsp:nvSpPr>
      <dsp:spPr>
        <a:xfrm>
          <a:off x="2955139" y="680325"/>
          <a:ext cx="2683415" cy="16100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An intervention plan is in place for the 20% as well as the ‘struggling readers’.</a:t>
          </a:r>
        </a:p>
      </dsp:txBody>
      <dsp:txXfrm>
        <a:off x="2955139" y="680325"/>
        <a:ext cx="2683415" cy="1610049"/>
      </dsp:txXfrm>
    </dsp:sp>
    <dsp:sp modelId="{5FDF8A27-4FF7-4F2A-94CF-88FFE98D61EA}">
      <dsp:nvSpPr>
        <dsp:cNvPr id="0" name=""/>
        <dsp:cNvSpPr/>
      </dsp:nvSpPr>
      <dsp:spPr>
        <a:xfrm>
          <a:off x="5906897" y="680325"/>
          <a:ext cx="2683415" cy="16100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All pupils have an accurately pitched reading book. </a:t>
          </a:r>
        </a:p>
      </dsp:txBody>
      <dsp:txXfrm>
        <a:off x="5906897" y="680325"/>
        <a:ext cx="2683415" cy="1610049"/>
      </dsp:txXfrm>
    </dsp:sp>
    <dsp:sp modelId="{76E19176-0EC6-4A4E-8897-359E163651F0}">
      <dsp:nvSpPr>
        <dsp:cNvPr id="0" name=""/>
        <dsp:cNvSpPr/>
      </dsp:nvSpPr>
      <dsp:spPr>
        <a:xfrm>
          <a:off x="8858654" y="680325"/>
          <a:ext cx="2683415" cy="16100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My environment strongly represents the importance of reading.</a:t>
          </a:r>
        </a:p>
      </dsp:txBody>
      <dsp:txXfrm>
        <a:off x="8858654" y="680325"/>
        <a:ext cx="2683415" cy="1610049"/>
      </dsp:txXfrm>
    </dsp:sp>
    <dsp:sp modelId="{D8BAF54F-EF6A-439C-8A7A-F41051021E53}">
      <dsp:nvSpPr>
        <dsp:cNvPr id="0" name=""/>
        <dsp:cNvSpPr/>
      </dsp:nvSpPr>
      <dsp:spPr>
        <a:xfrm>
          <a:off x="3382" y="2558716"/>
          <a:ext cx="2683415" cy="16100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All pupils can talk about the VIPERS and there progress in reading.</a:t>
          </a:r>
        </a:p>
      </dsp:txBody>
      <dsp:txXfrm>
        <a:off x="3382" y="2558716"/>
        <a:ext cx="2683415" cy="1610049"/>
      </dsp:txXfrm>
    </dsp:sp>
    <dsp:sp modelId="{E2E6EBEC-8F7E-49C5-A562-9741EDEF7187}">
      <dsp:nvSpPr>
        <dsp:cNvPr id="0" name=""/>
        <dsp:cNvSpPr/>
      </dsp:nvSpPr>
      <dsp:spPr>
        <a:xfrm>
          <a:off x="2955139" y="2558716"/>
          <a:ext cx="2683415" cy="16100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Guided Reading is taught daily and given high priority. </a:t>
          </a:r>
        </a:p>
      </dsp:txBody>
      <dsp:txXfrm>
        <a:off x="2955139" y="2558716"/>
        <a:ext cx="2683415" cy="1610049"/>
      </dsp:txXfrm>
    </dsp:sp>
    <dsp:sp modelId="{CAE318F7-8815-49F8-A9E2-69CE1CCEFDEE}">
      <dsp:nvSpPr>
        <dsp:cNvPr id="0" name=""/>
        <dsp:cNvSpPr/>
      </dsp:nvSpPr>
      <dsp:spPr>
        <a:xfrm>
          <a:off x="5906897" y="2558716"/>
          <a:ext cx="2683415" cy="16100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Learners are good at giving and receiving feedback.</a:t>
          </a:r>
        </a:p>
      </dsp:txBody>
      <dsp:txXfrm>
        <a:off x="5906897" y="2558716"/>
        <a:ext cx="2683415" cy="1610049"/>
      </dsp:txXfrm>
    </dsp:sp>
    <dsp:sp modelId="{DD392E19-6539-46C6-93C9-40FF7C90EB3D}">
      <dsp:nvSpPr>
        <dsp:cNvPr id="0" name=""/>
        <dsp:cNvSpPr/>
      </dsp:nvSpPr>
      <dsp:spPr>
        <a:xfrm>
          <a:off x="8858654" y="2558716"/>
          <a:ext cx="2683415" cy="16100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 model being a reader by reading a well chosen book to the class daily. </a:t>
          </a:r>
        </a:p>
      </dsp:txBody>
      <dsp:txXfrm>
        <a:off x="8858654" y="2558716"/>
        <a:ext cx="2683415" cy="16100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911FC-FEA7-42B8-A9DC-D1A652F44B0C}">
      <dsp:nvSpPr>
        <dsp:cNvPr id="0" name=""/>
        <dsp:cNvSpPr/>
      </dsp:nvSpPr>
      <dsp:spPr>
        <a:xfrm>
          <a:off x="0" y="2257399"/>
          <a:ext cx="3218022" cy="19308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Guided reading</a:t>
          </a:r>
        </a:p>
      </dsp:txBody>
      <dsp:txXfrm>
        <a:off x="0" y="2257399"/>
        <a:ext cx="3218022" cy="1930813"/>
      </dsp:txXfrm>
    </dsp:sp>
    <dsp:sp modelId="{3BD1D9FF-4D0E-424E-A5F8-108F4DF0E73E}">
      <dsp:nvSpPr>
        <dsp:cNvPr id="0" name=""/>
        <dsp:cNvSpPr/>
      </dsp:nvSpPr>
      <dsp:spPr>
        <a:xfrm>
          <a:off x="6361208" y="2257399"/>
          <a:ext cx="3218022" cy="19308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Independent reading</a:t>
          </a:r>
        </a:p>
      </dsp:txBody>
      <dsp:txXfrm>
        <a:off x="6361208" y="2257399"/>
        <a:ext cx="3218022" cy="1930813"/>
      </dsp:txXfrm>
    </dsp:sp>
    <dsp:sp modelId="{2416DDA2-224B-4153-A50F-CF5470AF81B9}">
      <dsp:nvSpPr>
        <dsp:cNvPr id="0" name=""/>
        <dsp:cNvSpPr/>
      </dsp:nvSpPr>
      <dsp:spPr>
        <a:xfrm>
          <a:off x="3180604" y="2257399"/>
          <a:ext cx="3218022" cy="19308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Passion for reading</a:t>
          </a:r>
        </a:p>
      </dsp:txBody>
      <dsp:txXfrm>
        <a:off x="3180604" y="2257399"/>
        <a:ext cx="3218022" cy="193081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79A44D-3684-4F1C-92C8-94C2D8058543}" type="datetimeFigureOut">
              <a:rPr lang="en-GB" smtClean="0"/>
              <a:t>01/03/2023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C54EFE-C4E0-4FF0-ACC7-BA46464E8A1F}" type="slidenum">
              <a:rPr lang="en-GB" smtClean="0"/>
              <a:t>‹#›</a:t>
            </a:fld>
            <a:endParaRPr lang="en-GB"/>
          </a:p>
        </p:txBody>
      </p:sp>
    </p:spTree>
    <p:extLst>
      <p:ext uri="{BB962C8B-B14F-4D97-AF65-F5344CB8AC3E}">
        <p14:creationId xmlns:p14="http://schemas.microsoft.com/office/powerpoint/2010/main" val="861651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passionate reader will… </a:t>
            </a:r>
            <a:endParaRPr lang="en-GB" dirty="0"/>
          </a:p>
        </p:txBody>
      </p:sp>
      <p:sp>
        <p:nvSpPr>
          <p:cNvPr id="4" name="Slide Number Placeholder 3"/>
          <p:cNvSpPr>
            <a:spLocks noGrp="1"/>
          </p:cNvSpPr>
          <p:nvPr>
            <p:ph type="sldNum" sz="quarter" idx="10"/>
          </p:nvPr>
        </p:nvSpPr>
        <p:spPr/>
        <p:txBody>
          <a:bodyPr/>
          <a:lstStyle/>
          <a:p>
            <a:fld id="{D9C54EFE-C4E0-4FF0-ACC7-BA46464E8A1F}" type="slidenum">
              <a:rPr lang="en-GB" smtClean="0"/>
              <a:t>7</a:t>
            </a:fld>
            <a:endParaRPr lang="en-GB"/>
          </a:p>
        </p:txBody>
      </p:sp>
    </p:spTree>
    <p:extLst>
      <p:ext uri="{BB962C8B-B14F-4D97-AF65-F5344CB8AC3E}">
        <p14:creationId xmlns:p14="http://schemas.microsoft.com/office/powerpoint/2010/main" val="2163942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about LEAD Values here</a:t>
            </a:r>
          </a:p>
        </p:txBody>
      </p:sp>
      <p:sp>
        <p:nvSpPr>
          <p:cNvPr id="4" name="Slide Number Placeholder 3"/>
          <p:cNvSpPr>
            <a:spLocks noGrp="1"/>
          </p:cNvSpPr>
          <p:nvPr>
            <p:ph type="sldNum" sz="quarter" idx="10"/>
          </p:nvPr>
        </p:nvSpPr>
        <p:spPr/>
        <p:txBody>
          <a:bodyPr/>
          <a:lstStyle/>
          <a:p>
            <a:fld id="{89F27FE0-8714-4828-B342-FE27262EA000}" type="slidenum">
              <a:rPr lang="en-GB" smtClean="0"/>
              <a:t>30</a:t>
            </a:fld>
            <a:endParaRPr lang="en-GB"/>
          </a:p>
        </p:txBody>
      </p:sp>
    </p:spTree>
    <p:extLst>
      <p:ext uri="{BB962C8B-B14F-4D97-AF65-F5344CB8AC3E}">
        <p14:creationId xmlns:p14="http://schemas.microsoft.com/office/powerpoint/2010/main" val="3333846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C54EFE-C4E0-4FF0-ACC7-BA46464E8A1F}" type="slidenum">
              <a:rPr lang="en-GB" smtClean="0"/>
              <a:t>31</a:t>
            </a:fld>
            <a:endParaRPr lang="en-GB"/>
          </a:p>
        </p:txBody>
      </p:sp>
    </p:spTree>
    <p:extLst>
      <p:ext uri="{BB962C8B-B14F-4D97-AF65-F5344CB8AC3E}">
        <p14:creationId xmlns:p14="http://schemas.microsoft.com/office/powerpoint/2010/main" val="1941922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C54EFE-C4E0-4FF0-ACC7-BA46464E8A1F}" type="slidenum">
              <a:rPr lang="en-GB" smtClean="0"/>
              <a:t>8</a:t>
            </a:fld>
            <a:endParaRPr lang="en-GB"/>
          </a:p>
        </p:txBody>
      </p:sp>
    </p:spTree>
    <p:extLst>
      <p:ext uri="{BB962C8B-B14F-4D97-AF65-F5344CB8AC3E}">
        <p14:creationId xmlns:p14="http://schemas.microsoft.com/office/powerpoint/2010/main" val="1301453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F27FE0-8714-4828-B342-FE27262EA000}" type="slidenum">
              <a:rPr lang="en-GB" smtClean="0"/>
              <a:t>16</a:t>
            </a:fld>
            <a:endParaRPr lang="en-GB"/>
          </a:p>
        </p:txBody>
      </p:sp>
    </p:spTree>
    <p:extLst>
      <p:ext uri="{BB962C8B-B14F-4D97-AF65-F5344CB8AC3E}">
        <p14:creationId xmlns:p14="http://schemas.microsoft.com/office/powerpoint/2010/main" val="4030671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could this work now?</a:t>
            </a:r>
          </a:p>
          <a:p>
            <a:r>
              <a:rPr lang="en-US" dirty="0"/>
              <a:t>Introduce how will work.</a:t>
            </a:r>
          </a:p>
          <a:p>
            <a:r>
              <a:rPr lang="en-US" dirty="0"/>
              <a:t>How going to </a:t>
            </a:r>
            <a:r>
              <a:rPr lang="en-US" dirty="0" err="1"/>
              <a:t>engange</a:t>
            </a:r>
            <a:r>
              <a:rPr lang="en-US" dirty="0"/>
              <a:t> parents?</a:t>
            </a:r>
            <a:endParaRPr lang="en-GB" dirty="0"/>
          </a:p>
        </p:txBody>
      </p:sp>
      <p:sp>
        <p:nvSpPr>
          <p:cNvPr id="4" name="Slide Number Placeholder 3"/>
          <p:cNvSpPr>
            <a:spLocks noGrp="1"/>
          </p:cNvSpPr>
          <p:nvPr>
            <p:ph type="sldNum" sz="quarter" idx="10"/>
          </p:nvPr>
        </p:nvSpPr>
        <p:spPr/>
        <p:txBody>
          <a:bodyPr/>
          <a:lstStyle/>
          <a:p>
            <a:fld id="{89F27FE0-8714-4828-B342-FE27262EA000}" type="slidenum">
              <a:rPr lang="en-GB" smtClean="0"/>
              <a:t>18</a:t>
            </a:fld>
            <a:endParaRPr lang="en-GB"/>
          </a:p>
        </p:txBody>
      </p:sp>
    </p:spTree>
    <p:extLst>
      <p:ext uri="{BB962C8B-B14F-4D97-AF65-F5344CB8AC3E}">
        <p14:creationId xmlns:p14="http://schemas.microsoft.com/office/powerpoint/2010/main" val="709477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B8CD8D-280E-4568-97EA-FDF0508371D4}" type="slidenum">
              <a:rPr lang="en-GB" smtClean="0"/>
              <a:t>19</a:t>
            </a:fld>
            <a:endParaRPr lang="en-GB"/>
          </a:p>
        </p:txBody>
      </p:sp>
    </p:spTree>
    <p:extLst>
      <p:ext uri="{BB962C8B-B14F-4D97-AF65-F5344CB8AC3E}">
        <p14:creationId xmlns:p14="http://schemas.microsoft.com/office/powerpoint/2010/main" val="3153900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Spend time – teaching what good</a:t>
            </a:r>
            <a:r>
              <a:rPr lang="en-US" baseline="0" dirty="0"/>
              <a:t> partner work looks like</a:t>
            </a:r>
            <a:endParaRPr lang="en-GB" dirty="0"/>
          </a:p>
        </p:txBody>
      </p:sp>
      <p:sp>
        <p:nvSpPr>
          <p:cNvPr id="4" name="Slide Number Placeholder 3"/>
          <p:cNvSpPr>
            <a:spLocks noGrp="1"/>
          </p:cNvSpPr>
          <p:nvPr>
            <p:ph type="sldNum" sz="quarter" idx="10"/>
          </p:nvPr>
        </p:nvSpPr>
        <p:spPr/>
        <p:txBody>
          <a:bodyPr/>
          <a:lstStyle/>
          <a:p>
            <a:fld id="{D9C54EFE-C4E0-4FF0-ACC7-BA46464E8A1F}" type="slidenum">
              <a:rPr lang="en-GB" smtClean="0"/>
              <a:t>23</a:t>
            </a:fld>
            <a:endParaRPr lang="en-GB"/>
          </a:p>
        </p:txBody>
      </p:sp>
    </p:spTree>
    <p:extLst>
      <p:ext uri="{BB962C8B-B14F-4D97-AF65-F5344CB8AC3E}">
        <p14:creationId xmlns:p14="http://schemas.microsoft.com/office/powerpoint/2010/main" val="336338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about LEAD Values here</a:t>
            </a:r>
          </a:p>
        </p:txBody>
      </p:sp>
      <p:sp>
        <p:nvSpPr>
          <p:cNvPr id="4" name="Slide Number Placeholder 3"/>
          <p:cNvSpPr>
            <a:spLocks noGrp="1"/>
          </p:cNvSpPr>
          <p:nvPr>
            <p:ph type="sldNum" sz="quarter" idx="10"/>
          </p:nvPr>
        </p:nvSpPr>
        <p:spPr/>
        <p:txBody>
          <a:bodyPr/>
          <a:lstStyle/>
          <a:p>
            <a:fld id="{89F27FE0-8714-4828-B342-FE27262EA000}" type="slidenum">
              <a:rPr lang="en-GB" smtClean="0"/>
              <a:t>25</a:t>
            </a:fld>
            <a:endParaRPr lang="en-GB"/>
          </a:p>
        </p:txBody>
      </p:sp>
    </p:spTree>
    <p:extLst>
      <p:ext uri="{BB962C8B-B14F-4D97-AF65-F5344CB8AC3E}">
        <p14:creationId xmlns:p14="http://schemas.microsoft.com/office/powerpoint/2010/main" val="1764267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about LEAD Values here</a:t>
            </a:r>
          </a:p>
        </p:txBody>
      </p:sp>
      <p:sp>
        <p:nvSpPr>
          <p:cNvPr id="4" name="Slide Number Placeholder 3"/>
          <p:cNvSpPr>
            <a:spLocks noGrp="1"/>
          </p:cNvSpPr>
          <p:nvPr>
            <p:ph type="sldNum" sz="quarter" idx="10"/>
          </p:nvPr>
        </p:nvSpPr>
        <p:spPr/>
        <p:txBody>
          <a:bodyPr/>
          <a:lstStyle/>
          <a:p>
            <a:fld id="{89F27FE0-8714-4828-B342-FE27262EA000}" type="slidenum">
              <a:rPr lang="en-GB" smtClean="0"/>
              <a:t>26</a:t>
            </a:fld>
            <a:endParaRPr lang="en-GB"/>
          </a:p>
        </p:txBody>
      </p:sp>
    </p:spTree>
    <p:extLst>
      <p:ext uri="{BB962C8B-B14F-4D97-AF65-F5344CB8AC3E}">
        <p14:creationId xmlns:p14="http://schemas.microsoft.com/office/powerpoint/2010/main" val="3158753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about LEAD Values here</a:t>
            </a:r>
          </a:p>
        </p:txBody>
      </p:sp>
      <p:sp>
        <p:nvSpPr>
          <p:cNvPr id="4" name="Slide Number Placeholder 3"/>
          <p:cNvSpPr>
            <a:spLocks noGrp="1"/>
          </p:cNvSpPr>
          <p:nvPr>
            <p:ph type="sldNum" sz="quarter" idx="10"/>
          </p:nvPr>
        </p:nvSpPr>
        <p:spPr/>
        <p:txBody>
          <a:bodyPr/>
          <a:lstStyle/>
          <a:p>
            <a:fld id="{89F27FE0-8714-4828-B342-FE27262EA000}" type="slidenum">
              <a:rPr lang="en-GB" smtClean="0"/>
              <a:t>27</a:t>
            </a:fld>
            <a:endParaRPr lang="en-GB"/>
          </a:p>
        </p:txBody>
      </p:sp>
    </p:spTree>
    <p:extLst>
      <p:ext uri="{BB962C8B-B14F-4D97-AF65-F5344CB8AC3E}">
        <p14:creationId xmlns:p14="http://schemas.microsoft.com/office/powerpoint/2010/main" val="2317487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169C01-5630-4D29-8752-151FAE27C7EB}" type="datetimeFigureOut">
              <a:rPr lang="en-GB" smtClean="0"/>
              <a:t>01/03/2023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FA2181-5D81-45EA-B583-CE19AFA0EC81}" type="slidenum">
              <a:rPr lang="en-GB" smtClean="0"/>
              <a:t>‹#›</a:t>
            </a:fld>
            <a:endParaRPr lang="en-GB"/>
          </a:p>
        </p:txBody>
      </p:sp>
    </p:spTree>
    <p:extLst>
      <p:ext uri="{BB962C8B-B14F-4D97-AF65-F5344CB8AC3E}">
        <p14:creationId xmlns:p14="http://schemas.microsoft.com/office/powerpoint/2010/main" val="2859921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169C01-5630-4D29-8752-151FAE27C7EB}" type="datetimeFigureOut">
              <a:rPr lang="en-GB" smtClean="0"/>
              <a:t>01/03/2023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FA2181-5D81-45EA-B583-CE19AFA0EC81}" type="slidenum">
              <a:rPr lang="en-GB" smtClean="0"/>
              <a:t>‹#›</a:t>
            </a:fld>
            <a:endParaRPr lang="en-GB"/>
          </a:p>
        </p:txBody>
      </p:sp>
    </p:spTree>
    <p:extLst>
      <p:ext uri="{BB962C8B-B14F-4D97-AF65-F5344CB8AC3E}">
        <p14:creationId xmlns:p14="http://schemas.microsoft.com/office/powerpoint/2010/main" val="3751844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09169C01-5630-4D29-8752-151FAE27C7EB}" type="datetimeFigureOut">
              <a:rPr lang="en-GB" smtClean="0"/>
              <a:t>01/03/2023</a:t>
            </a:fld>
            <a:endParaRPr lang="en-GB"/>
          </a:p>
        </p:txBody>
      </p:sp>
      <p:sp>
        <p:nvSpPr>
          <p:cNvPr id="5" name="Footer Placeholder 4"/>
          <p:cNvSpPr>
            <a:spLocks noGrp="1"/>
          </p:cNvSpPr>
          <p:nvPr>
            <p:ph type="ftr" sz="quarter" idx="11"/>
          </p:nvPr>
        </p:nvSpPr>
        <p:spPr>
          <a:xfrm>
            <a:off x="3776135" y="6422854"/>
            <a:ext cx="4279669" cy="365125"/>
          </a:xfrm>
        </p:spPr>
        <p:txBody>
          <a:bodyPr/>
          <a:lstStyle/>
          <a:p>
            <a:endParaRPr lang="en-GB"/>
          </a:p>
        </p:txBody>
      </p:sp>
      <p:sp>
        <p:nvSpPr>
          <p:cNvPr id="6" name="Slide Number Placeholder 5"/>
          <p:cNvSpPr>
            <a:spLocks noGrp="1"/>
          </p:cNvSpPr>
          <p:nvPr>
            <p:ph type="sldNum" sz="quarter" idx="12"/>
          </p:nvPr>
        </p:nvSpPr>
        <p:spPr>
          <a:xfrm>
            <a:off x="8073048" y="6422854"/>
            <a:ext cx="879759" cy="365125"/>
          </a:xfrm>
        </p:spPr>
        <p:txBody>
          <a:bodyPr/>
          <a:lstStyle/>
          <a:p>
            <a:fld id="{DEFA2181-5D81-45EA-B583-CE19AFA0EC81}" type="slidenum">
              <a:rPr lang="en-GB" smtClean="0"/>
              <a:t>‹#›</a:t>
            </a:fld>
            <a:endParaRPr lang="en-GB"/>
          </a:p>
        </p:txBody>
      </p:sp>
    </p:spTree>
    <p:extLst>
      <p:ext uri="{BB962C8B-B14F-4D97-AF65-F5344CB8AC3E}">
        <p14:creationId xmlns:p14="http://schemas.microsoft.com/office/powerpoint/2010/main" val="644260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169C01-5630-4D29-8752-151FAE27C7EB}" type="datetimeFigureOut">
              <a:rPr lang="en-GB" smtClean="0"/>
              <a:t>01/03/2023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FA2181-5D81-45EA-B583-CE19AFA0EC81}" type="slidenum">
              <a:rPr lang="en-GB" smtClean="0"/>
              <a:t>‹#›</a:t>
            </a:fld>
            <a:endParaRPr lang="en-GB"/>
          </a:p>
        </p:txBody>
      </p:sp>
    </p:spTree>
    <p:extLst>
      <p:ext uri="{BB962C8B-B14F-4D97-AF65-F5344CB8AC3E}">
        <p14:creationId xmlns:p14="http://schemas.microsoft.com/office/powerpoint/2010/main" val="4202777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09169C01-5630-4D29-8752-151FAE27C7EB}" type="datetimeFigureOut">
              <a:rPr lang="en-GB" smtClean="0"/>
              <a:t>01/03/2023</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EFA2181-5D81-45EA-B583-CE19AFA0EC81}" type="slidenum">
              <a:rPr lang="en-GB" smtClean="0"/>
              <a:t>‹#›</a:t>
            </a:fld>
            <a:endParaRPr lang="en-GB"/>
          </a:p>
        </p:txBody>
      </p:sp>
    </p:spTree>
    <p:extLst>
      <p:ext uri="{BB962C8B-B14F-4D97-AF65-F5344CB8AC3E}">
        <p14:creationId xmlns:p14="http://schemas.microsoft.com/office/powerpoint/2010/main" val="62851532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169C01-5630-4D29-8752-151FAE27C7EB}" type="datetimeFigureOut">
              <a:rPr lang="en-GB" smtClean="0"/>
              <a:t>01/03/2023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FA2181-5D81-45EA-B583-CE19AFA0EC81}" type="slidenum">
              <a:rPr lang="en-GB" smtClean="0"/>
              <a:t>‹#›</a:t>
            </a:fld>
            <a:endParaRPr lang="en-GB"/>
          </a:p>
        </p:txBody>
      </p:sp>
    </p:spTree>
    <p:extLst>
      <p:ext uri="{BB962C8B-B14F-4D97-AF65-F5344CB8AC3E}">
        <p14:creationId xmlns:p14="http://schemas.microsoft.com/office/powerpoint/2010/main" val="2201447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169C01-5630-4D29-8752-151FAE27C7EB}" type="datetimeFigureOut">
              <a:rPr lang="en-GB" smtClean="0"/>
              <a:t>01/03/2023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FA2181-5D81-45EA-B583-CE19AFA0EC81}" type="slidenum">
              <a:rPr lang="en-GB" smtClean="0"/>
              <a:t>‹#›</a:t>
            </a:fld>
            <a:endParaRPr lang="en-GB"/>
          </a:p>
        </p:txBody>
      </p:sp>
    </p:spTree>
    <p:extLst>
      <p:ext uri="{BB962C8B-B14F-4D97-AF65-F5344CB8AC3E}">
        <p14:creationId xmlns:p14="http://schemas.microsoft.com/office/powerpoint/2010/main" val="281002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169C01-5630-4D29-8752-151FAE27C7EB}" type="datetimeFigureOut">
              <a:rPr lang="en-GB" smtClean="0"/>
              <a:t>01/03/2023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FA2181-5D81-45EA-B583-CE19AFA0EC81}" type="slidenum">
              <a:rPr lang="en-GB" smtClean="0"/>
              <a:t>‹#›</a:t>
            </a:fld>
            <a:endParaRPr lang="en-GB"/>
          </a:p>
        </p:txBody>
      </p:sp>
    </p:spTree>
    <p:extLst>
      <p:ext uri="{BB962C8B-B14F-4D97-AF65-F5344CB8AC3E}">
        <p14:creationId xmlns:p14="http://schemas.microsoft.com/office/powerpoint/2010/main" val="3615938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69C01-5630-4D29-8752-151FAE27C7EB}" type="datetimeFigureOut">
              <a:rPr lang="en-GB" smtClean="0"/>
              <a:t>01/03/2023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FA2181-5D81-45EA-B583-CE19AFA0EC81}" type="slidenum">
              <a:rPr lang="en-GB" smtClean="0"/>
              <a:t>‹#›</a:t>
            </a:fld>
            <a:endParaRPr lang="en-GB"/>
          </a:p>
        </p:txBody>
      </p:sp>
    </p:spTree>
    <p:extLst>
      <p:ext uri="{BB962C8B-B14F-4D97-AF65-F5344CB8AC3E}">
        <p14:creationId xmlns:p14="http://schemas.microsoft.com/office/powerpoint/2010/main" val="4195206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169C01-5630-4D29-8752-151FAE27C7EB}" type="datetimeFigureOut">
              <a:rPr lang="en-GB" smtClean="0"/>
              <a:t>01/03/2023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FA2181-5D81-45EA-B583-CE19AFA0EC81}" type="slidenum">
              <a:rPr lang="en-GB" smtClean="0"/>
              <a:t>‹#›</a:t>
            </a:fld>
            <a:endParaRPr lang="en-GB"/>
          </a:p>
        </p:txBody>
      </p:sp>
    </p:spTree>
    <p:extLst>
      <p:ext uri="{BB962C8B-B14F-4D97-AF65-F5344CB8AC3E}">
        <p14:creationId xmlns:p14="http://schemas.microsoft.com/office/powerpoint/2010/main" val="144419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169C01-5630-4D29-8752-151FAE27C7EB}" type="datetimeFigureOut">
              <a:rPr lang="en-GB" smtClean="0"/>
              <a:t>01/03/2023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FA2181-5D81-45EA-B583-CE19AFA0EC81}" type="slidenum">
              <a:rPr lang="en-GB" smtClean="0"/>
              <a:t>‹#›</a:t>
            </a:fld>
            <a:endParaRPr lang="en-GB"/>
          </a:p>
        </p:txBody>
      </p:sp>
    </p:spTree>
    <p:extLst>
      <p:ext uri="{BB962C8B-B14F-4D97-AF65-F5344CB8AC3E}">
        <p14:creationId xmlns:p14="http://schemas.microsoft.com/office/powerpoint/2010/main" val="2144552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09169C01-5630-4D29-8752-151FAE27C7EB}" type="datetimeFigureOut">
              <a:rPr lang="en-GB" smtClean="0"/>
              <a:t>01/03/2023</a:t>
            </a:fld>
            <a:endParaRPr lang="en-GB"/>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GB"/>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DEFA2181-5D81-45EA-B583-CE19AFA0EC81}" type="slidenum">
              <a:rPr lang="en-GB" smtClean="0"/>
              <a:t>‹#›</a:t>
            </a:fld>
            <a:endParaRPr lang="en-GB"/>
          </a:p>
        </p:txBody>
      </p:sp>
    </p:spTree>
    <p:extLst>
      <p:ext uri="{BB962C8B-B14F-4D97-AF65-F5344CB8AC3E}">
        <p14:creationId xmlns:p14="http://schemas.microsoft.com/office/powerpoint/2010/main" val="1518944457"/>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0.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11.png"/><Relationship Id="rId4" Type="http://schemas.openxmlformats.org/officeDocument/2006/relationships/diagramLayout" Target="../diagrams/layout4.xm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1.png"/><Relationship Id="rId4" Type="http://schemas.openxmlformats.org/officeDocument/2006/relationships/diagramLayout" Target="../diagrams/layout1.xm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DC299-85DE-4E3A-A628-1A2FA1D65888}"/>
              </a:ext>
            </a:extLst>
          </p:cNvPr>
          <p:cNvSpPr>
            <a:spLocks noGrp="1"/>
          </p:cNvSpPr>
          <p:nvPr>
            <p:ph type="ctrTitle"/>
          </p:nvPr>
        </p:nvSpPr>
        <p:spPr/>
        <p:txBody>
          <a:bodyPr/>
          <a:lstStyle/>
          <a:p>
            <a:r>
              <a:rPr lang="en-GB" dirty="0"/>
              <a:t>Individual Growth. Empowerment for all.</a:t>
            </a:r>
          </a:p>
        </p:txBody>
      </p:sp>
      <p:pic>
        <p:nvPicPr>
          <p:cNvPr id="6" name="Content Placeholder 3" descr="Image result for Huntingdon Academy logo">
            <a:extLst>
              <a:ext uri="{FF2B5EF4-FFF2-40B4-BE49-F238E27FC236}">
                <a16:creationId xmlns:a16="http://schemas.microsoft.com/office/drawing/2014/main" id="{D4D901BA-6D8E-435F-9AD8-5A6FA558020C}"/>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9062720" y="0"/>
            <a:ext cx="3129280" cy="1381760"/>
          </a:xfrm>
          <a:prstGeom prst="rect">
            <a:avLst/>
          </a:prstGeom>
          <a:noFill/>
          <a:ln>
            <a:noFill/>
          </a:ln>
        </p:spPr>
      </p:pic>
      <p:pic>
        <p:nvPicPr>
          <p:cNvPr id="8" name="Picture 7">
            <a:extLst>
              <a:ext uri="{FF2B5EF4-FFF2-40B4-BE49-F238E27FC236}">
                <a16:creationId xmlns:a16="http://schemas.microsoft.com/office/drawing/2014/main" id="{DA360B03-904A-4594-BE80-4045A0A84374}"/>
              </a:ext>
            </a:extLst>
          </p:cNvPr>
          <p:cNvPicPr>
            <a:picLocks noChangeAspect="1"/>
          </p:cNvPicPr>
          <p:nvPr/>
        </p:nvPicPr>
        <p:blipFill>
          <a:blip r:embed="rId3"/>
          <a:stretch>
            <a:fillRect/>
          </a:stretch>
        </p:blipFill>
        <p:spPr>
          <a:xfrm>
            <a:off x="3651507" y="4125770"/>
            <a:ext cx="4888986" cy="1472390"/>
          </a:xfrm>
          <a:prstGeom prst="rect">
            <a:avLst/>
          </a:prstGeom>
        </p:spPr>
      </p:pic>
    </p:spTree>
    <p:extLst>
      <p:ext uri="{BB962C8B-B14F-4D97-AF65-F5344CB8AC3E}">
        <p14:creationId xmlns:p14="http://schemas.microsoft.com/office/powerpoint/2010/main" val="3974676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Everyone a reader</a:t>
            </a:r>
            <a:endParaRPr lang="en-GB" dirty="0"/>
          </a:p>
        </p:txBody>
      </p:sp>
      <p:sp>
        <p:nvSpPr>
          <p:cNvPr id="3" name="Content Placeholder 2"/>
          <p:cNvSpPr>
            <a:spLocks noGrp="1"/>
          </p:cNvSpPr>
          <p:nvPr>
            <p:ph idx="1"/>
          </p:nvPr>
        </p:nvSpPr>
        <p:spPr>
          <a:xfrm>
            <a:off x="1066994" y="1888112"/>
            <a:ext cx="9784080" cy="4206240"/>
          </a:xfrm>
        </p:spPr>
        <p:txBody>
          <a:bodyPr/>
          <a:lstStyle/>
          <a:p>
            <a:r>
              <a:rPr lang="en-US" dirty="0"/>
              <a:t>We need to help children enjoy books and see the reason behind putting effort into reading so they can see that it’s worth it! </a:t>
            </a:r>
            <a:endParaRPr lang="en-GB" dirty="0"/>
          </a:p>
        </p:txBody>
      </p:sp>
      <p:pic>
        <p:nvPicPr>
          <p:cNvPr id="5" name="Picture 4"/>
          <p:cNvPicPr>
            <a:picLocks noChangeAspect="1"/>
          </p:cNvPicPr>
          <p:nvPr/>
        </p:nvPicPr>
        <p:blipFill>
          <a:blip r:embed="rId2"/>
          <a:stretch>
            <a:fillRect/>
          </a:stretch>
        </p:blipFill>
        <p:spPr>
          <a:xfrm>
            <a:off x="1939637" y="2589734"/>
            <a:ext cx="7561586" cy="4268266"/>
          </a:xfrm>
          <a:prstGeom prst="rect">
            <a:avLst/>
          </a:prstGeom>
        </p:spPr>
      </p:pic>
    </p:spTree>
    <p:extLst>
      <p:ext uri="{BB962C8B-B14F-4D97-AF65-F5344CB8AC3E}">
        <p14:creationId xmlns:p14="http://schemas.microsoft.com/office/powerpoint/2010/main" val="920546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Passion for reading</a:t>
            </a:r>
            <a:endParaRPr lang="en-GB" dirty="0"/>
          </a:p>
        </p:txBody>
      </p:sp>
      <p:pic>
        <p:nvPicPr>
          <p:cNvPr id="4" name="Picture 4" descr="Importance of Reading Quotes - Inspirational Quotes on the Benefits of  Read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02182" y="1991232"/>
            <a:ext cx="4238842" cy="4238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39666" y="138545"/>
            <a:ext cx="1498985" cy="2136851"/>
          </a:xfrm>
          <a:prstGeom prst="rect">
            <a:avLst/>
          </a:prstGeom>
        </p:spPr>
      </p:pic>
    </p:spTree>
    <p:extLst>
      <p:ext uri="{BB962C8B-B14F-4D97-AF65-F5344CB8AC3E}">
        <p14:creationId xmlns:p14="http://schemas.microsoft.com/office/powerpoint/2010/main" val="694326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EEF supporting literacy –ks1</a:t>
            </a:r>
            <a:endParaRPr lang="en-GB" dirty="0"/>
          </a:p>
        </p:txBody>
      </p:sp>
      <p:sp>
        <p:nvSpPr>
          <p:cNvPr id="3" name="Content Placeholder 2"/>
          <p:cNvSpPr>
            <a:spLocks noGrp="1"/>
          </p:cNvSpPr>
          <p:nvPr>
            <p:ph idx="1"/>
          </p:nvPr>
        </p:nvSpPr>
        <p:spPr/>
        <p:txBody>
          <a:bodyPr/>
          <a:lstStyle/>
          <a:p>
            <a:r>
              <a:rPr lang="en-US" dirty="0"/>
              <a:t>Insert slide about EEF notes.</a:t>
            </a:r>
            <a:endParaRPr lang="en-GB" dirty="0"/>
          </a:p>
        </p:txBody>
      </p:sp>
      <p:pic>
        <p:nvPicPr>
          <p:cNvPr id="4" name="Picture 3"/>
          <p:cNvPicPr>
            <a:picLocks noChangeAspect="1"/>
          </p:cNvPicPr>
          <p:nvPr/>
        </p:nvPicPr>
        <p:blipFill>
          <a:blip r:embed="rId2"/>
          <a:stretch>
            <a:fillRect/>
          </a:stretch>
        </p:blipFill>
        <p:spPr>
          <a:xfrm>
            <a:off x="1202919" y="1441372"/>
            <a:ext cx="9117227" cy="5416628"/>
          </a:xfrm>
          <a:prstGeom prst="rect">
            <a:avLst/>
          </a:prstGeom>
        </p:spPr>
      </p:pic>
    </p:spTree>
    <p:extLst>
      <p:ext uri="{BB962C8B-B14F-4D97-AF65-F5344CB8AC3E}">
        <p14:creationId xmlns:p14="http://schemas.microsoft.com/office/powerpoint/2010/main" val="41954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86313" y="97842"/>
            <a:ext cx="7214125" cy="6760158"/>
          </a:xfrm>
          <a:prstGeom prst="rect">
            <a:avLst/>
          </a:prstGeom>
        </p:spPr>
      </p:pic>
      <p:sp>
        <p:nvSpPr>
          <p:cNvPr id="6" name="Right Arrow 5"/>
          <p:cNvSpPr/>
          <p:nvPr/>
        </p:nvSpPr>
        <p:spPr>
          <a:xfrm>
            <a:off x="2926080" y="94192"/>
            <a:ext cx="1212783" cy="37996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a:off x="4800476" y="94192"/>
            <a:ext cx="1212783" cy="37996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6696653" y="92368"/>
            <a:ext cx="1212783" cy="37996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7450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8" y="284176"/>
            <a:ext cx="10370245" cy="1508760"/>
          </a:xfrm>
        </p:spPr>
        <p:txBody>
          <a:bodyPr/>
          <a:lstStyle/>
          <a:p>
            <a:r>
              <a:rPr lang="en-US" dirty="0"/>
              <a:t>Learners who struggle to read well.</a:t>
            </a:r>
            <a:endParaRPr lang="en-GB" dirty="0"/>
          </a:p>
        </p:txBody>
      </p:sp>
      <p:pic>
        <p:nvPicPr>
          <p:cNvPr id="5" name="Content Placeholder 4"/>
          <p:cNvPicPr>
            <a:picLocks noGrp="1" noChangeAspect="1"/>
          </p:cNvPicPr>
          <p:nvPr>
            <p:ph idx="1"/>
          </p:nvPr>
        </p:nvPicPr>
        <p:blipFill>
          <a:blip r:embed="rId2"/>
          <a:stretch>
            <a:fillRect/>
          </a:stretch>
        </p:blipFill>
        <p:spPr>
          <a:xfrm>
            <a:off x="1957266" y="2079428"/>
            <a:ext cx="8589122" cy="4432207"/>
          </a:xfrm>
          <a:prstGeom prst="rect">
            <a:avLst/>
          </a:prstGeom>
        </p:spPr>
      </p:pic>
    </p:spTree>
    <p:extLst>
      <p:ext uri="{BB962C8B-B14F-4D97-AF65-F5344CB8AC3E}">
        <p14:creationId xmlns:p14="http://schemas.microsoft.com/office/powerpoint/2010/main" val="1911433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233" y="284176"/>
            <a:ext cx="10484766" cy="1508760"/>
          </a:xfrm>
        </p:spPr>
        <p:txBody>
          <a:bodyPr/>
          <a:lstStyle/>
          <a:p>
            <a:r>
              <a:rPr lang="en-US" dirty="0"/>
              <a:t>What are we doing for the struggling readers?</a:t>
            </a:r>
            <a:endParaRPr lang="en-GB" dirty="0"/>
          </a:p>
        </p:txBody>
      </p:sp>
      <p:sp>
        <p:nvSpPr>
          <p:cNvPr id="3" name="Content Placeholder 2"/>
          <p:cNvSpPr>
            <a:spLocks noGrp="1"/>
          </p:cNvSpPr>
          <p:nvPr>
            <p:ph idx="1"/>
          </p:nvPr>
        </p:nvSpPr>
        <p:spPr>
          <a:xfrm>
            <a:off x="502233" y="2011680"/>
            <a:ext cx="9784080" cy="4206240"/>
          </a:xfrm>
        </p:spPr>
        <p:txBody>
          <a:bodyPr/>
          <a:lstStyle/>
          <a:p>
            <a:r>
              <a:rPr lang="en-US" dirty="0"/>
              <a:t>What implications does this have for our SEND and </a:t>
            </a:r>
          </a:p>
          <a:p>
            <a:r>
              <a:rPr lang="en-US" dirty="0"/>
              <a:t>vulnerable children?</a:t>
            </a:r>
            <a:endParaRPr lang="en-GB" dirty="0"/>
          </a:p>
        </p:txBody>
      </p:sp>
      <p:pic>
        <p:nvPicPr>
          <p:cNvPr id="4" name="Content Placeholder 3"/>
          <p:cNvPicPr>
            <a:picLocks noChangeAspect="1"/>
          </p:cNvPicPr>
          <p:nvPr/>
        </p:nvPicPr>
        <p:blipFill>
          <a:blip r:embed="rId2"/>
          <a:stretch>
            <a:fillRect/>
          </a:stretch>
        </p:blipFill>
        <p:spPr>
          <a:xfrm>
            <a:off x="391022" y="3361918"/>
            <a:ext cx="6914173" cy="3198314"/>
          </a:xfrm>
          <a:prstGeom prst="rect">
            <a:avLst/>
          </a:prstGeom>
        </p:spPr>
      </p:pic>
      <p:pic>
        <p:nvPicPr>
          <p:cNvPr id="6" name="Picture 5"/>
          <p:cNvPicPr>
            <a:picLocks noChangeAspect="1"/>
          </p:cNvPicPr>
          <p:nvPr/>
        </p:nvPicPr>
        <p:blipFill>
          <a:blip r:embed="rId3"/>
          <a:stretch>
            <a:fillRect/>
          </a:stretch>
        </p:blipFill>
        <p:spPr>
          <a:xfrm>
            <a:off x="7707712" y="2195255"/>
            <a:ext cx="4017044" cy="4364977"/>
          </a:xfrm>
          <a:prstGeom prst="rect">
            <a:avLst/>
          </a:prstGeom>
        </p:spPr>
      </p:pic>
    </p:spTree>
    <p:extLst>
      <p:ext uri="{BB962C8B-B14F-4D97-AF65-F5344CB8AC3E}">
        <p14:creationId xmlns:p14="http://schemas.microsoft.com/office/powerpoint/2010/main" val="1118165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877648" y="567907"/>
            <a:ext cx="9279058" cy="884717"/>
          </a:xfrm>
        </p:spPr>
        <p:txBody>
          <a:bodyPr>
            <a:normAutofit/>
          </a:bodyPr>
          <a:lstStyle/>
          <a:p>
            <a:r>
              <a:rPr lang="en-GB" dirty="0"/>
              <a:t>Reading Culture</a:t>
            </a:r>
          </a:p>
        </p:txBody>
      </p:sp>
      <p:sp>
        <p:nvSpPr>
          <p:cNvPr id="2" name="AutoShape 2" descr="Reading Reconsidered: A Practical Guide to Rigorous Literacy Instruction  eBook: Lemov, Doug, Driggs, Colleen, Woolway, Erica: Amazon.co.uk: Kindle  Stor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3"/>
          <a:stretch>
            <a:fillRect/>
          </a:stretch>
        </p:blipFill>
        <p:spPr>
          <a:xfrm>
            <a:off x="1679575" y="1926068"/>
            <a:ext cx="9080789" cy="4758464"/>
          </a:xfrm>
          <a:prstGeom prst="rect">
            <a:avLst/>
          </a:prstGeom>
        </p:spPr>
      </p:pic>
      <p:sp>
        <p:nvSpPr>
          <p:cNvPr id="6" name="Rounded Rectangle 5"/>
          <p:cNvSpPr/>
          <p:nvPr/>
        </p:nvSpPr>
        <p:spPr>
          <a:xfrm>
            <a:off x="135924" y="320924"/>
            <a:ext cx="898289" cy="889382"/>
          </a:xfrm>
          <a:prstGeom prst="roundRect">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184722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705" y="-163372"/>
            <a:ext cx="8497135" cy="1508760"/>
          </a:xfrm>
        </p:spPr>
        <p:txBody>
          <a:bodyPr/>
          <a:lstStyle/>
          <a:p>
            <a:r>
              <a:rPr lang="en-US" dirty="0"/>
              <a:t>Reading culture</a:t>
            </a:r>
            <a:endParaRPr lang="en-GB" dirty="0"/>
          </a:p>
        </p:txBody>
      </p:sp>
      <p:sp>
        <p:nvSpPr>
          <p:cNvPr id="3" name="Content Placeholder 2"/>
          <p:cNvSpPr>
            <a:spLocks noGrp="1"/>
          </p:cNvSpPr>
          <p:nvPr>
            <p:ph idx="1"/>
          </p:nvPr>
        </p:nvSpPr>
        <p:spPr/>
        <p:txBody>
          <a:bodyPr/>
          <a:lstStyle/>
          <a:p>
            <a:endParaRPr lang="en-GB" dirty="0"/>
          </a:p>
        </p:txBody>
      </p:sp>
      <p:pic>
        <p:nvPicPr>
          <p:cNvPr id="7"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1068" y="149101"/>
            <a:ext cx="3915672" cy="435133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76" y="978621"/>
            <a:ext cx="7414203" cy="5560652"/>
          </a:xfrm>
          <a:prstGeom prst="rect">
            <a:avLst/>
          </a:prstGeom>
        </p:spPr>
      </p:pic>
      <p:sp>
        <p:nvSpPr>
          <p:cNvPr id="9" name="Title 1"/>
          <p:cNvSpPr txBox="1">
            <a:spLocks/>
          </p:cNvSpPr>
          <p:nvPr/>
        </p:nvSpPr>
        <p:spPr>
          <a:xfrm>
            <a:off x="7818652" y="4621248"/>
            <a:ext cx="4197482" cy="2010027"/>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Interesting and well </a:t>
            </a:r>
            <a:r>
              <a:rPr lang="en-US" dirty="0" err="1"/>
              <a:t>organised</a:t>
            </a:r>
            <a:r>
              <a:rPr lang="en-US" dirty="0"/>
              <a:t> reading area. </a:t>
            </a:r>
            <a:br>
              <a:rPr lang="en-US" dirty="0"/>
            </a:br>
            <a:r>
              <a:rPr lang="en-US" sz="2700" dirty="0"/>
              <a:t>Topic related books are displayed. children are encouraged to keep it tidy..</a:t>
            </a:r>
            <a:endParaRPr lang="en-GB" sz="2700" dirty="0"/>
          </a:p>
        </p:txBody>
      </p:sp>
      <p:sp>
        <p:nvSpPr>
          <p:cNvPr id="10" name="Rounded Rectangle 9"/>
          <p:cNvSpPr/>
          <p:nvPr/>
        </p:nvSpPr>
        <p:spPr>
          <a:xfrm>
            <a:off x="0" y="123216"/>
            <a:ext cx="898289" cy="889382"/>
          </a:xfrm>
          <a:prstGeom prst="roundRect">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861353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2706" y="621912"/>
            <a:ext cx="7661526" cy="830997"/>
          </a:xfrm>
          <a:prstGeom prst="rect">
            <a:avLst/>
          </a:prstGeom>
        </p:spPr>
        <p:txBody>
          <a:bodyPr wrap="square">
            <a:spAutoFit/>
          </a:bodyPr>
          <a:lstStyle/>
          <a:p>
            <a:r>
              <a:rPr lang="en-GB" sz="4800" dirty="0">
                <a:solidFill>
                  <a:schemeClr val="bg2"/>
                </a:solidFill>
              </a:rPr>
              <a:t>Reading  culture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156" y="3124249"/>
            <a:ext cx="6591395" cy="3383583"/>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5400000">
            <a:off x="6614622" y="1211810"/>
            <a:ext cx="5975929" cy="4481946"/>
          </a:xfrm>
          <a:prstGeom prst="rect">
            <a:avLst/>
          </a:prstGeom>
        </p:spPr>
      </p:pic>
      <p:sp>
        <p:nvSpPr>
          <p:cNvPr id="6" name="Rounded Rectangle 5"/>
          <p:cNvSpPr/>
          <p:nvPr/>
        </p:nvSpPr>
        <p:spPr>
          <a:xfrm>
            <a:off x="0" y="123216"/>
            <a:ext cx="898289" cy="889382"/>
          </a:xfrm>
          <a:prstGeom prst="roundRect">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748025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3361" y="344716"/>
            <a:ext cx="10702519" cy="1508760"/>
          </a:xfrm>
        </p:spPr>
        <p:txBody>
          <a:bodyPr>
            <a:normAutofit/>
          </a:bodyPr>
          <a:lstStyle/>
          <a:p>
            <a:pPr algn="ctr"/>
            <a:r>
              <a:rPr lang="en-GB" dirty="0"/>
              <a:t>How do we create not just competent readers but children that LOVE READING? </a:t>
            </a:r>
          </a:p>
        </p:txBody>
      </p:sp>
      <p:sp>
        <p:nvSpPr>
          <p:cNvPr id="2" name="Rectangle 1"/>
          <p:cNvSpPr/>
          <p:nvPr/>
        </p:nvSpPr>
        <p:spPr>
          <a:xfrm>
            <a:off x="3048000" y="2274838"/>
            <a:ext cx="6096000" cy="369332"/>
          </a:xfrm>
          <a:prstGeom prst="rect">
            <a:avLst/>
          </a:prstGeom>
        </p:spPr>
        <p:txBody>
          <a:bodyPr>
            <a:spAutoFit/>
          </a:bodyPr>
          <a:lstStyle/>
          <a:p>
            <a:endParaRPr lang="en-GB" dirty="0"/>
          </a:p>
        </p:txBody>
      </p:sp>
      <p:graphicFrame>
        <p:nvGraphicFramePr>
          <p:cNvPr id="4" name="Diagram 3"/>
          <p:cNvGraphicFramePr/>
          <p:nvPr>
            <p:extLst>
              <p:ext uri="{D42A27DB-BD31-4B8C-83A1-F6EECF244321}">
                <p14:modId xmlns:p14="http://schemas.microsoft.com/office/powerpoint/2010/main" val="418766966"/>
              </p:ext>
            </p:extLst>
          </p:nvPr>
        </p:nvGraphicFramePr>
        <p:xfrm>
          <a:off x="2032000" y="1988478"/>
          <a:ext cx="8128000" cy="4869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0" y="209714"/>
            <a:ext cx="898289" cy="889382"/>
          </a:xfrm>
          <a:prstGeom prst="roundRect">
            <a:avLst/>
          </a:prstGeom>
          <a:blipFill rotWithShape="1">
            <a:blip r:embed="rId8"/>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8885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EBACF-0FBE-4A87-A853-5877338CBDC7}"/>
              </a:ext>
            </a:extLst>
          </p:cNvPr>
          <p:cNvSpPr>
            <a:spLocks noGrp="1"/>
          </p:cNvSpPr>
          <p:nvPr>
            <p:ph type="title"/>
          </p:nvPr>
        </p:nvSpPr>
        <p:spPr/>
        <p:txBody>
          <a:bodyPr/>
          <a:lstStyle/>
          <a:p>
            <a:pPr algn="ctr"/>
            <a:r>
              <a:rPr lang="en-GB" dirty="0"/>
              <a:t>Our Purpose</a:t>
            </a:r>
          </a:p>
        </p:txBody>
      </p:sp>
      <p:sp>
        <p:nvSpPr>
          <p:cNvPr id="4" name="Content Placeholder 3">
            <a:extLst>
              <a:ext uri="{FF2B5EF4-FFF2-40B4-BE49-F238E27FC236}">
                <a16:creationId xmlns:a16="http://schemas.microsoft.com/office/drawing/2014/main" id="{749C287C-29BB-4DDD-92D5-F62B5557AE0E}"/>
              </a:ext>
            </a:extLst>
          </p:cNvPr>
          <p:cNvSpPr>
            <a:spLocks noGrp="1"/>
          </p:cNvSpPr>
          <p:nvPr>
            <p:ph idx="1"/>
          </p:nvPr>
        </p:nvSpPr>
        <p:spPr>
          <a:xfrm>
            <a:off x="1203325" y="2011363"/>
            <a:ext cx="9783763" cy="258532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buNone/>
            </a:pPr>
            <a:r>
              <a:rPr lang="en-GB" sz="3600" dirty="0"/>
              <a:t>Our purpose is to lead the way with best practice in education to enable Huntingdon pupils to aim high, overcome obstacles and achieve their goals. Our children deserve the very best and we will relentlessly pursue excellence for them.</a:t>
            </a:r>
          </a:p>
        </p:txBody>
      </p:sp>
      <p:pic>
        <p:nvPicPr>
          <p:cNvPr id="5" name="Picture 4" descr="Diagram, arrow&#10;&#10;Description automatically generated">
            <a:extLst>
              <a:ext uri="{FF2B5EF4-FFF2-40B4-BE49-F238E27FC236}">
                <a16:creationId xmlns:a16="http://schemas.microsoft.com/office/drawing/2014/main" id="{3F88D015-94E7-4E8F-AA97-34FDE25CAFF3}"/>
              </a:ext>
            </a:extLst>
          </p:cNvPr>
          <p:cNvPicPr>
            <a:picLocks noChangeAspect="1"/>
          </p:cNvPicPr>
          <p:nvPr/>
        </p:nvPicPr>
        <p:blipFill>
          <a:blip r:embed="rId2"/>
          <a:stretch>
            <a:fillRect/>
          </a:stretch>
        </p:blipFill>
        <p:spPr>
          <a:xfrm>
            <a:off x="54821" y="4917123"/>
            <a:ext cx="2296195" cy="1940877"/>
          </a:xfrm>
          <a:prstGeom prst="rect">
            <a:avLst/>
          </a:prstGeom>
        </p:spPr>
      </p:pic>
      <p:pic>
        <p:nvPicPr>
          <p:cNvPr id="7" name="Content Placeholder 3" descr="Image result for Huntingdon Academy logo">
            <a:extLst>
              <a:ext uri="{FF2B5EF4-FFF2-40B4-BE49-F238E27FC236}">
                <a16:creationId xmlns:a16="http://schemas.microsoft.com/office/drawing/2014/main" id="{8D6DECAC-20E1-4EFA-84C8-63F007A67D96}"/>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651999" y="5728500"/>
            <a:ext cx="2348299" cy="979475"/>
          </a:xfrm>
          <a:prstGeom prst="rect">
            <a:avLst/>
          </a:prstGeom>
          <a:noFill/>
          <a:ln>
            <a:noFill/>
          </a:ln>
        </p:spPr>
      </p:pic>
    </p:spTree>
    <p:extLst>
      <p:ext uri="{BB962C8B-B14F-4D97-AF65-F5344CB8AC3E}">
        <p14:creationId xmlns:p14="http://schemas.microsoft.com/office/powerpoint/2010/main" val="2006136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successful guided reading session</a:t>
            </a:r>
            <a:endParaRPr lang="en-GB" dirty="0"/>
          </a:p>
        </p:txBody>
      </p:sp>
      <p:sp>
        <p:nvSpPr>
          <p:cNvPr id="3" name="Rectangle 2"/>
          <p:cNvSpPr/>
          <p:nvPr/>
        </p:nvSpPr>
        <p:spPr>
          <a:xfrm>
            <a:off x="752938" y="1992923"/>
            <a:ext cx="11627318" cy="2309735"/>
          </a:xfrm>
          <a:prstGeom prst="rect">
            <a:avLst/>
          </a:prstGeom>
        </p:spPr>
        <p:txBody>
          <a:bodyPr wrap="square">
            <a:spAutoFit/>
          </a:bodyPr>
          <a:lstStyle/>
          <a:p>
            <a:pPr>
              <a:lnSpc>
                <a:spcPct val="103000"/>
              </a:lnSpc>
              <a:spcAft>
                <a:spcPts val="800"/>
              </a:spcAft>
            </a:pPr>
            <a:r>
              <a:rPr lang="en-GB" sz="2400" b="1" u="sng" dirty="0">
                <a:latin typeface="Calibri" panose="020F0502020204030204" pitchFamily="34" charset="0"/>
                <a:ea typeface="Calibri" panose="020F0502020204030204" pitchFamily="34" charset="0"/>
                <a:cs typeface="Calibri" panose="020F0502020204030204" pitchFamily="34" charset="0"/>
              </a:rPr>
              <a:t>What makes an effective guided reading session?</a:t>
            </a:r>
          </a:p>
          <a:p>
            <a:pPr>
              <a:lnSpc>
                <a:spcPct val="103000"/>
              </a:lnSpc>
              <a:spcAft>
                <a:spcPts val="800"/>
              </a:spcAft>
            </a:pPr>
            <a:endParaRPr lang="en-US" sz="2400" b="1" u="sng" dirty="0">
              <a:latin typeface="Calibri" panose="020F0502020204030204" pitchFamily="34" charset="0"/>
              <a:ea typeface="Calibri" panose="020F0502020204030204" pitchFamily="34" charset="0"/>
              <a:cs typeface="Calibri" panose="020F0502020204030204" pitchFamily="34" charset="0"/>
            </a:endParaRPr>
          </a:p>
          <a:p>
            <a:pPr>
              <a:lnSpc>
                <a:spcPct val="103000"/>
              </a:lnSpc>
              <a:spcAft>
                <a:spcPts val="800"/>
              </a:spcAft>
            </a:pPr>
            <a:r>
              <a:rPr lang="en-US" sz="2400" dirty="0">
                <a:latin typeface="Calibri" panose="020F0502020204030204" pitchFamily="34" charset="0"/>
                <a:ea typeface="Calibri" panose="020F0502020204030204" pitchFamily="34" charset="0"/>
                <a:cs typeface="Calibri" panose="020F0502020204030204" pitchFamily="34" charset="0"/>
              </a:rPr>
              <a:t>Use the POST Its to record your thinking.</a:t>
            </a:r>
          </a:p>
          <a:p>
            <a:pPr>
              <a:lnSpc>
                <a:spcPct val="103000"/>
              </a:lnSpc>
              <a:spcAft>
                <a:spcPts val="800"/>
              </a:spcAft>
            </a:pPr>
            <a:endParaRPr lang="en-US" sz="2400" dirty="0">
              <a:latin typeface="Calibri" panose="020F0502020204030204" pitchFamily="34" charset="0"/>
              <a:ea typeface="Calibri" panose="020F0502020204030204" pitchFamily="34" charset="0"/>
              <a:cs typeface="Calibri" panose="020F0502020204030204" pitchFamily="34" charset="0"/>
            </a:endParaRPr>
          </a:p>
          <a:p>
            <a:pPr>
              <a:lnSpc>
                <a:spcPct val="103000"/>
              </a:lnSpc>
              <a:spcAft>
                <a:spcPts val="800"/>
              </a:spcAft>
            </a:pPr>
            <a:endParaRPr lang="en-GB" dirty="0">
              <a:latin typeface="Symbol" panose="05050102010706020507" pitchFamily="18" charset="2"/>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344452" y="2824286"/>
            <a:ext cx="4551346" cy="3480263"/>
          </a:xfrm>
          <a:prstGeom prst="rect">
            <a:avLst/>
          </a:prstGeom>
        </p:spPr>
      </p:pic>
    </p:spTree>
    <p:extLst>
      <p:ext uri="{BB962C8B-B14F-4D97-AF65-F5344CB8AC3E}">
        <p14:creationId xmlns:p14="http://schemas.microsoft.com/office/powerpoint/2010/main" val="3181234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324" y="268141"/>
            <a:ext cx="11077021" cy="1508760"/>
          </a:xfrm>
        </p:spPr>
        <p:txBody>
          <a:bodyPr>
            <a:normAutofit/>
          </a:bodyPr>
          <a:lstStyle/>
          <a:p>
            <a:r>
              <a:rPr lang="en-US" dirty="0"/>
              <a:t>What are the benefits of paired reading? </a:t>
            </a:r>
            <a:endParaRPr lang="en-GB" dirty="0"/>
          </a:p>
        </p:txBody>
      </p:sp>
      <p:pic>
        <p:nvPicPr>
          <p:cNvPr id="10" name="Picture 9"/>
          <p:cNvPicPr>
            <a:picLocks noChangeAspect="1"/>
          </p:cNvPicPr>
          <p:nvPr/>
        </p:nvPicPr>
        <p:blipFill>
          <a:blip r:embed="rId2"/>
          <a:stretch>
            <a:fillRect/>
          </a:stretch>
        </p:blipFill>
        <p:spPr>
          <a:xfrm>
            <a:off x="2032602" y="2550952"/>
            <a:ext cx="4873577" cy="4089601"/>
          </a:xfrm>
          <a:prstGeom prst="rect">
            <a:avLst/>
          </a:prstGeom>
        </p:spPr>
      </p:pic>
      <p:pic>
        <p:nvPicPr>
          <p:cNvPr id="11" name="Picture 10"/>
          <p:cNvPicPr>
            <a:picLocks noChangeAspect="1"/>
          </p:cNvPicPr>
          <p:nvPr/>
        </p:nvPicPr>
        <p:blipFill>
          <a:blip r:embed="rId3"/>
          <a:stretch>
            <a:fillRect/>
          </a:stretch>
        </p:blipFill>
        <p:spPr>
          <a:xfrm>
            <a:off x="7944549" y="2379361"/>
            <a:ext cx="3419574" cy="4432781"/>
          </a:xfrm>
          <a:prstGeom prst="rect">
            <a:avLst/>
          </a:prstGeom>
        </p:spPr>
      </p:pic>
      <p:sp>
        <p:nvSpPr>
          <p:cNvPr id="12" name="Rectangle 11"/>
          <p:cNvSpPr/>
          <p:nvPr/>
        </p:nvSpPr>
        <p:spPr>
          <a:xfrm>
            <a:off x="775175" y="1854377"/>
            <a:ext cx="11627318" cy="2309735"/>
          </a:xfrm>
          <a:prstGeom prst="rect">
            <a:avLst/>
          </a:prstGeom>
        </p:spPr>
        <p:txBody>
          <a:bodyPr wrap="square">
            <a:spAutoFit/>
          </a:bodyPr>
          <a:lstStyle/>
          <a:p>
            <a:pPr>
              <a:lnSpc>
                <a:spcPct val="103000"/>
              </a:lnSpc>
              <a:spcAft>
                <a:spcPts val="800"/>
              </a:spcAft>
            </a:pPr>
            <a:r>
              <a:rPr lang="en-US" sz="2400" dirty="0">
                <a:latin typeface="Calibri" panose="020F0502020204030204" pitchFamily="34" charset="0"/>
                <a:ea typeface="Calibri" panose="020F0502020204030204" pitchFamily="34" charset="0"/>
                <a:cs typeface="Calibri" panose="020F0502020204030204" pitchFamily="34" charset="0"/>
              </a:rPr>
              <a:t>How will you </a:t>
            </a:r>
            <a:r>
              <a:rPr lang="en-US" sz="2400" dirty="0" err="1">
                <a:latin typeface="Calibri" panose="020F0502020204030204" pitchFamily="34" charset="0"/>
                <a:ea typeface="Calibri" panose="020F0502020204030204" pitchFamily="34" charset="0"/>
                <a:cs typeface="Calibri" panose="020F0502020204030204" pitchFamily="34" charset="0"/>
              </a:rPr>
              <a:t>organise</a:t>
            </a:r>
            <a:r>
              <a:rPr lang="en-US" sz="2400" dirty="0">
                <a:latin typeface="Calibri" panose="020F0502020204030204" pitchFamily="34" charset="0"/>
                <a:ea typeface="Calibri" panose="020F0502020204030204" pitchFamily="34" charset="0"/>
                <a:cs typeface="Calibri" panose="020F0502020204030204" pitchFamily="34" charset="0"/>
              </a:rPr>
              <a:t> this? How will you quality assure?</a:t>
            </a:r>
            <a:endParaRPr lang="en-GB" sz="2400" dirty="0">
              <a:latin typeface="Calibri" panose="020F0502020204030204" pitchFamily="34" charset="0"/>
              <a:ea typeface="Calibri" panose="020F0502020204030204" pitchFamily="34" charset="0"/>
              <a:cs typeface="Calibri" panose="020F0502020204030204" pitchFamily="34" charset="0"/>
            </a:endParaRPr>
          </a:p>
          <a:p>
            <a:pPr>
              <a:lnSpc>
                <a:spcPct val="103000"/>
              </a:lnSpc>
              <a:spcAft>
                <a:spcPts val="800"/>
              </a:spcAft>
            </a:pPr>
            <a:endParaRPr lang="en-US" sz="2400" b="1" u="sng" dirty="0">
              <a:latin typeface="Calibri" panose="020F0502020204030204" pitchFamily="34" charset="0"/>
              <a:ea typeface="Calibri" panose="020F0502020204030204" pitchFamily="34" charset="0"/>
              <a:cs typeface="Calibri" panose="020F0502020204030204" pitchFamily="34" charset="0"/>
            </a:endParaRPr>
          </a:p>
          <a:p>
            <a:pPr>
              <a:lnSpc>
                <a:spcPct val="103000"/>
              </a:lnSpc>
              <a:spcAft>
                <a:spcPts val="800"/>
              </a:spcAft>
            </a:pPr>
            <a:r>
              <a:rPr lang="en-US" sz="2400" dirty="0">
                <a:latin typeface="Calibri" panose="020F0502020204030204" pitchFamily="34" charset="0"/>
                <a:ea typeface="Calibri" panose="020F0502020204030204" pitchFamily="34" charset="0"/>
                <a:cs typeface="Calibri" panose="020F0502020204030204" pitchFamily="34" charset="0"/>
              </a:rPr>
              <a:t>.</a:t>
            </a:r>
          </a:p>
          <a:p>
            <a:pPr>
              <a:lnSpc>
                <a:spcPct val="103000"/>
              </a:lnSpc>
              <a:spcAft>
                <a:spcPts val="800"/>
              </a:spcAft>
            </a:pPr>
            <a:endParaRPr lang="en-US" sz="2400" dirty="0">
              <a:latin typeface="Calibri" panose="020F0502020204030204" pitchFamily="34" charset="0"/>
              <a:ea typeface="Calibri" panose="020F0502020204030204" pitchFamily="34" charset="0"/>
              <a:cs typeface="Calibri" panose="020F0502020204030204" pitchFamily="34" charset="0"/>
            </a:endParaRPr>
          </a:p>
          <a:p>
            <a:pPr>
              <a:lnSpc>
                <a:spcPct val="103000"/>
              </a:lnSpc>
              <a:spcAft>
                <a:spcPts val="800"/>
              </a:spcAft>
            </a:pPr>
            <a:endParaRPr lang="en-GB" dirty="0">
              <a:latin typeface="Symbol" panose="05050102010706020507" pitchFamily="18" charset="2"/>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403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session sequence</a:t>
            </a:r>
            <a:endParaRPr lang="en-GB" dirty="0"/>
          </a:p>
        </p:txBody>
      </p:sp>
      <p:pic>
        <p:nvPicPr>
          <p:cNvPr id="3" name="Picture 2"/>
          <p:cNvPicPr>
            <a:picLocks noChangeAspect="1"/>
          </p:cNvPicPr>
          <p:nvPr/>
        </p:nvPicPr>
        <p:blipFill>
          <a:blip r:embed="rId2"/>
          <a:stretch>
            <a:fillRect/>
          </a:stretch>
        </p:blipFill>
        <p:spPr>
          <a:xfrm>
            <a:off x="871445" y="3017080"/>
            <a:ext cx="9006153" cy="3743938"/>
          </a:xfrm>
          <a:prstGeom prst="rect">
            <a:avLst/>
          </a:prstGeom>
        </p:spPr>
      </p:pic>
      <p:sp>
        <p:nvSpPr>
          <p:cNvPr id="4" name="Rectangle 3"/>
          <p:cNvSpPr/>
          <p:nvPr/>
        </p:nvSpPr>
        <p:spPr>
          <a:xfrm>
            <a:off x="752938" y="1992923"/>
            <a:ext cx="11627318" cy="2792752"/>
          </a:xfrm>
          <a:prstGeom prst="rect">
            <a:avLst/>
          </a:prstGeom>
        </p:spPr>
        <p:txBody>
          <a:bodyPr wrap="square">
            <a:spAutoFit/>
          </a:bodyPr>
          <a:lstStyle/>
          <a:p>
            <a:pPr>
              <a:lnSpc>
                <a:spcPct val="103000"/>
              </a:lnSpc>
              <a:spcAft>
                <a:spcPts val="800"/>
              </a:spcAft>
            </a:pPr>
            <a:r>
              <a:rPr lang="en-GB" sz="2400" b="1" dirty="0">
                <a:latin typeface="Calibri" panose="020F0502020204030204" pitchFamily="34" charset="0"/>
                <a:ea typeface="Calibri" panose="020F0502020204030204" pitchFamily="34" charset="0"/>
                <a:cs typeface="Calibri" panose="020F0502020204030204" pitchFamily="34" charset="0"/>
              </a:rPr>
              <a:t>What might a guided reading session look like in your phase /year group? </a:t>
            </a:r>
          </a:p>
          <a:p>
            <a:pPr>
              <a:lnSpc>
                <a:spcPct val="103000"/>
              </a:lnSpc>
              <a:spcAft>
                <a:spcPts val="800"/>
              </a:spcAft>
            </a:pPr>
            <a:r>
              <a:rPr lang="en-US" sz="2400" b="1" dirty="0">
                <a:latin typeface="Calibri" panose="020F0502020204030204" pitchFamily="34" charset="0"/>
                <a:ea typeface="Calibri" panose="020F0502020204030204" pitchFamily="34" charset="0"/>
                <a:cs typeface="Calibri" panose="020F0502020204030204" pitchFamily="34" charset="0"/>
              </a:rPr>
              <a:t>These elements need to be present.</a:t>
            </a:r>
            <a:endParaRPr lang="en-GB" sz="2400" b="1" dirty="0">
              <a:latin typeface="Calibri" panose="020F0502020204030204" pitchFamily="34" charset="0"/>
              <a:ea typeface="Calibri" panose="020F0502020204030204" pitchFamily="34" charset="0"/>
              <a:cs typeface="Calibri" panose="020F0502020204030204" pitchFamily="34" charset="0"/>
            </a:endParaRPr>
          </a:p>
          <a:p>
            <a:pPr>
              <a:lnSpc>
                <a:spcPct val="103000"/>
              </a:lnSpc>
              <a:spcAft>
                <a:spcPts val="800"/>
              </a:spcAft>
            </a:pPr>
            <a:endParaRPr lang="en-US" sz="2400" b="1" u="sng" dirty="0">
              <a:latin typeface="Calibri" panose="020F0502020204030204" pitchFamily="34" charset="0"/>
              <a:ea typeface="Calibri" panose="020F0502020204030204" pitchFamily="34" charset="0"/>
              <a:cs typeface="Calibri" panose="020F0502020204030204" pitchFamily="34" charset="0"/>
            </a:endParaRPr>
          </a:p>
          <a:p>
            <a:pPr>
              <a:lnSpc>
                <a:spcPct val="103000"/>
              </a:lnSpc>
              <a:spcAft>
                <a:spcPts val="800"/>
              </a:spcAft>
            </a:pPr>
            <a:r>
              <a:rPr lang="en-US" sz="2400" dirty="0">
                <a:latin typeface="Calibri" panose="020F0502020204030204" pitchFamily="34" charset="0"/>
                <a:ea typeface="Calibri" panose="020F0502020204030204" pitchFamily="34" charset="0"/>
                <a:cs typeface="Calibri" panose="020F0502020204030204" pitchFamily="34" charset="0"/>
              </a:rPr>
              <a:t>.</a:t>
            </a:r>
          </a:p>
          <a:p>
            <a:pPr>
              <a:lnSpc>
                <a:spcPct val="103000"/>
              </a:lnSpc>
              <a:spcAft>
                <a:spcPts val="800"/>
              </a:spcAft>
            </a:pPr>
            <a:endParaRPr lang="en-US" sz="2400" dirty="0">
              <a:latin typeface="Calibri" panose="020F0502020204030204" pitchFamily="34" charset="0"/>
              <a:ea typeface="Calibri" panose="020F0502020204030204" pitchFamily="34" charset="0"/>
              <a:cs typeface="Calibri" panose="020F0502020204030204" pitchFamily="34" charset="0"/>
            </a:endParaRPr>
          </a:p>
          <a:p>
            <a:pPr>
              <a:lnSpc>
                <a:spcPct val="103000"/>
              </a:lnSpc>
              <a:spcAft>
                <a:spcPts val="800"/>
              </a:spcAft>
            </a:pPr>
            <a:endParaRPr lang="en-GB" dirty="0">
              <a:latin typeface="Symbol" panose="05050102010706020507" pitchFamily="18" charset="2"/>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556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1851" y="2360647"/>
            <a:ext cx="7594990" cy="4261069"/>
          </a:xfrm>
          <a:prstGeom prst="rect">
            <a:avLst/>
          </a:prstGeom>
        </p:spPr>
      </p:pic>
      <p:sp>
        <p:nvSpPr>
          <p:cNvPr id="2" name="Title 1"/>
          <p:cNvSpPr>
            <a:spLocks noGrp="1"/>
          </p:cNvSpPr>
          <p:nvPr>
            <p:ph type="title"/>
          </p:nvPr>
        </p:nvSpPr>
        <p:spPr>
          <a:xfrm>
            <a:off x="1050325" y="181643"/>
            <a:ext cx="2594920" cy="1508760"/>
          </a:xfrm>
        </p:spPr>
        <p:txBody>
          <a:bodyPr/>
          <a:lstStyle/>
          <a:p>
            <a:r>
              <a:rPr lang="en-US" dirty="0"/>
              <a:t>Guided Reading</a:t>
            </a:r>
            <a:endParaRPr lang="en-GB" dirty="0"/>
          </a:p>
        </p:txBody>
      </p:sp>
      <p:sp>
        <p:nvSpPr>
          <p:cNvPr id="3" name="Content Placeholder 2"/>
          <p:cNvSpPr>
            <a:spLocks noGrp="1"/>
          </p:cNvSpPr>
          <p:nvPr>
            <p:ph idx="1"/>
          </p:nvPr>
        </p:nvSpPr>
        <p:spPr/>
        <p:txBody>
          <a:bodyPr/>
          <a:lstStyle/>
          <a:p>
            <a:endParaRPr lang="en-GB" dirty="0"/>
          </a:p>
        </p:txBody>
      </p:sp>
      <p:pic>
        <p:nvPicPr>
          <p:cNvPr id="6" name="Picture 5"/>
          <p:cNvPicPr>
            <a:picLocks noChangeAspect="1"/>
          </p:cNvPicPr>
          <p:nvPr/>
        </p:nvPicPr>
        <p:blipFill>
          <a:blip r:embed="rId4"/>
          <a:stretch>
            <a:fillRect/>
          </a:stretch>
        </p:blipFill>
        <p:spPr>
          <a:xfrm>
            <a:off x="4685686" y="197679"/>
            <a:ext cx="7194920" cy="4819898"/>
          </a:xfrm>
          <a:prstGeom prst="rect">
            <a:avLst/>
          </a:prstGeom>
        </p:spPr>
      </p:pic>
      <p:pic>
        <p:nvPicPr>
          <p:cNvPr id="8" name="Picture 7"/>
          <p:cNvPicPr>
            <a:picLocks noChangeAspect="1"/>
          </p:cNvPicPr>
          <p:nvPr/>
        </p:nvPicPr>
        <p:blipFill>
          <a:blip r:embed="rId4"/>
          <a:stretch>
            <a:fillRect/>
          </a:stretch>
        </p:blipFill>
        <p:spPr>
          <a:xfrm>
            <a:off x="4685686" y="111182"/>
            <a:ext cx="7194920" cy="4819898"/>
          </a:xfrm>
          <a:prstGeom prst="rect">
            <a:avLst/>
          </a:prstGeom>
        </p:spPr>
      </p:pic>
      <p:sp>
        <p:nvSpPr>
          <p:cNvPr id="9" name="Rounded Rectangle 8"/>
          <p:cNvSpPr/>
          <p:nvPr/>
        </p:nvSpPr>
        <p:spPr>
          <a:xfrm>
            <a:off x="0" y="123216"/>
            <a:ext cx="898289" cy="889382"/>
          </a:xfrm>
          <a:prstGeom prst="roundRect">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008808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5871" y="502603"/>
            <a:ext cx="9784080" cy="1508760"/>
          </a:xfrm>
        </p:spPr>
        <p:txBody>
          <a:bodyPr/>
          <a:lstStyle/>
          <a:p>
            <a:br>
              <a:rPr lang="en-US" dirty="0"/>
            </a:br>
            <a:r>
              <a:rPr lang="en-US" dirty="0"/>
              <a:t>	</a:t>
            </a:r>
            <a:r>
              <a:rPr lang="en-US" b="1" dirty="0"/>
              <a:t>Always, sometimes, never….</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8364248"/>
              </p:ext>
            </p:extLst>
          </p:nvPr>
        </p:nvGraphicFramePr>
        <p:xfrm>
          <a:off x="397164" y="1819564"/>
          <a:ext cx="11545453" cy="4849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238534" y="160609"/>
            <a:ext cx="898289" cy="889382"/>
          </a:xfrm>
          <a:prstGeom prst="roundRect">
            <a:avLst/>
          </a:prstGeom>
          <a:blipFill rotWithShape="1">
            <a:blip r:embed="rId7"/>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885879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047" y="365468"/>
            <a:ext cx="9784080" cy="1508760"/>
          </a:xfrm>
        </p:spPr>
        <p:txBody>
          <a:bodyPr/>
          <a:lstStyle/>
          <a:p>
            <a:r>
              <a:rPr lang="en-GB" dirty="0"/>
              <a:t>PITCH AND PLANNING</a:t>
            </a:r>
          </a:p>
        </p:txBody>
      </p:sp>
      <p:sp>
        <p:nvSpPr>
          <p:cNvPr id="3" name="Rectangle 2"/>
          <p:cNvSpPr/>
          <p:nvPr/>
        </p:nvSpPr>
        <p:spPr>
          <a:xfrm>
            <a:off x="6613659" y="750516"/>
            <a:ext cx="4645468" cy="369332"/>
          </a:xfrm>
          <a:prstGeom prst="rect">
            <a:avLst/>
          </a:prstGeom>
        </p:spPr>
        <p:txBody>
          <a:bodyPr wrap="square">
            <a:spAutoFit/>
          </a:bodyPr>
          <a:lstStyle/>
          <a:p>
            <a:r>
              <a:rPr lang="en-GB" dirty="0">
                <a:solidFill>
                  <a:schemeClr val="bg2"/>
                </a:solidFill>
              </a:rPr>
              <a:t>https://www.arbookfind.co.uk/default.aspx</a:t>
            </a:r>
          </a:p>
        </p:txBody>
      </p:sp>
      <p:pic>
        <p:nvPicPr>
          <p:cNvPr id="5" name="Picture 4"/>
          <p:cNvPicPr>
            <a:picLocks noChangeAspect="1"/>
          </p:cNvPicPr>
          <p:nvPr/>
        </p:nvPicPr>
        <p:blipFill>
          <a:blip r:embed="rId3"/>
          <a:stretch>
            <a:fillRect/>
          </a:stretch>
        </p:blipFill>
        <p:spPr>
          <a:xfrm>
            <a:off x="242759" y="4579514"/>
            <a:ext cx="6632575" cy="2055249"/>
          </a:xfrm>
          <a:prstGeom prst="rect">
            <a:avLst/>
          </a:prstGeom>
        </p:spPr>
      </p:pic>
      <p:sp>
        <p:nvSpPr>
          <p:cNvPr id="6" name="Title 1"/>
          <p:cNvSpPr txBox="1">
            <a:spLocks/>
          </p:cNvSpPr>
          <p:nvPr/>
        </p:nvSpPr>
        <p:spPr>
          <a:xfrm>
            <a:off x="2955636" y="1394692"/>
            <a:ext cx="9097819" cy="4046452"/>
          </a:xfrm>
          <a:prstGeom prst="rect">
            <a:avLst/>
          </a:prstGeom>
          <a:solidFill>
            <a:srgbClr val="FFC000"/>
          </a:solidFill>
          <a:ln w="50800" cmpd="thickThin">
            <a:solidFill>
              <a:schemeClr val="tx2">
                <a:lumMod val="20000"/>
                <a:lumOff val="8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GB" dirty="0">
                <a:solidFill>
                  <a:schemeClr val="bg1"/>
                </a:solidFill>
                <a:effectLst>
                  <a:glow rad="63500">
                    <a:schemeClr val="accent1">
                      <a:satMod val="175000"/>
                      <a:alpha val="40000"/>
                    </a:schemeClr>
                  </a:glow>
                </a:effectLst>
                <a:latin typeface="+mn-lt"/>
                <a:cs typeface="Times New Roman" pitchFamily="18" charset="0"/>
              </a:rPr>
              <a:t>How could we tell if a text was pitched accurately for a child?</a:t>
            </a:r>
          </a:p>
          <a:p>
            <a:pPr marL="571500" indent="-571500" algn="l">
              <a:buFont typeface="Arial" panose="020B0604020202020204" pitchFamily="34" charset="0"/>
              <a:buChar char="•"/>
            </a:pPr>
            <a:r>
              <a:rPr lang="en-US" dirty="0">
                <a:solidFill>
                  <a:schemeClr val="bg1"/>
                </a:solidFill>
                <a:effectLst>
                  <a:glow rad="63500">
                    <a:schemeClr val="accent1">
                      <a:satMod val="175000"/>
                      <a:alpha val="40000"/>
                    </a:schemeClr>
                  </a:glow>
                </a:effectLst>
                <a:latin typeface="+mn-lt"/>
                <a:cs typeface="Times New Roman" pitchFamily="18" charset="0"/>
              </a:rPr>
              <a:t>What reading material is going home with the child in their reading folder?</a:t>
            </a:r>
          </a:p>
        </p:txBody>
      </p:sp>
      <p:sp>
        <p:nvSpPr>
          <p:cNvPr id="7" name="Rounded Rectangle 6"/>
          <p:cNvSpPr/>
          <p:nvPr/>
        </p:nvSpPr>
        <p:spPr>
          <a:xfrm>
            <a:off x="0" y="123216"/>
            <a:ext cx="898289" cy="889382"/>
          </a:xfrm>
          <a:prstGeom prst="roundRect">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8" name="Picture 6" descr="Free Reading Clipart Black And White, Download Free Reading Clipart Black  And White png images, Free ClipArts on Clipart Libra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246" y="1575742"/>
            <a:ext cx="1827724" cy="2117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927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63968" y="405184"/>
            <a:ext cx="8888759" cy="884717"/>
          </a:xfrm>
        </p:spPr>
        <p:txBody>
          <a:bodyPr>
            <a:normAutofit fontScale="90000"/>
          </a:bodyPr>
          <a:lstStyle/>
          <a:p>
            <a:r>
              <a:rPr lang="en-GB" dirty="0"/>
              <a:t>Miscue analysis and reading records </a:t>
            </a:r>
          </a:p>
        </p:txBody>
      </p:sp>
      <p:pic>
        <p:nvPicPr>
          <p:cNvPr id="2" name="Picture 1"/>
          <p:cNvPicPr>
            <a:picLocks noChangeAspect="1"/>
          </p:cNvPicPr>
          <p:nvPr/>
        </p:nvPicPr>
        <p:blipFill>
          <a:blip r:embed="rId3"/>
          <a:stretch>
            <a:fillRect/>
          </a:stretch>
        </p:blipFill>
        <p:spPr>
          <a:xfrm>
            <a:off x="898289" y="1437843"/>
            <a:ext cx="7984979" cy="5420157"/>
          </a:xfrm>
          <a:prstGeom prst="rect">
            <a:avLst/>
          </a:prstGeom>
        </p:spPr>
      </p:pic>
      <p:sp>
        <p:nvSpPr>
          <p:cNvPr id="3" name="TextBox 2"/>
          <p:cNvSpPr txBox="1"/>
          <p:nvPr/>
        </p:nvSpPr>
        <p:spPr>
          <a:xfrm>
            <a:off x="6000625" y="5141447"/>
            <a:ext cx="5674137" cy="707886"/>
          </a:xfrm>
          <a:prstGeom prst="rect">
            <a:avLst/>
          </a:prstGeom>
          <a:solidFill>
            <a:srgbClr val="FFC000"/>
          </a:solidFill>
          <a:ln w="38100">
            <a:solidFill>
              <a:schemeClr val="tx1"/>
            </a:solidFill>
          </a:ln>
        </p:spPr>
        <p:txBody>
          <a:bodyPr wrap="square" rtlCol="0">
            <a:spAutoFit/>
          </a:bodyPr>
          <a:lstStyle/>
          <a:p>
            <a:r>
              <a:rPr lang="en-GB" sz="2000" dirty="0"/>
              <a:t>These must be completed for every child in assessment week.</a:t>
            </a:r>
          </a:p>
        </p:txBody>
      </p:sp>
      <p:sp>
        <p:nvSpPr>
          <p:cNvPr id="6" name="Rounded Rectangle 5"/>
          <p:cNvSpPr/>
          <p:nvPr/>
        </p:nvSpPr>
        <p:spPr>
          <a:xfrm>
            <a:off x="0" y="36718"/>
            <a:ext cx="898289" cy="889382"/>
          </a:xfrm>
          <a:prstGeom prst="roundRect">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622318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Program Components - Explorations Reading Intervention : Explorations  Reading Interven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0037" y="1289901"/>
            <a:ext cx="6072370" cy="52066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320135" y="2204865"/>
            <a:ext cx="4096009" cy="3170099"/>
          </a:xfrm>
          <a:prstGeom prst="rect">
            <a:avLst/>
          </a:prstGeom>
          <a:noFill/>
        </p:spPr>
        <p:txBody>
          <a:bodyPr wrap="square" rtlCol="0">
            <a:spAutoFit/>
          </a:bodyPr>
          <a:lstStyle/>
          <a:p>
            <a:r>
              <a:rPr lang="en-GB" sz="2000" b="1" u="sng" dirty="0"/>
              <a:t>Reflect</a:t>
            </a:r>
            <a:r>
              <a:rPr lang="en-GB" dirty="0"/>
              <a:t> </a:t>
            </a:r>
          </a:p>
          <a:p>
            <a:endParaRPr lang="en-GB" dirty="0"/>
          </a:p>
          <a:p>
            <a:r>
              <a:rPr lang="en-GB" dirty="0"/>
              <a:t>How long do you spend with these 4 ideas in mind when delivering 121 reading? </a:t>
            </a:r>
          </a:p>
          <a:p>
            <a:endParaRPr lang="en-GB" dirty="0"/>
          </a:p>
          <a:p>
            <a:r>
              <a:rPr lang="en-GB" dirty="0"/>
              <a:t>How often do you model ARE reading strategies prior to them reading?</a:t>
            </a:r>
          </a:p>
          <a:p>
            <a:endParaRPr lang="en-GB" dirty="0"/>
          </a:p>
          <a:p>
            <a:r>
              <a:rPr lang="en-GB" dirty="0"/>
              <a:t>How do you know the child has made progress in that 121 session?</a:t>
            </a:r>
          </a:p>
        </p:txBody>
      </p:sp>
      <p:sp>
        <p:nvSpPr>
          <p:cNvPr id="7" name="Title 1"/>
          <p:cNvSpPr>
            <a:spLocks noGrp="1"/>
          </p:cNvSpPr>
          <p:nvPr>
            <p:ph type="title"/>
          </p:nvPr>
        </p:nvSpPr>
        <p:spPr>
          <a:xfrm>
            <a:off x="1963968" y="405184"/>
            <a:ext cx="8888759" cy="884717"/>
          </a:xfrm>
        </p:spPr>
        <p:txBody>
          <a:bodyPr>
            <a:normAutofit/>
          </a:bodyPr>
          <a:lstStyle/>
          <a:p>
            <a:r>
              <a:rPr lang="en-GB" dirty="0"/>
              <a:t>A quality session 1:1 reading</a:t>
            </a:r>
          </a:p>
        </p:txBody>
      </p:sp>
    </p:spTree>
    <p:extLst>
      <p:ext uri="{BB962C8B-B14F-4D97-AF65-F5344CB8AC3E}">
        <p14:creationId xmlns:p14="http://schemas.microsoft.com/office/powerpoint/2010/main" val="3256634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415356" y="5503026"/>
            <a:ext cx="9784080" cy="1211811"/>
          </a:xfrm>
        </p:spPr>
        <p:txBody>
          <a:bodyPr>
            <a:normAutofit lnSpcReduction="10000"/>
          </a:bodyPr>
          <a:lstStyle/>
          <a:p>
            <a:r>
              <a:rPr lang="en-GB" dirty="0"/>
              <a:t>https://leadacademytrust.sharepoint.com/:w:/r/sites/HuntingdonAcademy/curriculum/_layouts/15/Doc.aspx?sourcedoc=%7BD70989DB-D340-4C33-8655-BCE66461BFCB%7D&amp;file=Y3%20Inference.docx&amp;action=default&amp;mobileredirect=true</a:t>
            </a:r>
          </a:p>
        </p:txBody>
      </p:sp>
      <p:pic>
        <p:nvPicPr>
          <p:cNvPr id="4" name="Picture 3"/>
          <p:cNvPicPr>
            <a:picLocks noChangeAspect="1"/>
          </p:cNvPicPr>
          <p:nvPr/>
        </p:nvPicPr>
        <p:blipFill>
          <a:blip r:embed="rId2"/>
          <a:stretch>
            <a:fillRect/>
          </a:stretch>
        </p:blipFill>
        <p:spPr>
          <a:xfrm>
            <a:off x="3021587" y="1295548"/>
            <a:ext cx="6146744" cy="4024598"/>
          </a:xfrm>
          <a:prstGeom prst="rect">
            <a:avLst/>
          </a:prstGeom>
        </p:spPr>
      </p:pic>
    </p:spTree>
    <p:extLst>
      <p:ext uri="{BB962C8B-B14F-4D97-AF65-F5344CB8AC3E}">
        <p14:creationId xmlns:p14="http://schemas.microsoft.com/office/powerpoint/2010/main" val="4196381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to 1 reading </a:t>
            </a:r>
            <a:endParaRPr lang="en-GB" dirty="0"/>
          </a:p>
        </p:txBody>
      </p:sp>
      <p:sp>
        <p:nvSpPr>
          <p:cNvPr id="4" name="TextBox 3"/>
          <p:cNvSpPr txBox="1"/>
          <p:nvPr/>
        </p:nvSpPr>
        <p:spPr>
          <a:xfrm>
            <a:off x="947478" y="1792936"/>
            <a:ext cx="7660813" cy="5016758"/>
          </a:xfrm>
          <a:prstGeom prst="rect">
            <a:avLst/>
          </a:prstGeom>
          <a:noFill/>
        </p:spPr>
        <p:txBody>
          <a:bodyPr wrap="square" rtlCol="0">
            <a:spAutoFit/>
          </a:bodyPr>
          <a:lstStyle/>
          <a:p>
            <a:r>
              <a:rPr lang="en-GB" sz="3200" dirty="0"/>
              <a:t>To engage and motivate a child so that they are able to read a book with meaning and enjoyment we must;</a:t>
            </a:r>
          </a:p>
          <a:p>
            <a:endParaRPr lang="en-GB" sz="3200" dirty="0"/>
          </a:p>
          <a:p>
            <a:pPr marL="285750" indent="-285750">
              <a:buFontTx/>
              <a:buChar char="-"/>
            </a:pPr>
            <a:r>
              <a:rPr lang="en-GB" sz="3200" dirty="0"/>
              <a:t>Activate prior knowledge</a:t>
            </a:r>
          </a:p>
          <a:p>
            <a:pPr marL="285750" indent="-285750">
              <a:buFontTx/>
              <a:buChar char="-"/>
            </a:pPr>
            <a:r>
              <a:rPr lang="en-GB" sz="3200" dirty="0"/>
              <a:t>Extend and clarify vocabulary</a:t>
            </a:r>
          </a:p>
          <a:p>
            <a:pPr marL="285750" indent="-285750">
              <a:buFontTx/>
              <a:buChar char="-"/>
            </a:pPr>
            <a:r>
              <a:rPr lang="en-GB" sz="3200" dirty="0"/>
              <a:t>Discuss language structures</a:t>
            </a:r>
          </a:p>
          <a:p>
            <a:pPr marL="285750" indent="-285750">
              <a:buFontTx/>
              <a:buChar char="-"/>
            </a:pPr>
            <a:r>
              <a:rPr lang="en-GB" sz="3200" dirty="0"/>
              <a:t>Model and support problem solving strategies</a:t>
            </a:r>
          </a:p>
          <a:p>
            <a:pPr marL="285750" indent="-285750">
              <a:buFontTx/>
              <a:buChar char="-"/>
            </a:pPr>
            <a:r>
              <a:rPr lang="en-GB" sz="3200" dirty="0"/>
              <a:t>Identify areas of misconception</a:t>
            </a:r>
          </a:p>
        </p:txBody>
      </p:sp>
    </p:spTree>
    <p:extLst>
      <p:ext uri="{BB962C8B-B14F-4D97-AF65-F5344CB8AC3E}">
        <p14:creationId xmlns:p14="http://schemas.microsoft.com/office/powerpoint/2010/main" val="3489849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0DC10-48A2-4066-9040-A842508CEB73}"/>
              </a:ext>
            </a:extLst>
          </p:cNvPr>
          <p:cNvSpPr>
            <a:spLocks noGrp="1"/>
          </p:cNvSpPr>
          <p:nvPr>
            <p:ph type="title"/>
          </p:nvPr>
        </p:nvSpPr>
        <p:spPr/>
        <p:txBody>
          <a:bodyPr/>
          <a:lstStyle/>
          <a:p>
            <a:pPr algn="ctr"/>
            <a:r>
              <a:rPr lang="en-GB" dirty="0"/>
              <a:t>Our vision</a:t>
            </a:r>
          </a:p>
        </p:txBody>
      </p:sp>
      <p:sp>
        <p:nvSpPr>
          <p:cNvPr id="4" name="Content Placeholder 3">
            <a:extLst>
              <a:ext uri="{FF2B5EF4-FFF2-40B4-BE49-F238E27FC236}">
                <a16:creationId xmlns:a16="http://schemas.microsoft.com/office/drawing/2014/main" id="{7915C55F-06F3-4638-BD59-16CDC75D1DD8}"/>
              </a:ext>
            </a:extLst>
          </p:cNvPr>
          <p:cNvSpPr>
            <a:spLocks noGrp="1"/>
          </p:cNvSpPr>
          <p:nvPr>
            <p:ph idx="1"/>
          </p:nvPr>
        </p:nvSpPr>
        <p:spPr>
          <a:xfrm>
            <a:off x="1202919" y="2011364"/>
            <a:ext cx="9784169" cy="4772589"/>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just">
              <a:buNone/>
            </a:pPr>
            <a:r>
              <a:rPr lang="en-GB" sz="2400" dirty="0"/>
              <a:t>At Huntingdon Academy we believe in an enabling working environment which allows all of the school community to grow and be the best version of themselves; including pupils, staff, parents, governors - everyone. </a:t>
            </a:r>
            <a:endParaRPr lang="en-GB" sz="2400" dirty="0">
              <a:cs typeface="Calibri"/>
            </a:endParaRPr>
          </a:p>
          <a:p>
            <a:pPr indent="0" algn="just">
              <a:buNone/>
            </a:pPr>
            <a:r>
              <a:rPr lang="en-GB" sz="2400" dirty="0"/>
              <a:t>To enable this to happen, we believe, that our values of listening, thinking, communication and collaboration should run through all aspects of school life, like a golden thread. Applying these values to our behaviours will enable people to have the ability and ambition to set themselves meaningful goals and have the resilience needed to overcome obstacles. </a:t>
            </a:r>
            <a:endParaRPr lang="en-GB" sz="2400" dirty="0">
              <a:cs typeface="Calibri"/>
            </a:endParaRPr>
          </a:p>
          <a:p>
            <a:pPr indent="0" algn="just">
              <a:buNone/>
            </a:pPr>
            <a:r>
              <a:rPr lang="en-GB" sz="2400" dirty="0"/>
              <a:t>To understand how to communicate and collaborate with others enables people to be responsible members of society and be successful at work as well as in their personal life. We understand that all the school community should feel valued, know that they have an important contribution to make and feel empowered that their voice can make a difference.</a:t>
            </a:r>
            <a:endParaRPr lang="en-GB" sz="2400" dirty="0">
              <a:cs typeface="Calibri"/>
            </a:endParaRPr>
          </a:p>
        </p:txBody>
      </p:sp>
      <p:pic>
        <p:nvPicPr>
          <p:cNvPr id="5" name="Picture 4" descr="Diagram, arrow&#10;&#10;Description automatically generated">
            <a:extLst>
              <a:ext uri="{FF2B5EF4-FFF2-40B4-BE49-F238E27FC236}">
                <a16:creationId xmlns:a16="http://schemas.microsoft.com/office/drawing/2014/main" id="{58583A9E-B949-4DEE-9305-028702F867F8}"/>
              </a:ext>
            </a:extLst>
          </p:cNvPr>
          <p:cNvPicPr>
            <a:picLocks noChangeAspect="1"/>
          </p:cNvPicPr>
          <p:nvPr/>
        </p:nvPicPr>
        <p:blipFill>
          <a:blip r:embed="rId2"/>
          <a:stretch>
            <a:fillRect/>
          </a:stretch>
        </p:blipFill>
        <p:spPr>
          <a:xfrm>
            <a:off x="-1" y="177402"/>
            <a:ext cx="1737361" cy="1468518"/>
          </a:xfrm>
          <a:prstGeom prst="rect">
            <a:avLst/>
          </a:prstGeom>
        </p:spPr>
      </p:pic>
      <p:pic>
        <p:nvPicPr>
          <p:cNvPr id="7" name="Content Placeholder 3" descr="Image result for Huntingdon Academy logo">
            <a:extLst>
              <a:ext uri="{FF2B5EF4-FFF2-40B4-BE49-F238E27FC236}">
                <a16:creationId xmlns:a16="http://schemas.microsoft.com/office/drawing/2014/main" id="{308E6643-74F3-4BC2-A39C-F433DA1D22B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682479" y="548818"/>
            <a:ext cx="2348299" cy="979475"/>
          </a:xfrm>
          <a:prstGeom prst="rect">
            <a:avLst/>
          </a:prstGeom>
          <a:noFill/>
          <a:ln>
            <a:noFill/>
          </a:ln>
        </p:spPr>
      </p:pic>
    </p:spTree>
    <p:extLst>
      <p:ext uri="{BB962C8B-B14F-4D97-AF65-F5344CB8AC3E}">
        <p14:creationId xmlns:p14="http://schemas.microsoft.com/office/powerpoint/2010/main" val="1869683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6634" y="469826"/>
            <a:ext cx="7661526" cy="830997"/>
          </a:xfrm>
          <a:prstGeom prst="rect">
            <a:avLst/>
          </a:prstGeom>
        </p:spPr>
        <p:txBody>
          <a:bodyPr wrap="square">
            <a:spAutoFit/>
          </a:bodyPr>
          <a:lstStyle/>
          <a:p>
            <a:r>
              <a:rPr lang="en-GB" sz="4800" dirty="0">
                <a:solidFill>
                  <a:schemeClr val="bg2"/>
                </a:solidFill>
              </a:rPr>
              <a:t>Parental Engagement </a:t>
            </a:r>
          </a:p>
        </p:txBody>
      </p:sp>
      <p:sp>
        <p:nvSpPr>
          <p:cNvPr id="7" name="TextBox 6"/>
          <p:cNvSpPr txBox="1"/>
          <p:nvPr/>
        </p:nvSpPr>
        <p:spPr>
          <a:xfrm>
            <a:off x="1101488" y="2025908"/>
            <a:ext cx="10328669" cy="5509200"/>
          </a:xfrm>
          <a:prstGeom prst="rect">
            <a:avLst/>
          </a:prstGeom>
          <a:noFill/>
        </p:spPr>
        <p:txBody>
          <a:bodyPr wrap="square" rtlCol="0">
            <a:spAutoFit/>
          </a:bodyPr>
          <a:lstStyle/>
          <a:p>
            <a:pPr marL="571500" indent="-571500">
              <a:buFont typeface="Arial" panose="020B0604020202020204" pitchFamily="34" charset="0"/>
              <a:buChar char="•"/>
            </a:pPr>
            <a:r>
              <a:rPr lang="en-GB" sz="4400" dirty="0"/>
              <a:t>How can we continue to encourage children to read at home?</a:t>
            </a:r>
          </a:p>
          <a:p>
            <a:pPr marL="571500" indent="-571500">
              <a:buFont typeface="Arial" panose="020B0604020202020204" pitchFamily="34" charset="0"/>
              <a:buChar char="•"/>
            </a:pPr>
            <a:r>
              <a:rPr lang="en-US" sz="4400" dirty="0"/>
              <a:t>Do we know which children do not read aloud to an adult at home?</a:t>
            </a:r>
            <a:endParaRPr lang="en-GB" sz="4400" dirty="0"/>
          </a:p>
          <a:p>
            <a:pPr marL="571500" indent="-571500">
              <a:buFont typeface="Arial" panose="020B0604020202020204" pitchFamily="34" charset="0"/>
              <a:buChar char="•"/>
            </a:pPr>
            <a:r>
              <a:rPr lang="en-GB" sz="4400" dirty="0"/>
              <a:t>If children are not getting support at home, what are we doing about that in school? </a:t>
            </a:r>
          </a:p>
          <a:p>
            <a:pPr algn="ctr"/>
            <a:endParaRPr lang="en-GB" sz="4400" dirty="0"/>
          </a:p>
        </p:txBody>
      </p:sp>
      <p:pic>
        <p:nvPicPr>
          <p:cNvPr id="3" name="Picture 2"/>
          <p:cNvPicPr>
            <a:picLocks noChangeAspect="1"/>
          </p:cNvPicPr>
          <p:nvPr/>
        </p:nvPicPr>
        <p:blipFill>
          <a:blip r:embed="rId3"/>
          <a:stretch>
            <a:fillRect/>
          </a:stretch>
        </p:blipFill>
        <p:spPr>
          <a:xfrm>
            <a:off x="9661236" y="259141"/>
            <a:ext cx="1483624" cy="1622714"/>
          </a:xfrm>
          <a:prstGeom prst="rect">
            <a:avLst/>
          </a:prstGeom>
        </p:spPr>
      </p:pic>
      <p:sp>
        <p:nvSpPr>
          <p:cNvPr id="6" name="Rounded Rectangle 5"/>
          <p:cNvSpPr/>
          <p:nvPr/>
        </p:nvSpPr>
        <p:spPr>
          <a:xfrm>
            <a:off x="203199" y="259141"/>
            <a:ext cx="898289" cy="889382"/>
          </a:xfrm>
          <a:prstGeom prst="roundRect">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4228281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Reflection</a:t>
            </a:r>
            <a:endParaRPr lang="en-GB" dirty="0"/>
          </a:p>
        </p:txBody>
      </p:sp>
      <p:sp>
        <p:nvSpPr>
          <p:cNvPr id="3" name="Content Placeholder 2"/>
          <p:cNvSpPr>
            <a:spLocks noGrp="1"/>
          </p:cNvSpPr>
          <p:nvPr>
            <p:ph idx="1"/>
          </p:nvPr>
        </p:nvSpPr>
        <p:spPr>
          <a:xfrm>
            <a:off x="345988" y="1316618"/>
            <a:ext cx="9094573" cy="1403074"/>
          </a:xfrm>
        </p:spPr>
        <p:txBody>
          <a:bodyPr>
            <a:normAutofit/>
          </a:bodyPr>
          <a:lstStyle/>
          <a:p>
            <a:r>
              <a:rPr lang="en-US" dirty="0"/>
              <a:t>- to</a:t>
            </a:r>
            <a:endParaRPr lang="en-GB" dirty="0"/>
          </a:p>
        </p:txBody>
      </p:sp>
      <p:graphicFrame>
        <p:nvGraphicFramePr>
          <p:cNvPr id="7" name="Diagram 6"/>
          <p:cNvGraphicFramePr/>
          <p:nvPr>
            <p:extLst>
              <p:ext uri="{D42A27DB-BD31-4B8C-83A1-F6EECF244321}">
                <p14:modId xmlns:p14="http://schemas.microsoft.com/office/powerpoint/2010/main" val="347764405"/>
              </p:ext>
            </p:extLst>
          </p:nvPr>
        </p:nvGraphicFramePr>
        <p:xfrm>
          <a:off x="793204" y="2425023"/>
          <a:ext cx="9579231" cy="4188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AutoShape 2" descr="Guided Reading Stamper | Purple Ink | 25mm | Brainwav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8"/>
          <a:stretch>
            <a:fillRect/>
          </a:stretch>
        </p:blipFill>
        <p:spPr>
          <a:xfrm>
            <a:off x="1416608" y="2923456"/>
            <a:ext cx="1821936" cy="2087086"/>
          </a:xfrm>
          <a:prstGeom prst="rect">
            <a:avLst/>
          </a:prstGeom>
        </p:spPr>
      </p:pic>
      <p:sp>
        <p:nvSpPr>
          <p:cNvPr id="10" name="AutoShape 4" descr="Reading Champion: The Cat and the Cradle: Independent Reading White 10 ( Reading Champion) by Jackie Walter | WHSmit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a:blip r:embed="rId9"/>
          <a:stretch>
            <a:fillRect/>
          </a:stretch>
        </p:blipFill>
        <p:spPr>
          <a:xfrm>
            <a:off x="4703545" y="2851613"/>
            <a:ext cx="1498985" cy="2136851"/>
          </a:xfrm>
          <a:prstGeom prst="rect">
            <a:avLst/>
          </a:prstGeom>
        </p:spPr>
      </p:pic>
      <p:pic>
        <p:nvPicPr>
          <p:cNvPr id="2054" name="Picture 6" descr="Free Reading Clipart Black And White, Download Free Reading Clipart Black  And White png images, Free ClipArts on Clipart Librar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03781" y="2825378"/>
            <a:ext cx="1827724" cy="211735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47478" y="1792936"/>
            <a:ext cx="11078267" cy="1077218"/>
          </a:xfrm>
          <a:prstGeom prst="rect">
            <a:avLst/>
          </a:prstGeom>
          <a:noFill/>
        </p:spPr>
        <p:txBody>
          <a:bodyPr wrap="square" rtlCol="0">
            <a:spAutoFit/>
          </a:bodyPr>
          <a:lstStyle/>
          <a:p>
            <a:r>
              <a:rPr lang="en-US" sz="3200" dirty="0"/>
              <a:t>Where are you in each of these areas? </a:t>
            </a:r>
          </a:p>
          <a:p>
            <a:r>
              <a:rPr lang="en-US" sz="3200" dirty="0"/>
              <a:t>What will you do to ensure strong delivery in ALL of these areas?</a:t>
            </a:r>
            <a:endParaRPr lang="en-GB" sz="3200" dirty="0"/>
          </a:p>
        </p:txBody>
      </p:sp>
    </p:spTree>
    <p:extLst>
      <p:ext uri="{BB962C8B-B14F-4D97-AF65-F5344CB8AC3E}">
        <p14:creationId xmlns:p14="http://schemas.microsoft.com/office/powerpoint/2010/main" val="1209348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67C97-52EA-416C-967C-4196DAE744F5}"/>
              </a:ext>
            </a:extLst>
          </p:cNvPr>
          <p:cNvSpPr>
            <a:spLocks noGrp="1"/>
          </p:cNvSpPr>
          <p:nvPr>
            <p:ph type="title"/>
          </p:nvPr>
        </p:nvSpPr>
        <p:spPr/>
        <p:txBody>
          <a:bodyPr/>
          <a:lstStyle/>
          <a:p>
            <a:pPr algn="ctr"/>
            <a:r>
              <a:rPr lang="en-GB" dirty="0"/>
              <a:t>Our mission</a:t>
            </a:r>
          </a:p>
        </p:txBody>
      </p:sp>
      <p:pic>
        <p:nvPicPr>
          <p:cNvPr id="4" name="Picture 4" descr="Diagram, arrow&#10;&#10;Description automatically generated">
            <a:extLst>
              <a:ext uri="{FF2B5EF4-FFF2-40B4-BE49-F238E27FC236}">
                <a16:creationId xmlns:a16="http://schemas.microsoft.com/office/drawing/2014/main" id="{326FD6F8-3D5C-44F5-8C9E-432D635D673B}"/>
              </a:ext>
            </a:extLst>
          </p:cNvPr>
          <p:cNvPicPr>
            <a:picLocks noChangeAspect="1"/>
          </p:cNvPicPr>
          <p:nvPr/>
        </p:nvPicPr>
        <p:blipFill>
          <a:blip r:embed="rId2"/>
          <a:stretch>
            <a:fillRect/>
          </a:stretch>
        </p:blipFill>
        <p:spPr>
          <a:xfrm>
            <a:off x="0" y="4917123"/>
            <a:ext cx="2296195" cy="1940877"/>
          </a:xfrm>
          <a:prstGeom prst="rect">
            <a:avLst/>
          </a:prstGeom>
        </p:spPr>
      </p:pic>
      <p:sp>
        <p:nvSpPr>
          <p:cNvPr id="5" name="Content Placeholder 4">
            <a:extLst>
              <a:ext uri="{FF2B5EF4-FFF2-40B4-BE49-F238E27FC236}">
                <a16:creationId xmlns:a16="http://schemas.microsoft.com/office/drawing/2014/main" id="{0E1B4B41-54E5-4B7E-886D-083AC68583A5}"/>
              </a:ext>
            </a:extLst>
          </p:cNvPr>
          <p:cNvSpPr>
            <a:spLocks noGrp="1"/>
          </p:cNvSpPr>
          <p:nvPr>
            <p:ph idx="1"/>
          </p:nvPr>
        </p:nvSpPr>
        <p:spPr>
          <a:xfrm>
            <a:off x="2647950" y="2011363"/>
            <a:ext cx="9201150" cy="4341811"/>
          </a:xfrm>
        </p:spPr>
        <p:txBody>
          <a:bodyPr vert="horz" lIns="91440" tIns="45720" rIns="91440" bIns="45720" rtlCol="0" anchor="t">
            <a:normAutofit/>
          </a:bodyPr>
          <a:lstStyle/>
          <a:p>
            <a:r>
              <a:rPr lang="en-GB" dirty="0">
                <a:ea typeface="+mn-lt"/>
                <a:cs typeface="+mn-lt"/>
              </a:rPr>
              <a:t>Pupils </a:t>
            </a:r>
            <a:r>
              <a:rPr lang="en-GB" dirty="0">
                <a:solidFill>
                  <a:srgbClr val="FFC000"/>
                </a:solidFill>
                <a:ea typeface="+mn-lt"/>
                <a:cs typeface="+mn-lt"/>
              </a:rPr>
              <a:t>actively think </a:t>
            </a:r>
            <a:r>
              <a:rPr lang="en-GB" dirty="0">
                <a:ea typeface="+mn-lt"/>
                <a:cs typeface="+mn-lt"/>
              </a:rPr>
              <a:t>and discuss topics and issues that impact on either themselves, their school or society </a:t>
            </a:r>
          </a:p>
          <a:p>
            <a:r>
              <a:rPr lang="en-GB" dirty="0">
                <a:ea typeface="+mn-lt"/>
                <a:cs typeface="+mn-lt"/>
              </a:rPr>
              <a:t>Teaching and Learning </a:t>
            </a:r>
            <a:r>
              <a:rPr lang="en-GB" dirty="0">
                <a:solidFill>
                  <a:srgbClr val="FFC000"/>
                </a:solidFill>
                <a:ea typeface="+mn-lt"/>
                <a:cs typeface="+mn-lt"/>
              </a:rPr>
              <a:t>that empowers children </a:t>
            </a:r>
            <a:r>
              <a:rPr lang="en-GB" dirty="0">
                <a:ea typeface="+mn-lt"/>
                <a:cs typeface="+mn-lt"/>
              </a:rPr>
              <a:t>and develops curious minds</a:t>
            </a:r>
          </a:p>
          <a:p>
            <a:r>
              <a:rPr lang="en-GB" dirty="0">
                <a:ea typeface="+mn-lt"/>
                <a:cs typeface="+mn-lt"/>
              </a:rPr>
              <a:t>A curriculum that </a:t>
            </a:r>
            <a:r>
              <a:rPr lang="en-GB" dirty="0">
                <a:solidFill>
                  <a:srgbClr val="FFC000"/>
                </a:solidFill>
                <a:ea typeface="+mn-lt"/>
                <a:cs typeface="+mn-lt"/>
              </a:rPr>
              <a:t>develops the whole child </a:t>
            </a:r>
            <a:r>
              <a:rPr lang="en-GB" dirty="0">
                <a:ea typeface="+mn-lt"/>
                <a:cs typeface="+mn-lt"/>
              </a:rPr>
              <a:t>and provides outstanding outcomes</a:t>
            </a:r>
          </a:p>
          <a:p>
            <a:r>
              <a:rPr lang="en-GB" dirty="0">
                <a:ea typeface="+mn-lt"/>
                <a:cs typeface="+mn-lt"/>
              </a:rPr>
              <a:t>A mentally </a:t>
            </a:r>
            <a:r>
              <a:rPr lang="en-GB" dirty="0">
                <a:solidFill>
                  <a:srgbClr val="FFC000"/>
                </a:solidFill>
                <a:ea typeface="+mn-lt"/>
                <a:cs typeface="+mn-lt"/>
              </a:rPr>
              <a:t>healthy culture </a:t>
            </a:r>
            <a:r>
              <a:rPr lang="en-GB" dirty="0">
                <a:ea typeface="+mn-lt"/>
                <a:cs typeface="+mn-lt"/>
              </a:rPr>
              <a:t>and climate in school where all stakeholders relentlessly pursue best practice</a:t>
            </a:r>
          </a:p>
          <a:p>
            <a:r>
              <a:rPr lang="en-GB" dirty="0">
                <a:ea typeface="+mn-lt"/>
                <a:cs typeface="+mn-lt"/>
              </a:rPr>
              <a:t>Quality professional development resulting in </a:t>
            </a:r>
            <a:r>
              <a:rPr lang="en-GB" dirty="0">
                <a:solidFill>
                  <a:srgbClr val="FFC000"/>
                </a:solidFill>
                <a:ea typeface="+mn-lt"/>
                <a:cs typeface="+mn-lt"/>
              </a:rPr>
              <a:t>outstanding practitioners </a:t>
            </a:r>
            <a:r>
              <a:rPr lang="en-GB" dirty="0">
                <a:ea typeface="+mn-lt"/>
                <a:cs typeface="+mn-lt"/>
              </a:rPr>
              <a:t>who are specialists in their field</a:t>
            </a:r>
          </a:p>
          <a:p>
            <a:r>
              <a:rPr lang="en-GB" dirty="0">
                <a:ea typeface="+mn-lt"/>
                <a:cs typeface="+mn-lt"/>
              </a:rPr>
              <a:t>Children are equipped with </a:t>
            </a:r>
            <a:r>
              <a:rPr lang="en-GB" dirty="0">
                <a:solidFill>
                  <a:srgbClr val="FFC000"/>
                </a:solidFill>
                <a:ea typeface="+mn-lt"/>
                <a:cs typeface="+mn-lt"/>
              </a:rPr>
              <a:t>academic and emotional resilience </a:t>
            </a:r>
            <a:r>
              <a:rPr lang="en-GB" dirty="0">
                <a:ea typeface="+mn-lt"/>
                <a:cs typeface="+mn-lt"/>
              </a:rPr>
              <a:t>to succeed</a:t>
            </a:r>
          </a:p>
          <a:p>
            <a:endParaRPr lang="en-GB" dirty="0">
              <a:cs typeface="Calibri"/>
            </a:endParaRPr>
          </a:p>
        </p:txBody>
      </p:sp>
      <p:pic>
        <p:nvPicPr>
          <p:cNvPr id="7" name="Content Placeholder 3" descr="Image result for Huntingdon Academy logo">
            <a:extLst>
              <a:ext uri="{FF2B5EF4-FFF2-40B4-BE49-F238E27FC236}">
                <a16:creationId xmlns:a16="http://schemas.microsoft.com/office/drawing/2014/main" id="{C475236C-4FD7-42F3-9503-D9AD4E09A8B0}"/>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864953" y="6035040"/>
            <a:ext cx="2296195" cy="807871"/>
          </a:xfrm>
          <a:prstGeom prst="rect">
            <a:avLst/>
          </a:prstGeom>
          <a:noFill/>
          <a:ln>
            <a:noFill/>
          </a:ln>
        </p:spPr>
      </p:pic>
    </p:spTree>
    <p:extLst>
      <p:ext uri="{BB962C8B-B14F-4D97-AF65-F5344CB8AC3E}">
        <p14:creationId xmlns:p14="http://schemas.microsoft.com/office/powerpoint/2010/main" val="3216276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0">
            <a:extLst>
              <a:ext uri="{FF2B5EF4-FFF2-40B4-BE49-F238E27FC236}">
                <a16:creationId xmlns:a16="http://schemas.microsoft.com/office/drawing/2014/main" id="{CA758F27-EB0A-4675-AACF-0CD47C911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31A445-DA03-4BCF-9DA6-78F0F191289B}"/>
              </a:ext>
            </a:extLst>
          </p:cNvPr>
          <p:cNvSpPr>
            <a:spLocks noGrp="1"/>
          </p:cNvSpPr>
          <p:nvPr>
            <p:ph type="title"/>
          </p:nvPr>
        </p:nvSpPr>
        <p:spPr>
          <a:xfrm>
            <a:off x="643466" y="5304675"/>
            <a:ext cx="10905065" cy="662672"/>
          </a:xfrm>
        </p:spPr>
        <p:txBody>
          <a:bodyPr vert="horz" lIns="91440" tIns="45720" rIns="91440" bIns="45720" rtlCol="0" anchor="b">
            <a:normAutofit/>
          </a:bodyPr>
          <a:lstStyle/>
          <a:p>
            <a:pPr algn="ctr">
              <a:lnSpc>
                <a:spcPct val="80000"/>
              </a:lnSpc>
            </a:pPr>
            <a:endParaRPr lang="en-US" sz="2800" spc="150">
              <a:solidFill>
                <a:schemeClr val="tx2"/>
              </a:solidFill>
            </a:endParaRPr>
          </a:p>
        </p:txBody>
      </p:sp>
      <p:sp>
        <p:nvSpPr>
          <p:cNvPr id="23" name="Rectangle 12">
            <a:extLst>
              <a:ext uri="{FF2B5EF4-FFF2-40B4-BE49-F238E27FC236}">
                <a16:creationId xmlns:a16="http://schemas.microsoft.com/office/drawing/2014/main" id="{CFDF506A-FD4E-4BBC-A10A-DEB94F9BA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73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descr="Graphical user interface&#10;&#10;Description automatically generated">
            <a:extLst>
              <a:ext uri="{FF2B5EF4-FFF2-40B4-BE49-F238E27FC236}">
                <a16:creationId xmlns:a16="http://schemas.microsoft.com/office/drawing/2014/main" id="{AC2EFF78-FAF2-4755-9028-E26E910BD501}"/>
              </a:ext>
            </a:extLst>
          </p:cNvPr>
          <p:cNvPicPr>
            <a:picLocks noGrp="1" noChangeAspect="1"/>
          </p:cNvPicPr>
          <p:nvPr>
            <p:ph idx="1"/>
          </p:nvPr>
        </p:nvPicPr>
        <p:blipFill rotWithShape="1">
          <a:blip r:embed="rId2"/>
          <a:srcRect r="-1" b="1682"/>
          <a:stretch/>
        </p:blipFill>
        <p:spPr>
          <a:xfrm>
            <a:off x="3082303" y="317744"/>
            <a:ext cx="6027390" cy="5911135"/>
          </a:xfrm>
          <a:prstGeom prst="rect">
            <a:avLst/>
          </a:prstGeom>
        </p:spPr>
      </p:pic>
      <p:sp>
        <p:nvSpPr>
          <p:cNvPr id="24" name="Rectangle 14">
            <a:extLst>
              <a:ext uri="{FF2B5EF4-FFF2-40B4-BE49-F238E27FC236}">
                <a16:creationId xmlns:a16="http://schemas.microsoft.com/office/drawing/2014/main" id="{3571FB1B-4FFC-43D6-8121-390B3A44E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3369"/>
            <a:ext cx="12192000" cy="4846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958914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ACB87-0473-4A9E-887B-27956B91BC6E}"/>
              </a:ext>
            </a:extLst>
          </p:cNvPr>
          <p:cNvSpPr>
            <a:spLocks noGrp="1"/>
          </p:cNvSpPr>
          <p:nvPr>
            <p:ph type="title"/>
          </p:nvPr>
        </p:nvSpPr>
        <p:spPr/>
        <p:txBody>
          <a:bodyPr/>
          <a:lstStyle/>
          <a:p>
            <a:pPr algn="ctr"/>
            <a:r>
              <a:rPr lang="en-GB" dirty="0"/>
              <a:t>Contracting for CPD</a:t>
            </a:r>
          </a:p>
        </p:txBody>
      </p:sp>
      <p:pic>
        <p:nvPicPr>
          <p:cNvPr id="4" name="Picture 4" descr="Diagram, arrow&#10;&#10;Description automatically generated">
            <a:extLst>
              <a:ext uri="{FF2B5EF4-FFF2-40B4-BE49-F238E27FC236}">
                <a16:creationId xmlns:a16="http://schemas.microsoft.com/office/drawing/2014/main" id="{1740A3D8-1756-4E13-8D60-3861EEE5C6B1}"/>
              </a:ext>
            </a:extLst>
          </p:cNvPr>
          <p:cNvPicPr>
            <a:picLocks noGrp="1" noChangeAspect="1"/>
          </p:cNvPicPr>
          <p:nvPr>
            <p:ph idx="1"/>
          </p:nvPr>
        </p:nvPicPr>
        <p:blipFill>
          <a:blip r:embed="rId2"/>
          <a:stretch>
            <a:fillRect/>
          </a:stretch>
        </p:blipFill>
        <p:spPr>
          <a:xfrm>
            <a:off x="1" y="5537623"/>
            <a:ext cx="1562100" cy="1320377"/>
          </a:xfrm>
          <a:prstGeom prst="rect">
            <a:avLst/>
          </a:prstGeom>
        </p:spPr>
      </p:pic>
      <p:pic>
        <p:nvPicPr>
          <p:cNvPr id="5" name="Content Placeholder 3" descr="Image result for Huntingdon Academy logo">
            <a:extLst>
              <a:ext uri="{FF2B5EF4-FFF2-40B4-BE49-F238E27FC236}">
                <a16:creationId xmlns:a16="http://schemas.microsoft.com/office/drawing/2014/main" id="{64F06008-77E6-4F59-980D-9485E9A21E10}"/>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733279" y="5726125"/>
            <a:ext cx="2348299" cy="979475"/>
          </a:xfrm>
          <a:prstGeom prst="rect">
            <a:avLst/>
          </a:prstGeom>
          <a:noFill/>
          <a:ln>
            <a:noFill/>
          </a:ln>
        </p:spPr>
      </p:pic>
      <p:graphicFrame>
        <p:nvGraphicFramePr>
          <p:cNvPr id="6" name="Content Placeholder 3">
            <a:extLst>
              <a:ext uri="{FF2B5EF4-FFF2-40B4-BE49-F238E27FC236}">
                <a16:creationId xmlns:a16="http://schemas.microsoft.com/office/drawing/2014/main" id="{9C8B77D8-5AA6-4236-917B-B7F9EC2ECB28}"/>
              </a:ext>
            </a:extLst>
          </p:cNvPr>
          <p:cNvGraphicFramePr>
            <a:graphicFrameLocks/>
          </p:cNvGraphicFramePr>
          <p:nvPr>
            <p:extLst>
              <p:ext uri="{D42A27DB-BD31-4B8C-83A1-F6EECF244321}">
                <p14:modId xmlns:p14="http://schemas.microsoft.com/office/powerpoint/2010/main" val="2051169163"/>
              </p:ext>
            </p:extLst>
          </p:nvPr>
        </p:nvGraphicFramePr>
        <p:xfrm>
          <a:off x="2106612" y="1992611"/>
          <a:ext cx="7426326" cy="3737523"/>
        </p:xfrm>
        <a:graphic>
          <a:graphicData uri="http://schemas.openxmlformats.org/drawingml/2006/table">
            <a:tbl>
              <a:tblPr firstRow="1" bandRow="1">
                <a:tableStyleId>{7DF18680-E054-41AD-8BC1-D1AEF772440D}</a:tableStyleId>
              </a:tblPr>
              <a:tblGrid>
                <a:gridCol w="3713163">
                  <a:extLst>
                    <a:ext uri="{9D8B030D-6E8A-4147-A177-3AD203B41FA5}">
                      <a16:colId xmlns:a16="http://schemas.microsoft.com/office/drawing/2014/main" val="20000"/>
                    </a:ext>
                  </a:extLst>
                </a:gridCol>
                <a:gridCol w="3713163">
                  <a:extLst>
                    <a:ext uri="{9D8B030D-6E8A-4147-A177-3AD203B41FA5}">
                      <a16:colId xmlns:a16="http://schemas.microsoft.com/office/drawing/2014/main" val="20001"/>
                    </a:ext>
                  </a:extLst>
                </a:gridCol>
              </a:tblGrid>
              <a:tr h="553159">
                <a:tc>
                  <a:txBody>
                    <a:bodyPr/>
                    <a:lstStyle/>
                    <a:p>
                      <a:r>
                        <a:rPr lang="en-GB" dirty="0"/>
                        <a:t>We</a:t>
                      </a:r>
                      <a:r>
                        <a:rPr lang="en-GB" baseline="0" dirty="0"/>
                        <a:t> want to offer…</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r>
                        <a:rPr lang="en-GB" dirty="0"/>
                        <a:t>We</a:t>
                      </a:r>
                      <a:r>
                        <a:rPr lang="en-GB" baseline="0" dirty="0"/>
                        <a:t> Ask for…</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0"/>
                  </a:ext>
                </a:extLst>
              </a:tr>
              <a:tr h="636071">
                <a:tc>
                  <a:txBody>
                    <a:bodyPr/>
                    <a:lstStyle/>
                    <a:p>
                      <a:r>
                        <a:rPr lang="en-GB" dirty="0"/>
                        <a:t>Positive experience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dirty="0"/>
                        <a:t>Feedback/ Interaction/ honesty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636071">
                <a:tc>
                  <a:txBody>
                    <a:bodyPr/>
                    <a:lstStyle/>
                    <a:p>
                      <a:r>
                        <a:rPr lang="en-GB" dirty="0"/>
                        <a:t>Professionalism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r>
                        <a:rPr lang="en-GB" dirty="0"/>
                        <a:t>Manners/</a:t>
                      </a:r>
                      <a:r>
                        <a:rPr lang="en-GB" baseline="0" dirty="0"/>
                        <a:t> Mobile Phones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2"/>
                  </a:ext>
                </a:extLst>
              </a:tr>
              <a:tr h="636071">
                <a:tc>
                  <a:txBody>
                    <a:bodyPr/>
                    <a:lstStyle/>
                    <a:p>
                      <a:r>
                        <a:rPr lang="en-GB" dirty="0"/>
                        <a:t>Knowledge/ Skills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dirty="0"/>
                        <a:t>Professionalism and application of learning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3"/>
                  </a:ext>
                </a:extLst>
              </a:tr>
              <a:tr h="636071">
                <a:tc>
                  <a:txBody>
                    <a:bodyPr/>
                    <a:lstStyle/>
                    <a:p>
                      <a:r>
                        <a:rPr lang="en-GB" baseline="0" dirty="0"/>
                        <a:t>CPD which has an impact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r>
                        <a:rPr lang="en-GB" dirty="0"/>
                        <a:t>Respect</a:t>
                      </a:r>
                      <a:r>
                        <a:rPr lang="en-GB" baseline="0" dirty="0"/>
                        <a:t> the environment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4"/>
                  </a:ext>
                </a:extLst>
              </a:tr>
              <a:tr h="636071">
                <a:tc>
                  <a:txBody>
                    <a:bodyPr/>
                    <a:lstStyle/>
                    <a:p>
                      <a:r>
                        <a:rPr lang="en-GB" dirty="0"/>
                        <a:t>A Learning Culture/</a:t>
                      </a:r>
                      <a:r>
                        <a:rPr lang="en-GB" baseline="0" dirty="0"/>
                        <a:t> ethos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dirty="0"/>
                        <a:t>Positivity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36680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1891" y="284176"/>
            <a:ext cx="7355107" cy="1508760"/>
          </a:xfrm>
        </p:spPr>
        <p:txBody>
          <a:bodyPr/>
          <a:lstStyle/>
          <a:p>
            <a:r>
              <a:rPr lang="en-US" dirty="0"/>
              <a:t>Ice breaker</a:t>
            </a:r>
            <a:endParaRPr lang="en-GB" dirty="0"/>
          </a:p>
        </p:txBody>
      </p:sp>
      <p:pic>
        <p:nvPicPr>
          <p:cNvPr id="11" name="Picture 10"/>
          <p:cNvPicPr>
            <a:picLocks noChangeAspect="1"/>
          </p:cNvPicPr>
          <p:nvPr/>
        </p:nvPicPr>
        <p:blipFill>
          <a:blip r:embed="rId3"/>
          <a:stretch>
            <a:fillRect/>
          </a:stretch>
        </p:blipFill>
        <p:spPr>
          <a:xfrm>
            <a:off x="307975" y="2570901"/>
            <a:ext cx="1876157" cy="2955733"/>
          </a:xfrm>
          <a:prstGeom prst="rect">
            <a:avLst/>
          </a:prstGeom>
        </p:spPr>
      </p:pic>
      <p:sp>
        <p:nvSpPr>
          <p:cNvPr id="14" name="Rectangle 13"/>
          <p:cNvSpPr/>
          <p:nvPr/>
        </p:nvSpPr>
        <p:spPr>
          <a:xfrm>
            <a:off x="2441022" y="4048768"/>
            <a:ext cx="5929812" cy="1815882"/>
          </a:xfrm>
          <a:prstGeom prst="rect">
            <a:avLst/>
          </a:prstGeom>
          <a:solidFill>
            <a:srgbClr val="92D050"/>
          </a:solidFill>
        </p:spPr>
        <p:txBody>
          <a:bodyPr wrap="square">
            <a:spAutoFit/>
          </a:bodyPr>
          <a:lstStyle/>
          <a:p>
            <a:pPr fontAlgn="base"/>
            <a:r>
              <a:rPr lang="en-US" sz="2800" b="1" i="1" dirty="0">
                <a:latin typeface="Calibri" panose="020F0502020204030204" pitchFamily="34" charset="0"/>
              </a:rPr>
              <a:t>I enjoyed this book because…..</a:t>
            </a:r>
          </a:p>
          <a:p>
            <a:pPr fontAlgn="base"/>
            <a:r>
              <a:rPr lang="en-US" sz="2800" b="1" i="1" dirty="0">
                <a:latin typeface="Calibri" panose="020F0502020204030204" pitchFamily="34" charset="0"/>
              </a:rPr>
              <a:t>When I read this book…….</a:t>
            </a:r>
          </a:p>
          <a:p>
            <a:pPr fontAlgn="base"/>
            <a:r>
              <a:rPr lang="en-US" sz="2800" b="1" i="1" dirty="0">
                <a:latin typeface="Calibri" panose="020F0502020204030204" pitchFamily="34" charset="0"/>
              </a:rPr>
              <a:t>I would urge you to read this because….</a:t>
            </a:r>
            <a:endParaRPr lang="en-GB" sz="2800" dirty="0"/>
          </a:p>
        </p:txBody>
      </p:sp>
      <p:sp>
        <p:nvSpPr>
          <p:cNvPr id="15" name="AutoShape 2" descr="Amazon.com: Cute Simple Nursery Party Bubble Letter Cartoon Vinyl Sticker, S  : Bab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Rectangle 16"/>
          <p:cNvSpPr/>
          <p:nvPr/>
        </p:nvSpPr>
        <p:spPr>
          <a:xfrm>
            <a:off x="8773297" y="2674312"/>
            <a:ext cx="3332205" cy="3970318"/>
          </a:xfrm>
          <a:prstGeom prst="rect">
            <a:avLst/>
          </a:prstGeom>
          <a:solidFill>
            <a:schemeClr val="accent2"/>
          </a:solidFill>
        </p:spPr>
        <p:txBody>
          <a:bodyPr wrap="square">
            <a:spAutoFit/>
          </a:bodyPr>
          <a:lstStyle/>
          <a:p>
            <a:pPr fontAlgn="base"/>
            <a:r>
              <a:rPr lang="en-US" sz="2800" dirty="0"/>
              <a:t>On the edge of my seat.</a:t>
            </a:r>
          </a:p>
          <a:p>
            <a:pPr fontAlgn="base"/>
            <a:r>
              <a:rPr lang="en-US" sz="2800" dirty="0"/>
              <a:t>Couldn’t put it down.</a:t>
            </a:r>
          </a:p>
          <a:p>
            <a:pPr fontAlgn="base"/>
            <a:r>
              <a:rPr lang="en-US" sz="2800" dirty="0"/>
              <a:t>CHARACTERS</a:t>
            </a:r>
          </a:p>
          <a:p>
            <a:pPr fontAlgn="base"/>
            <a:r>
              <a:rPr lang="en-US" sz="2800" dirty="0"/>
              <a:t>PLOT</a:t>
            </a:r>
          </a:p>
          <a:p>
            <a:pPr fontAlgn="base"/>
            <a:r>
              <a:rPr lang="en-US" sz="2800" dirty="0"/>
              <a:t>THEME</a:t>
            </a:r>
          </a:p>
          <a:p>
            <a:pPr fontAlgn="base"/>
            <a:r>
              <a:rPr lang="en-US" sz="2800" dirty="0"/>
              <a:t>EMOTIONAL</a:t>
            </a:r>
          </a:p>
          <a:p>
            <a:pPr fontAlgn="base"/>
            <a:r>
              <a:rPr lang="en-US" sz="2800" dirty="0"/>
              <a:t>INTRIGUING</a:t>
            </a:r>
          </a:p>
          <a:p>
            <a:pPr fontAlgn="base"/>
            <a:r>
              <a:rPr lang="en-US" sz="2800" dirty="0"/>
              <a:t>BREATHTAKING</a:t>
            </a:r>
            <a:endParaRPr lang="en-GB" sz="2800" dirty="0"/>
          </a:p>
        </p:txBody>
      </p:sp>
      <p:pic>
        <p:nvPicPr>
          <p:cNvPr id="3" name="Picture 2"/>
          <p:cNvPicPr>
            <a:picLocks noChangeAspect="1"/>
          </p:cNvPicPr>
          <p:nvPr/>
        </p:nvPicPr>
        <p:blipFill>
          <a:blip r:embed="rId4"/>
          <a:stretch>
            <a:fillRect/>
          </a:stretch>
        </p:blipFill>
        <p:spPr>
          <a:xfrm>
            <a:off x="10282919" y="507692"/>
            <a:ext cx="1822583" cy="1725932"/>
          </a:xfrm>
          <a:prstGeom prst="rect">
            <a:avLst/>
          </a:prstGeom>
        </p:spPr>
      </p:pic>
      <p:pic>
        <p:nvPicPr>
          <p:cNvPr id="10" name="Picture 9"/>
          <p:cNvPicPr>
            <a:picLocks noChangeAspect="1"/>
          </p:cNvPicPr>
          <p:nvPr/>
        </p:nvPicPr>
        <p:blipFill>
          <a:blip r:embed="rId5"/>
          <a:stretch>
            <a:fillRect/>
          </a:stretch>
        </p:blipFill>
        <p:spPr>
          <a:xfrm>
            <a:off x="1928068" y="247106"/>
            <a:ext cx="1421328" cy="1421328"/>
          </a:xfrm>
          <a:prstGeom prst="rect">
            <a:avLst/>
          </a:prstGeom>
        </p:spPr>
      </p:pic>
      <p:sp>
        <p:nvSpPr>
          <p:cNvPr id="4" name="Content Placeholder 3"/>
          <p:cNvSpPr>
            <a:spLocks noGrp="1"/>
          </p:cNvSpPr>
          <p:nvPr>
            <p:ph idx="1"/>
          </p:nvPr>
        </p:nvSpPr>
        <p:spPr>
          <a:xfrm>
            <a:off x="2586595" y="2134495"/>
            <a:ext cx="6582120" cy="1448212"/>
          </a:xfrm>
        </p:spPr>
        <p:txBody>
          <a:bodyPr>
            <a:noAutofit/>
          </a:bodyPr>
          <a:lstStyle/>
          <a:p>
            <a:r>
              <a:rPr lang="en-US" sz="2400" dirty="0"/>
              <a:t>Talk to someone in the room about your book.</a:t>
            </a:r>
          </a:p>
          <a:p>
            <a:r>
              <a:rPr lang="en-US" sz="2400" dirty="0"/>
              <a:t>What did you enjoy about it?</a:t>
            </a:r>
          </a:p>
          <a:p>
            <a:r>
              <a:rPr lang="en-US" sz="2400" dirty="0"/>
              <a:t>Why was it a memorable read?  </a:t>
            </a:r>
            <a:endParaRPr lang="en-GB" sz="2400" dirty="0"/>
          </a:p>
        </p:txBody>
      </p:sp>
    </p:spTree>
    <p:extLst>
      <p:ext uri="{BB962C8B-B14F-4D97-AF65-F5344CB8AC3E}">
        <p14:creationId xmlns:p14="http://schemas.microsoft.com/office/powerpoint/2010/main" val="3690427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Aim- to have a clear picture and shared agreement about…..</a:t>
            </a:r>
            <a:endParaRPr lang="en-GB" dirty="0"/>
          </a:p>
        </p:txBody>
      </p:sp>
      <p:sp>
        <p:nvSpPr>
          <p:cNvPr id="3" name="Content Placeholder 2"/>
          <p:cNvSpPr>
            <a:spLocks noGrp="1"/>
          </p:cNvSpPr>
          <p:nvPr>
            <p:ph idx="1"/>
          </p:nvPr>
        </p:nvSpPr>
        <p:spPr>
          <a:xfrm>
            <a:off x="345988" y="1316618"/>
            <a:ext cx="9094573" cy="1403074"/>
          </a:xfrm>
        </p:spPr>
        <p:txBody>
          <a:bodyPr>
            <a:normAutofit/>
          </a:bodyPr>
          <a:lstStyle/>
          <a:p>
            <a:r>
              <a:rPr lang="en-US" dirty="0"/>
              <a:t>- to</a:t>
            </a:r>
            <a:endParaRPr lang="en-GB" dirty="0"/>
          </a:p>
        </p:txBody>
      </p:sp>
      <p:graphicFrame>
        <p:nvGraphicFramePr>
          <p:cNvPr id="7" name="Diagram 6"/>
          <p:cNvGraphicFramePr/>
          <p:nvPr>
            <p:extLst>
              <p:ext uri="{D42A27DB-BD31-4B8C-83A1-F6EECF244321}">
                <p14:modId xmlns:p14="http://schemas.microsoft.com/office/powerpoint/2010/main" val="2897430822"/>
              </p:ext>
            </p:extLst>
          </p:nvPr>
        </p:nvGraphicFramePr>
        <p:xfrm>
          <a:off x="2612768" y="1547569"/>
          <a:ext cx="7359135" cy="5063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AutoShape 2" descr="Guided Reading Stamper | Purple Ink | 25mm | Brainwav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8"/>
          <a:stretch>
            <a:fillRect/>
          </a:stretch>
        </p:blipFill>
        <p:spPr>
          <a:xfrm>
            <a:off x="686935" y="1823205"/>
            <a:ext cx="1821936" cy="2087086"/>
          </a:xfrm>
          <a:prstGeom prst="rect">
            <a:avLst/>
          </a:prstGeom>
        </p:spPr>
      </p:pic>
      <p:sp>
        <p:nvSpPr>
          <p:cNvPr id="10" name="AutoShape 4" descr="Reading Champion: The Cat and the Cradle: Independent Reading White 10 ( Reading Champion) by Jackie Walter | WHSmit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a:blip r:embed="rId9"/>
          <a:stretch>
            <a:fillRect/>
          </a:stretch>
        </p:blipFill>
        <p:spPr>
          <a:xfrm>
            <a:off x="2914648" y="4276306"/>
            <a:ext cx="1498985" cy="2136851"/>
          </a:xfrm>
          <a:prstGeom prst="rect">
            <a:avLst/>
          </a:prstGeom>
        </p:spPr>
      </p:pic>
      <p:pic>
        <p:nvPicPr>
          <p:cNvPr id="2054" name="Picture 6" descr="Free Reading Clipart Black And White, Download Free Reading Clipart Black  And White png images, Free ClipArts on Clipart Librar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12871" y="1792936"/>
            <a:ext cx="1827724" cy="2117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381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 the sentence stem.</a:t>
            </a:r>
            <a:endParaRPr lang="en-GB" dirty="0"/>
          </a:p>
        </p:txBody>
      </p:sp>
      <p:sp>
        <p:nvSpPr>
          <p:cNvPr id="3" name="Content Placeholder 2"/>
          <p:cNvSpPr>
            <a:spLocks noGrp="1"/>
          </p:cNvSpPr>
          <p:nvPr>
            <p:ph idx="1"/>
          </p:nvPr>
        </p:nvSpPr>
        <p:spPr>
          <a:xfrm>
            <a:off x="1202919" y="2011680"/>
            <a:ext cx="9784080" cy="978655"/>
          </a:xfrm>
        </p:spPr>
        <p:txBody>
          <a:bodyPr>
            <a:normAutofit/>
          </a:bodyPr>
          <a:lstStyle/>
          <a:p>
            <a:r>
              <a:rPr lang="en-US" sz="3600" dirty="0"/>
              <a:t>A passionate reader will…..</a:t>
            </a:r>
            <a:endParaRPr lang="en-GB" sz="3600" dirty="0"/>
          </a:p>
        </p:txBody>
      </p:sp>
      <p:sp>
        <p:nvSpPr>
          <p:cNvPr id="4" name="Rectangle 3"/>
          <p:cNvSpPr/>
          <p:nvPr/>
        </p:nvSpPr>
        <p:spPr>
          <a:xfrm>
            <a:off x="1675925" y="2990335"/>
            <a:ext cx="7995971" cy="2246769"/>
          </a:xfrm>
          <a:prstGeom prst="rect">
            <a:avLst/>
          </a:prstGeom>
        </p:spPr>
        <p:txBody>
          <a:bodyPr wrap="none">
            <a:spAutoFit/>
          </a:bodyPr>
          <a:lstStyle/>
          <a:p>
            <a:pPr marL="457200" indent="-457200">
              <a:buFont typeface="Arial" panose="020B0604020202020204" pitchFamily="34" charset="0"/>
              <a:buChar char="•"/>
            </a:pPr>
            <a:r>
              <a:rPr lang="en-US" sz="2800" dirty="0"/>
              <a:t>What will you notice about the way that they read</a:t>
            </a:r>
          </a:p>
          <a:p>
            <a:pPr marL="457200" indent="-457200">
              <a:buFont typeface="Arial" panose="020B0604020202020204" pitchFamily="34" charset="0"/>
              <a:buChar char="•"/>
            </a:pPr>
            <a:r>
              <a:rPr lang="en-US" sz="2800" dirty="0"/>
              <a:t>Reading habits</a:t>
            </a:r>
          </a:p>
          <a:p>
            <a:pPr marL="457200" indent="-457200">
              <a:buFont typeface="Arial" panose="020B0604020202020204" pitchFamily="34" charset="0"/>
              <a:buChar char="•"/>
            </a:pPr>
            <a:r>
              <a:rPr lang="en-US" sz="2800" dirty="0"/>
              <a:t>Thoughts/feelings about reading</a:t>
            </a:r>
          </a:p>
          <a:p>
            <a:pPr marL="457200" indent="-457200">
              <a:buFont typeface="Arial" panose="020B0604020202020204" pitchFamily="34" charset="0"/>
              <a:buChar char="•"/>
            </a:pPr>
            <a:r>
              <a:rPr lang="en-US" sz="2800" dirty="0"/>
              <a:t>What other skills will it facilitate.</a:t>
            </a:r>
          </a:p>
          <a:p>
            <a:endParaRPr lang="en-US" sz="2800" dirty="0"/>
          </a:p>
        </p:txBody>
      </p:sp>
    </p:spTree>
    <p:extLst>
      <p:ext uri="{BB962C8B-B14F-4D97-AF65-F5344CB8AC3E}">
        <p14:creationId xmlns:p14="http://schemas.microsoft.com/office/powerpoint/2010/main" val="29051528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34417CC3409B9449B175392609CBB12" ma:contentTypeVersion="8" ma:contentTypeDescription="Create a new document." ma:contentTypeScope="" ma:versionID="e2903f458eee12bbdb1346ef5ac65917">
  <xsd:schema xmlns:xsd="http://www.w3.org/2001/XMLSchema" xmlns:xs="http://www.w3.org/2001/XMLSchema" xmlns:p="http://schemas.microsoft.com/office/2006/metadata/properties" xmlns:ns2="4f3df19e-013a-464a-8dad-82b6fc6cfde7" xmlns:ns3="4a6ec575-b5ec-4653-adc1-e8bb70dccbaa" targetNamespace="http://schemas.microsoft.com/office/2006/metadata/properties" ma:root="true" ma:fieldsID="c2b0dc9e380ed47028d67e70bbcdb744" ns2:_="" ns3:_="">
    <xsd:import namespace="4f3df19e-013a-464a-8dad-82b6fc6cfde7"/>
    <xsd:import namespace="4a6ec575-b5ec-4653-adc1-e8bb70dccb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3df19e-013a-464a-8dad-82b6fc6cfd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a6ec575-b5ec-4653-adc1-e8bb70dccba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F0A70C-EB23-41EA-867B-D0703AB17A39}">
  <ds:schemaRefs>
    <ds:schemaRef ds:uri="http://schemas.microsoft.com/sharepoint/v3/contenttype/forms"/>
  </ds:schemaRefs>
</ds:datastoreItem>
</file>

<file path=customXml/itemProps2.xml><?xml version="1.0" encoding="utf-8"?>
<ds:datastoreItem xmlns:ds="http://schemas.openxmlformats.org/officeDocument/2006/customXml" ds:itemID="{5C12B36E-144E-4E8F-8FBE-5AA2A12C24E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8571305-9D81-4826-BC6B-E1AFE7AC11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3df19e-013a-464a-8dad-82b6fc6cfde7"/>
    <ds:schemaRef ds:uri="4a6ec575-b5ec-4653-adc1-e8bb70dccb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TM03090430[[fn=Banded]]</Template>
  <TotalTime>7810</TotalTime>
  <Words>1106</Words>
  <Application>Microsoft Office PowerPoint</Application>
  <PresentationFormat>Widescreen</PresentationFormat>
  <Paragraphs>151</Paragraphs>
  <Slides>31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Corbel</vt:lpstr>
      <vt:lpstr>Symbol</vt:lpstr>
      <vt:lpstr>Wingdings</vt:lpstr>
      <vt:lpstr>Banded</vt:lpstr>
      <vt:lpstr>Individual Growth. Empowerment for all.</vt:lpstr>
      <vt:lpstr>Our Purpose</vt:lpstr>
      <vt:lpstr>Our vision</vt:lpstr>
      <vt:lpstr>Our mission</vt:lpstr>
      <vt:lpstr>PowerPoint Presentation</vt:lpstr>
      <vt:lpstr>Contracting for CPD</vt:lpstr>
      <vt:lpstr>Ice breaker</vt:lpstr>
      <vt:lpstr>Aim- to have a clear picture and shared agreement about…..</vt:lpstr>
      <vt:lpstr>Complete the sentence stem.</vt:lpstr>
      <vt:lpstr>Everyone a reader</vt:lpstr>
      <vt:lpstr>Passion for reading</vt:lpstr>
      <vt:lpstr>EEF supporting literacy –ks1</vt:lpstr>
      <vt:lpstr>PowerPoint Presentation</vt:lpstr>
      <vt:lpstr>Learners who struggle to read well.</vt:lpstr>
      <vt:lpstr>What are we doing for the struggling readers?</vt:lpstr>
      <vt:lpstr>Reading Culture</vt:lpstr>
      <vt:lpstr>Reading culture</vt:lpstr>
      <vt:lpstr>PowerPoint Presentation</vt:lpstr>
      <vt:lpstr>How do we create not just competent readers but children that LOVE READING? </vt:lpstr>
      <vt:lpstr>A successful guided reading session</vt:lpstr>
      <vt:lpstr>What are the benefits of paired reading? </vt:lpstr>
      <vt:lpstr>Reading session sequence</vt:lpstr>
      <vt:lpstr>Guided Reading</vt:lpstr>
      <vt:lpstr>  Always, sometimes, never….</vt:lpstr>
      <vt:lpstr>PITCH AND PLANNING</vt:lpstr>
      <vt:lpstr>Miscue analysis and reading records </vt:lpstr>
      <vt:lpstr>A quality session 1:1 reading</vt:lpstr>
      <vt:lpstr>PowerPoint Presentation</vt:lpstr>
      <vt:lpstr>1 to 1 reading </vt:lpstr>
      <vt:lpstr>PowerPoint Presentation</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Individual Growth. Empowerment for all.</dc:title>
  <dc:creator>Rebecca Riley</dc:creator>
  <cp:lastModifiedBy>Rebecca Riley</cp:lastModifiedBy>
  <cp:revision>59</cp:revision>
  <dcterms:created xsi:type="dcterms:W3CDTF">2021-07-27T15:15:38Z</dcterms:created>
  <dcterms:modified xsi:type="dcterms:W3CDTF">2023-03-01T18:45:13Z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0x010100534417CC3409B9449B175392609CBB12</vt:lpwstr>
  </property>
</Properties>
</file>