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4"/>
  </p:sldMasterIdLst>
  <p:notesMasterIdLst>
    <p:notesMasterId r:id="rId15"/>
  </p:notesMasterIdLst>
  <p:handoutMasterIdLst>
    <p:handoutMasterId r:id="rId16"/>
  </p:handoutMasterIdLst>
  <p:sldIdLst>
    <p:sldId id="260" r:id="rId5"/>
    <p:sldId id="309" r:id="rId6"/>
    <p:sldId id="313" r:id="rId7"/>
    <p:sldId id="314" r:id="rId8"/>
    <p:sldId id="311" r:id="rId9"/>
    <p:sldId id="317" r:id="rId10"/>
    <p:sldId id="312" r:id="rId11"/>
    <p:sldId id="316" r:id="rId12"/>
    <p:sldId id="315" r:id="rId13"/>
    <p:sldId id="310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C779B2-3740-4FA8-99D2-2EF9D8F84E21}" v="11" dt="2021-07-27T15:32:04.1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21898-50DD-43F6-AA2D-7B9D27F906EF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BEB0F-D65C-4A1E-8D60-AE19A0B46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81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A7DAF-8FF2-415B-AFAE-FAF29D19AA30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8CD8D-280E-4568-97EA-FDF0508371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630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</a:t>
            </a:r>
            <a:r>
              <a:rPr lang="en-US" baseline="0" dirty="0"/>
              <a:t> we manage our classrooms can</a:t>
            </a:r>
            <a:r>
              <a:rPr lang="en-US" dirty="0"/>
              <a:t> have a significant impact on reducing </a:t>
            </a:r>
            <a:r>
              <a:rPr lang="en-US" dirty="0" err="1"/>
              <a:t>misbehaviour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8CD8D-280E-4568-97EA-FDF0508371D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017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these</a:t>
            </a:r>
            <a:r>
              <a:rPr lang="en-US" baseline="0" dirty="0"/>
              <a:t> as success criteria. Do I….?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8CD8D-280E-4568-97EA-FDF0508371D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265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9C01-5630-4D29-8752-151FAE27C7EB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2181-5D81-45EA-B583-CE19AFA0E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92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9C01-5630-4D29-8752-151FAE27C7EB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2181-5D81-45EA-B583-CE19AFA0E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84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09169C01-5630-4D29-8752-151FAE27C7EB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DEFA2181-5D81-45EA-B583-CE19AFA0E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26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9C01-5630-4D29-8752-151FAE27C7EB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2181-5D81-45EA-B583-CE19AFA0E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77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169C01-5630-4D29-8752-151FAE27C7EB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FA2181-5D81-45EA-B583-CE19AFA0E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515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9C01-5630-4D29-8752-151FAE27C7EB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2181-5D81-45EA-B583-CE19AFA0E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44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9C01-5630-4D29-8752-151FAE27C7EB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2181-5D81-45EA-B583-CE19AFA0E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023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9C01-5630-4D29-8752-151FAE27C7EB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2181-5D81-45EA-B583-CE19AFA0E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938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9C01-5630-4D29-8752-151FAE27C7EB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2181-5D81-45EA-B583-CE19AFA0E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206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9C01-5630-4D29-8752-151FAE27C7EB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2181-5D81-45EA-B583-CE19AFA0E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1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9C01-5630-4D29-8752-151FAE27C7EB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2181-5D81-45EA-B583-CE19AFA0E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552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09169C01-5630-4D29-8752-151FAE27C7EB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EFA2181-5D81-45EA-B583-CE19AFA0EC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9444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Image result for Huntingdon Academy logo">
            <a:extLst>
              <a:ext uri="{FF2B5EF4-FFF2-40B4-BE49-F238E27FC236}">
                <a16:creationId xmlns:a16="http://schemas.microsoft.com/office/drawing/2014/main" id="{308E6643-74F3-4BC2-A39C-F433DA1D22B1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61" y="450949"/>
            <a:ext cx="2348299" cy="9794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1.1   Learn that;</a:t>
            </a:r>
          </a:p>
          <a:p>
            <a:r>
              <a:rPr lang="en-US" sz="2800" dirty="0"/>
              <a:t>Teachers have the ability to affect and improve the wellbeing, motivation and behavior of their pupils</a:t>
            </a:r>
          </a:p>
          <a:p>
            <a:pPr marL="0" indent="0">
              <a:buNone/>
            </a:pPr>
            <a:r>
              <a:rPr lang="en-US" sz="2800" b="1" dirty="0"/>
              <a:t>Learn how to; </a:t>
            </a:r>
          </a:p>
          <a:p>
            <a:r>
              <a:rPr lang="en-US" sz="2800" dirty="0"/>
              <a:t>create a culture of respect and trust in the classroom</a:t>
            </a:r>
          </a:p>
          <a:p>
            <a:r>
              <a:rPr lang="en-US" sz="2800" dirty="0" err="1"/>
              <a:t>Repond</a:t>
            </a:r>
            <a:r>
              <a:rPr lang="en-US" sz="2800" dirty="0"/>
              <a:t> quickly to any behavior or bullying that threatens </a:t>
            </a:r>
            <a:r>
              <a:rPr lang="en-US" sz="2800" dirty="0" err="1"/>
              <a:t>emtioanl</a:t>
            </a:r>
            <a:r>
              <a:rPr lang="en-US" sz="2800" dirty="0"/>
              <a:t> safety</a:t>
            </a:r>
          </a:p>
          <a:p>
            <a:r>
              <a:rPr lang="en-US" sz="2800" dirty="0"/>
              <a:t>Reinforce routines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8EDC299-85DE-4E3A-A628-1A2FA1D65888}"/>
              </a:ext>
            </a:extLst>
          </p:cNvPr>
          <p:cNvSpPr txBox="1">
            <a:spLocks/>
          </p:cNvSpPr>
          <p:nvPr/>
        </p:nvSpPr>
        <p:spPr>
          <a:xfrm>
            <a:off x="2236968" y="600949"/>
            <a:ext cx="9807249" cy="9462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/>
              <a:t>Establishing a positive climate for learning</a:t>
            </a:r>
          </a:p>
        </p:txBody>
      </p:sp>
    </p:spTree>
    <p:extLst>
      <p:ext uri="{BB962C8B-B14F-4D97-AF65-F5344CB8AC3E}">
        <p14:creationId xmlns:p14="http://schemas.microsoft.com/office/powerpoint/2010/main" val="1869683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Classroom routines can be useful because….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/>
              <a:t>Used for activities such as</a:t>
            </a:r>
            <a:r>
              <a:rPr lang="en-US" sz="2800" dirty="0"/>
              <a:t>;</a:t>
            </a:r>
          </a:p>
          <a:p>
            <a:r>
              <a:rPr lang="en-US" sz="2800" dirty="0"/>
              <a:t>Entering the class</a:t>
            </a:r>
          </a:p>
          <a:p>
            <a:r>
              <a:rPr lang="en-US" sz="2800" dirty="0"/>
              <a:t>Leaving the class</a:t>
            </a:r>
          </a:p>
          <a:p>
            <a:r>
              <a:rPr lang="en-US" sz="2800" dirty="0"/>
              <a:t>Start and end of sessions</a:t>
            </a:r>
          </a:p>
          <a:p>
            <a:r>
              <a:rPr lang="en-US" sz="2800" dirty="0"/>
              <a:t>Transitions between lessons</a:t>
            </a:r>
          </a:p>
          <a:p>
            <a:r>
              <a:rPr lang="en-US" sz="2800" dirty="0"/>
              <a:t>Taking out and putting away resources</a:t>
            </a:r>
          </a:p>
          <a:p>
            <a:r>
              <a:rPr lang="en-US" sz="2800" dirty="0"/>
              <a:t>Whole class discussions</a:t>
            </a:r>
          </a:p>
          <a:p>
            <a:r>
              <a:rPr lang="en-US" sz="2800" dirty="0"/>
              <a:t>Group discussions</a:t>
            </a:r>
          </a:p>
          <a:p>
            <a:r>
              <a:rPr lang="en-US" sz="2800" dirty="0"/>
              <a:t>Handing out equipment.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3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Pupils need to feel……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This is important. Not quite sure how yet. | Student engagement, Effective  teaching, Teaching chemistr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039" y="1612490"/>
            <a:ext cx="5704832" cy="5108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8366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 the following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‘As a teacher I should strive to be liked by all pupils.’</a:t>
            </a:r>
          </a:p>
          <a:p>
            <a:endParaRPr lang="en-GB" sz="4000" dirty="0"/>
          </a:p>
          <a:p>
            <a:pPr marL="0" indent="0">
              <a:buNone/>
            </a:pPr>
            <a:r>
              <a:rPr lang="en-US" sz="4000" dirty="0"/>
              <a:t>‘If I am ‘strict’ I cannot be caring.’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365264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470" y="284176"/>
            <a:ext cx="11788877" cy="1508760"/>
          </a:xfrm>
        </p:spPr>
        <p:txBody>
          <a:bodyPr/>
          <a:lstStyle/>
          <a:p>
            <a:r>
              <a:rPr lang="en-US" dirty="0"/>
              <a:t>Share reflections from self directed study materials;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652" y="2011680"/>
            <a:ext cx="11818374" cy="420624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Why is it important to create a predictable learning environment?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How can the climate for learning support good behavior?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What can you do to build positive relationships?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What would you expect to see in a class where behavior management is working well?</a:t>
            </a:r>
            <a:endParaRPr lang="en-GB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What does a class that has mutual trust and respect look like? </a:t>
            </a:r>
          </a:p>
        </p:txBody>
      </p:sp>
    </p:spTree>
    <p:extLst>
      <p:ext uri="{BB962C8B-B14F-4D97-AF65-F5344CB8AC3E}">
        <p14:creationId xmlns:p14="http://schemas.microsoft.com/office/powerpoint/2010/main" val="105482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can you use positive reinforcement to support behavior?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Reinforce what we want to see</a:t>
            </a:r>
          </a:p>
          <a:p>
            <a:r>
              <a:rPr lang="en-US" sz="3600" dirty="0"/>
              <a:t>Focus on the positive</a:t>
            </a:r>
          </a:p>
          <a:p>
            <a:r>
              <a:rPr lang="en-US" sz="3600" dirty="0"/>
              <a:t>Convey clear expectations </a:t>
            </a:r>
          </a:p>
          <a:p>
            <a:r>
              <a:rPr lang="en-US" sz="3600" dirty="0"/>
              <a:t>Verbal and non verbal prompts</a:t>
            </a:r>
          </a:p>
          <a:p>
            <a:r>
              <a:rPr lang="en-US" sz="3600" dirty="0"/>
              <a:t>Give the pupil an opportunity to adjust behavior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6144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 it into </a:t>
            </a:r>
            <a:r>
              <a:rPr lang="en-US"/>
              <a:t>What you want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‘I can’t see you getting on with your work’</a:t>
            </a:r>
          </a:p>
          <a:p>
            <a:pPr marL="0" indent="0">
              <a:buNone/>
            </a:pPr>
            <a:r>
              <a:rPr lang="en-US" sz="3600" dirty="0"/>
              <a:t>‘Stop talking’</a:t>
            </a:r>
          </a:p>
          <a:p>
            <a:pPr marL="0" indent="0">
              <a:buNone/>
            </a:pPr>
            <a:r>
              <a:rPr lang="en-US" sz="3600" dirty="0"/>
              <a:t>‘There is too much noise’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6392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Giving clear instructions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Instructions should be short, clear and sequential?</a:t>
            </a:r>
          </a:p>
          <a:p>
            <a:r>
              <a:rPr lang="en-US" sz="3200" dirty="0"/>
              <a:t>Pupils are clear about instructions before they begin</a:t>
            </a:r>
          </a:p>
          <a:p>
            <a:r>
              <a:rPr lang="en-US" sz="3200" dirty="0"/>
              <a:t>All pupils follow instructions and are reminded if they do not.</a:t>
            </a:r>
          </a:p>
          <a:p>
            <a:r>
              <a:rPr lang="en-US" sz="3200" dirty="0"/>
              <a:t>Pupils carry out the instruction to the standard that you expect.</a:t>
            </a:r>
          </a:p>
          <a:p>
            <a:r>
              <a:rPr lang="en-US" sz="3200" dirty="0"/>
              <a:t>Use positive reinforcement strategies to deal with low level disruption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961554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Task: Giving clear instructions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Task; With a lesson in mind</a:t>
            </a:r>
          </a:p>
          <a:p>
            <a:r>
              <a:rPr lang="en-US" sz="3200" dirty="0"/>
              <a:t>Give instructions, which support clarity of expectations</a:t>
            </a:r>
          </a:p>
          <a:p>
            <a:r>
              <a:rPr lang="en-US" sz="3200" dirty="0"/>
              <a:t>Imagine that the pupils do what they are supposed to</a:t>
            </a:r>
          </a:p>
          <a:p>
            <a:r>
              <a:rPr lang="en-US" sz="3200" dirty="0"/>
              <a:t>Now, deal quickly and early with two pupils who are whispering to each other instead of starting their work.</a:t>
            </a:r>
          </a:p>
          <a:p>
            <a:r>
              <a:rPr lang="en-US" sz="3200" dirty="0"/>
              <a:t>What does the teacher say? Do?  How do they use their voice? Non verbal clues?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63021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for action with your mentor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Decide on two or three things to put into action before your next session.</a:t>
            </a:r>
          </a:p>
          <a:p>
            <a:r>
              <a:rPr lang="en-US" sz="3600" dirty="0"/>
              <a:t>Record yourself giving instructions using IRIS to share for feedback.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949813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4417CC3409B9449B175392609CBB12" ma:contentTypeVersion="8" ma:contentTypeDescription="Create a new document." ma:contentTypeScope="" ma:versionID="e2903f458eee12bbdb1346ef5ac65917">
  <xsd:schema xmlns:xsd="http://www.w3.org/2001/XMLSchema" xmlns:xs="http://www.w3.org/2001/XMLSchema" xmlns:p="http://schemas.microsoft.com/office/2006/metadata/properties" xmlns:ns2="4f3df19e-013a-464a-8dad-82b6fc6cfde7" xmlns:ns3="4a6ec575-b5ec-4653-adc1-e8bb70dccbaa" targetNamespace="http://schemas.microsoft.com/office/2006/metadata/properties" ma:root="true" ma:fieldsID="c2b0dc9e380ed47028d67e70bbcdb744" ns2:_="" ns3:_="">
    <xsd:import namespace="4f3df19e-013a-464a-8dad-82b6fc6cfde7"/>
    <xsd:import namespace="4a6ec575-b5ec-4653-adc1-e8bb70dccb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3df19e-013a-464a-8dad-82b6fc6cfd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6ec575-b5ec-4653-adc1-e8bb70dccba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2BD1C5-6128-4D22-8350-F8C97B61CAE8}">
  <ds:schemaRefs>
    <ds:schemaRef ds:uri="http://schemas.microsoft.com/office/infopath/2007/PartnerControls"/>
    <ds:schemaRef ds:uri="http://purl.org/dc/elements/1.1/"/>
    <ds:schemaRef ds:uri="http://www.w3.org/XML/1998/namespace"/>
    <ds:schemaRef ds:uri="http://purl.org/dc/terms/"/>
    <ds:schemaRef ds:uri="e0597c90-0cc2-4656-97f5-b5d51492d846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5c96712b-a707-4baf-a48a-9c5ce7a2152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1D95E4D-367D-4221-8A4D-479356A7A5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01DDCB-29D5-433E-99DE-08BA77D54F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3df19e-013a-464a-8dad-82b6fc6cfde7"/>
    <ds:schemaRef ds:uri="4a6ec575-b5ec-4653-adc1-e8bb70dccb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10158</TotalTime>
  <Words>442</Words>
  <Application>Microsoft Office PowerPoint</Application>
  <PresentationFormat>Widescreen</PresentationFormat>
  <Paragraphs>57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Corbel</vt:lpstr>
      <vt:lpstr>Wingdings</vt:lpstr>
      <vt:lpstr>Banded</vt:lpstr>
      <vt:lpstr>PowerPoint Presentation</vt:lpstr>
      <vt:lpstr>Pupils need to feel……</vt:lpstr>
      <vt:lpstr>Discuss the following</vt:lpstr>
      <vt:lpstr>Share reflections from self directed study materials;</vt:lpstr>
      <vt:lpstr>How can you use positive reinforcement to support behavior? </vt:lpstr>
      <vt:lpstr>Turn it into What you want …</vt:lpstr>
      <vt:lpstr>Giving clear instructions</vt:lpstr>
      <vt:lpstr>Task: Giving clear instructions</vt:lpstr>
      <vt:lpstr>Planning for action with your mentor</vt:lpstr>
      <vt:lpstr>Classroom routines can be useful because….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Growth. Empowerment for all.</dc:title>
  <dc:creator>Rebecca Riley</dc:creator>
  <cp:lastModifiedBy>Rebecca Riley</cp:lastModifiedBy>
  <cp:revision>55</cp:revision>
  <cp:lastPrinted>2021-10-04T11:57:03Z</cp:lastPrinted>
  <dcterms:created xsi:type="dcterms:W3CDTF">2021-07-27T15:15:38Z</dcterms:created>
  <dcterms:modified xsi:type="dcterms:W3CDTF">2023-03-07T15:49:51Z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0x010100534417CC3409B9449B175392609CBB12</vt:lpwstr>
  </property>
</Properties>
</file>