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14"/>
  </p:notesMasterIdLst>
  <p:sldIdLst>
    <p:sldId id="291" r:id="rId5"/>
    <p:sldId id="263" r:id="rId6"/>
    <p:sldId id="293" r:id="rId7"/>
    <p:sldId id="265" r:id="rId8"/>
    <p:sldId id="267" r:id="rId9"/>
    <p:sldId id="269" r:id="rId10"/>
    <p:sldId id="290" r:id="rId11"/>
    <p:sldId id="295" r:id="rId12"/>
    <p:sldId id="29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779B2-3740-4FA8-99D2-2EF9D8F84E21}" v="11" dt="2021-07-27T15:32:04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E491-8F5F-4E22-8E6B-4693D84DB450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6C700-1CF4-4AB4-B762-BC47615C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01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2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4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6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7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1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4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2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3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0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5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9169C01-5630-4D29-8752-151FAE27C7EB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EFA2181-5D81-45EA-B583-CE19AFA0E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44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C10-48A2-4066-9040-A842508C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INTENT for mathematics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5C55F-06F3-4638-BD59-16CDC75D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13" y="1899710"/>
            <a:ext cx="11994459" cy="49921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sz="2300" i="1" dirty="0"/>
              <a:t>Mathematics is important in everyday life. It is integral to all aspects of life and with this in mind we endeavour to ensure that all children develop a healthy and enthusiastic attitude towards mathematics that will stay with them.</a:t>
            </a:r>
          </a:p>
          <a:p>
            <a:pPr indent="0">
              <a:buNone/>
            </a:pPr>
            <a:r>
              <a:rPr lang="en-GB" sz="2300" u="sng" dirty="0"/>
              <a:t>At Huntingdon we aim to:</a:t>
            </a:r>
            <a:endParaRPr lang="en-GB" sz="2300" i="1" dirty="0"/>
          </a:p>
          <a:p>
            <a:r>
              <a:rPr lang="en-GB" sz="2300" dirty="0"/>
              <a:t>equip children with </a:t>
            </a:r>
            <a:r>
              <a:rPr lang="en-GB" sz="2300" b="1" dirty="0"/>
              <a:t>confidence, resilience and a depth of understanding</a:t>
            </a:r>
            <a:r>
              <a:rPr lang="en-GB" sz="2300" dirty="0"/>
              <a:t> in maths that will underpin and fuel their future learning.</a:t>
            </a:r>
          </a:p>
          <a:p>
            <a:r>
              <a:rPr lang="en-GB" sz="2300" dirty="0"/>
              <a:t>know that </a:t>
            </a:r>
            <a:r>
              <a:rPr lang="en-GB" sz="2300" b="1" dirty="0"/>
              <a:t>making mistakes </a:t>
            </a:r>
            <a:r>
              <a:rPr lang="en-GB" sz="2300" dirty="0"/>
              <a:t>is an essential and a valuable opportunity for new learning.</a:t>
            </a:r>
          </a:p>
          <a:p>
            <a:r>
              <a:rPr lang="en-GB" sz="2300" dirty="0"/>
              <a:t>support pupils to achieve Mastery through developing their procedural </a:t>
            </a:r>
            <a:r>
              <a:rPr lang="en-GB" sz="2300" b="1" dirty="0"/>
              <a:t>fluency</a:t>
            </a:r>
            <a:r>
              <a:rPr lang="en-GB" sz="2300" dirty="0"/>
              <a:t> and </a:t>
            </a:r>
            <a:r>
              <a:rPr lang="en-GB" sz="2300" b="1" dirty="0"/>
              <a:t>conceptual understanding</a:t>
            </a:r>
            <a:r>
              <a:rPr lang="en-GB" sz="2300" dirty="0"/>
              <a:t>.</a:t>
            </a:r>
          </a:p>
          <a:p>
            <a:r>
              <a:rPr lang="en-GB" sz="2300" dirty="0"/>
              <a:t>support the pupils’ ability to express their thinking about maths through </a:t>
            </a:r>
            <a:r>
              <a:rPr lang="en-GB" sz="2300" b="1" dirty="0"/>
              <a:t>talk.</a:t>
            </a:r>
          </a:p>
          <a:p>
            <a:r>
              <a:rPr lang="en-GB" sz="2300" dirty="0"/>
              <a:t>ensure that all children, regardless of their ability, are given </a:t>
            </a:r>
            <a:r>
              <a:rPr lang="en-GB" sz="2300" b="1" dirty="0"/>
              <a:t>appropriate challenge and opportunity.</a:t>
            </a:r>
          </a:p>
        </p:txBody>
      </p:sp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58583A9E-B949-4DEE-9305-028702F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402"/>
            <a:ext cx="1737361" cy="1468518"/>
          </a:xfrm>
          <a:prstGeom prst="rect">
            <a:avLst/>
          </a:prstGeom>
        </p:spPr>
      </p:pic>
      <p:pic>
        <p:nvPicPr>
          <p:cNvPr id="7" name="Content Placeholder 3" descr="Image result for Huntingdon Academy logo">
            <a:extLst>
              <a:ext uri="{FF2B5EF4-FFF2-40B4-BE49-F238E27FC236}">
                <a16:creationId xmlns:a16="http://schemas.microsoft.com/office/drawing/2014/main" id="{308E6643-74F3-4BC2-A39C-F433DA1D22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79" y="548818"/>
            <a:ext cx="2348299" cy="97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0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C10-48A2-4066-9040-A842508C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Discuss…</a:t>
            </a:r>
          </a:p>
        </p:txBody>
      </p:sp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58583A9E-B949-4DEE-9305-028702F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402"/>
            <a:ext cx="1737361" cy="1468518"/>
          </a:xfrm>
          <a:prstGeom prst="rect">
            <a:avLst/>
          </a:prstGeom>
        </p:spPr>
      </p:pic>
      <p:pic>
        <p:nvPicPr>
          <p:cNvPr id="7" name="Content Placeholder 3" descr="Image result for Huntingdon Academy logo">
            <a:extLst>
              <a:ext uri="{FF2B5EF4-FFF2-40B4-BE49-F238E27FC236}">
                <a16:creationId xmlns:a16="http://schemas.microsoft.com/office/drawing/2014/main" id="{308E6643-74F3-4BC2-A39C-F433DA1D22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79" y="548818"/>
            <a:ext cx="2348299" cy="9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74" y="1899710"/>
            <a:ext cx="6331225" cy="4798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4968" y="1817663"/>
            <a:ext cx="5437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 cheating!</a:t>
            </a:r>
          </a:p>
          <a:p>
            <a:endParaRPr lang="en-GB" sz="3200" dirty="0"/>
          </a:p>
          <a:p>
            <a:r>
              <a:rPr lang="en-GB" sz="3200" dirty="0"/>
              <a:t>What are the 5 Big Ideas in maths?</a:t>
            </a:r>
          </a:p>
          <a:p>
            <a:endParaRPr lang="en-GB" sz="3200" dirty="0"/>
          </a:p>
          <a:p>
            <a:r>
              <a:rPr lang="en-GB" sz="3200" dirty="0"/>
              <a:t>-R</a:t>
            </a:r>
          </a:p>
          <a:p>
            <a:r>
              <a:rPr lang="en-GB" sz="3200" dirty="0"/>
              <a:t>-M</a:t>
            </a:r>
          </a:p>
          <a:p>
            <a:r>
              <a:rPr lang="en-GB" sz="3200" dirty="0"/>
              <a:t>-F</a:t>
            </a:r>
          </a:p>
          <a:p>
            <a:r>
              <a:rPr lang="en-GB" sz="3200" dirty="0"/>
              <a:t>-V</a:t>
            </a:r>
          </a:p>
          <a:p>
            <a:r>
              <a:rPr lang="en-GB" sz="3200" dirty="0"/>
              <a:t>-C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5891" y="3509818"/>
            <a:ext cx="1136073" cy="5172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34886" y="3509818"/>
            <a:ext cx="1136073" cy="5172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18146" y="4742873"/>
            <a:ext cx="1136073" cy="5172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60619" y="4742873"/>
            <a:ext cx="1136073" cy="5172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92545" y="4170217"/>
            <a:ext cx="1136073" cy="5172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3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C10-48A2-4066-9040-A842508C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5 big ideas for maths</a:t>
            </a:r>
          </a:p>
        </p:txBody>
      </p:sp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58583A9E-B949-4DEE-9305-028702F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402"/>
            <a:ext cx="1737361" cy="1468518"/>
          </a:xfrm>
          <a:prstGeom prst="rect">
            <a:avLst/>
          </a:prstGeom>
        </p:spPr>
      </p:pic>
      <p:pic>
        <p:nvPicPr>
          <p:cNvPr id="7" name="Content Placeholder 3" descr="Image result for Huntingdon Academy logo">
            <a:extLst>
              <a:ext uri="{FF2B5EF4-FFF2-40B4-BE49-F238E27FC236}">
                <a16:creationId xmlns:a16="http://schemas.microsoft.com/office/drawing/2014/main" id="{308E6643-74F3-4BC2-A39C-F433DA1D22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79" y="548818"/>
            <a:ext cx="2348299" cy="9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761" y="1899710"/>
            <a:ext cx="6331225" cy="47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8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C10-48A2-4066-9040-A842508C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coherence</a:t>
            </a:r>
          </a:p>
        </p:txBody>
      </p:sp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58583A9E-B949-4DEE-9305-028702F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402"/>
            <a:ext cx="1737361" cy="1468518"/>
          </a:xfrm>
          <a:prstGeom prst="rect">
            <a:avLst/>
          </a:prstGeom>
        </p:spPr>
      </p:pic>
      <p:pic>
        <p:nvPicPr>
          <p:cNvPr id="7" name="Content Placeholder 3" descr="Image result for Huntingdon Academy logo">
            <a:extLst>
              <a:ext uri="{FF2B5EF4-FFF2-40B4-BE49-F238E27FC236}">
                <a16:creationId xmlns:a16="http://schemas.microsoft.com/office/drawing/2014/main" id="{308E6643-74F3-4BC2-A39C-F433DA1D22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79" y="548818"/>
            <a:ext cx="2348299" cy="9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154" y="1771166"/>
            <a:ext cx="648347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Small steps that build from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Lessons are taught in small, manageable chunks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Builds on from prior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Gradual new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Spend lots of time showing examples in small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Question the children and show them how to make links/connections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Focus on one key point each lesson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Representations are key pre-cursors to later ideas</a:t>
            </a:r>
          </a:p>
          <a:p>
            <a:endParaRPr lang="en-GB" sz="2500" dirty="0"/>
          </a:p>
          <a:p>
            <a:endParaRPr lang="en-GB" sz="2500" dirty="0"/>
          </a:p>
          <a:p>
            <a:endParaRPr lang="en-GB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124" y="2132992"/>
            <a:ext cx="5639654" cy="41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C10-48A2-4066-9040-A842508C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312017"/>
            <a:ext cx="9784080" cy="1508760"/>
          </a:xfrm>
        </p:spPr>
        <p:txBody>
          <a:bodyPr/>
          <a:lstStyle/>
          <a:p>
            <a:pPr algn="ctr"/>
            <a:r>
              <a:rPr lang="en-GB" dirty="0"/>
              <a:t>Representation and structure</a:t>
            </a:r>
          </a:p>
        </p:txBody>
      </p:sp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58583A9E-B949-4DEE-9305-028702F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402"/>
            <a:ext cx="1737361" cy="1468518"/>
          </a:xfrm>
          <a:prstGeom prst="rect">
            <a:avLst/>
          </a:prstGeom>
        </p:spPr>
      </p:pic>
      <p:pic>
        <p:nvPicPr>
          <p:cNvPr id="7" name="Content Placeholder 3" descr="Image result for Huntingdon Academy logo">
            <a:extLst>
              <a:ext uri="{FF2B5EF4-FFF2-40B4-BE49-F238E27FC236}">
                <a16:creationId xmlns:a16="http://schemas.microsoft.com/office/drawing/2014/main" id="{308E6643-74F3-4BC2-A39C-F433DA1D22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79" y="548818"/>
            <a:ext cx="2348299" cy="9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9308" y="1899710"/>
            <a:ext cx="1190146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CPA approach (concrete → pictorial → abstract).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Carefully chose representations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Access to manipulatives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Representing the concept in different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Exposing the concept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925" y="2649833"/>
            <a:ext cx="4180850" cy="3917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947" y="3716153"/>
            <a:ext cx="2897905" cy="2850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523" y="4405262"/>
            <a:ext cx="4323352" cy="21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C10-48A2-4066-9040-A842508C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312017"/>
            <a:ext cx="9784080" cy="1508760"/>
          </a:xfrm>
        </p:spPr>
        <p:txBody>
          <a:bodyPr/>
          <a:lstStyle/>
          <a:p>
            <a:pPr algn="ctr"/>
            <a:r>
              <a:rPr lang="en-GB" dirty="0"/>
              <a:t>Mathematical thinking</a:t>
            </a:r>
          </a:p>
        </p:txBody>
      </p:sp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58583A9E-B949-4DEE-9305-028702F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402"/>
            <a:ext cx="1737361" cy="1468518"/>
          </a:xfrm>
          <a:prstGeom prst="rect">
            <a:avLst/>
          </a:prstGeom>
        </p:spPr>
      </p:pic>
      <p:pic>
        <p:nvPicPr>
          <p:cNvPr id="7" name="Content Placeholder 3" descr="Image result for Huntingdon Academy logo">
            <a:extLst>
              <a:ext uri="{FF2B5EF4-FFF2-40B4-BE49-F238E27FC236}">
                <a16:creationId xmlns:a16="http://schemas.microsoft.com/office/drawing/2014/main" id="{308E6643-74F3-4BC2-A39C-F433DA1D22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48" y="363109"/>
            <a:ext cx="2348299" cy="9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9308" y="1899710"/>
            <a:ext cx="1190146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 err="1">
                <a:latin typeface="Arial" panose="020B0604020202020204" pitchFamily="34" charset="0"/>
                <a:cs typeface="Arial" panose="020B0604020202020204" pitchFamily="34" charset="0"/>
              </a:rPr>
              <a:t>Oracy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/>
                <a:cs typeface="arial"/>
              </a:rPr>
              <a:t>SLAM – Speak Like A Mathematician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/>
                <a:cs typeface="arial"/>
              </a:rPr>
              <a:t>Sentence 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/>
                <a:cs typeface="arial"/>
              </a:rPr>
              <a:t>Key 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/>
                <a:cs typeface="arial"/>
              </a:rPr>
              <a:t>Verbal and written reasoning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/>
                <a:cs typeface="arial"/>
              </a:rPr>
              <a:t>Finding links and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/>
                <a:cs typeface="arial"/>
              </a:rPr>
              <a:t>Connecting ideas to past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/>
                <a:cs typeface="arial"/>
              </a:rPr>
              <a:t>Active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/>
                <a:cs typeface="arial"/>
              </a:rPr>
              <a:t>Questioning</a:t>
            </a:r>
          </a:p>
          <a:p>
            <a:endParaRPr lang="en-GB" sz="25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648" y="1393676"/>
            <a:ext cx="4975627" cy="2837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648" y="4310472"/>
            <a:ext cx="4420773" cy="24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6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C10-48A2-4066-9040-A842508C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312017"/>
            <a:ext cx="9784080" cy="1508760"/>
          </a:xfrm>
        </p:spPr>
        <p:txBody>
          <a:bodyPr/>
          <a:lstStyle/>
          <a:p>
            <a:pPr algn="ctr"/>
            <a:r>
              <a:rPr lang="en-GB" dirty="0"/>
              <a:t>fluency</a:t>
            </a:r>
          </a:p>
        </p:txBody>
      </p:sp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58583A9E-B949-4DEE-9305-028702F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402"/>
            <a:ext cx="1737361" cy="1468518"/>
          </a:xfrm>
          <a:prstGeom prst="rect">
            <a:avLst/>
          </a:prstGeom>
        </p:spPr>
      </p:pic>
      <p:pic>
        <p:nvPicPr>
          <p:cNvPr id="7" name="Content Placeholder 3" descr="Image result for Huntingdon Academy logo">
            <a:extLst>
              <a:ext uri="{FF2B5EF4-FFF2-40B4-BE49-F238E27FC236}">
                <a16:creationId xmlns:a16="http://schemas.microsoft.com/office/drawing/2014/main" id="{308E6643-74F3-4BC2-A39C-F433DA1D22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79" y="548818"/>
            <a:ext cx="2348299" cy="9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9308" y="1899710"/>
            <a:ext cx="67993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Quick and efficient recall of facts and procedures and the flexibility to move between different contexts and representations of mathematics.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Spot patterns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Children can identify the most appropriate method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Making links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Move between contexts and representations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Frees up the children’s brain so they can delve deeper into the maths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30 minute stand alone fluency session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KIRFs – Key Instant Recall Facts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TT </a:t>
            </a:r>
            <a:r>
              <a:rPr lang="en-GB" sz="2400" dirty="0" err="1"/>
              <a:t>Rockstars</a:t>
            </a:r>
            <a:endParaRPr lang="en-GB" dirty="0"/>
          </a:p>
          <a:p>
            <a:pPr lvl="0"/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715" y="2465321"/>
            <a:ext cx="2409825" cy="3648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583" y="1993175"/>
            <a:ext cx="1762605" cy="45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1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C10-48A2-4066-9040-A842508C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312017"/>
            <a:ext cx="9784080" cy="1508760"/>
          </a:xfrm>
        </p:spPr>
        <p:txBody>
          <a:bodyPr/>
          <a:lstStyle/>
          <a:p>
            <a:pPr algn="ctr"/>
            <a:r>
              <a:rPr lang="en-GB" dirty="0"/>
              <a:t>variation</a:t>
            </a:r>
          </a:p>
        </p:txBody>
      </p:sp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58583A9E-B949-4DEE-9305-028702F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402"/>
            <a:ext cx="1737361" cy="1468518"/>
          </a:xfrm>
          <a:prstGeom prst="rect">
            <a:avLst/>
          </a:prstGeom>
        </p:spPr>
      </p:pic>
      <p:pic>
        <p:nvPicPr>
          <p:cNvPr id="7" name="Content Placeholder 3" descr="Image result for Huntingdon Academy logo">
            <a:extLst>
              <a:ext uri="{FF2B5EF4-FFF2-40B4-BE49-F238E27FC236}">
                <a16:creationId xmlns:a16="http://schemas.microsoft.com/office/drawing/2014/main" id="{308E6643-74F3-4BC2-A39C-F433DA1D22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79" y="548818"/>
            <a:ext cx="2348299" cy="9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1784168"/>
            <a:ext cx="11901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Conceptual variation – how the information is presented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Procedural variation </a:t>
            </a:r>
          </a:p>
          <a:p>
            <a:r>
              <a:rPr lang="en-GB" sz="2400" dirty="0"/>
              <a:t>– vary the problem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multiple methods of solving a problem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Multiple applications of a method to similar problems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Variation is about how the teacher </a:t>
            </a:r>
            <a:r>
              <a:rPr lang="en-GB" sz="2400" b="1" dirty="0"/>
              <a:t>represents the concept being taught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stays the same and what changes / is 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it is and what it is not</a:t>
            </a:r>
          </a:p>
          <a:p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5988" y="4855282"/>
            <a:ext cx="2535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How can we group these quadrilaterals?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41" y="4822659"/>
            <a:ext cx="4865236" cy="1911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856" y="3543253"/>
            <a:ext cx="2435613" cy="24909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5986" y="6009444"/>
            <a:ext cx="443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Circle the pentagon with exactly 4 acute angles.</a:t>
            </a:r>
          </a:p>
        </p:txBody>
      </p:sp>
    </p:spTree>
    <p:extLst>
      <p:ext uri="{BB962C8B-B14F-4D97-AF65-F5344CB8AC3E}">
        <p14:creationId xmlns:p14="http://schemas.microsoft.com/office/powerpoint/2010/main" val="42670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C10-48A2-4066-9040-A842508C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312017"/>
            <a:ext cx="9784080" cy="1508760"/>
          </a:xfrm>
        </p:spPr>
        <p:txBody>
          <a:bodyPr/>
          <a:lstStyle/>
          <a:p>
            <a:pPr algn="ctr"/>
            <a:r>
              <a:rPr lang="en-GB" dirty="0"/>
              <a:t>Watch the video</a:t>
            </a:r>
          </a:p>
        </p:txBody>
      </p:sp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58583A9E-B949-4DEE-9305-028702F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402"/>
            <a:ext cx="1737361" cy="1468518"/>
          </a:xfrm>
          <a:prstGeom prst="rect">
            <a:avLst/>
          </a:prstGeom>
        </p:spPr>
      </p:pic>
      <p:pic>
        <p:nvPicPr>
          <p:cNvPr id="7" name="Content Placeholder 3" descr="Image result for Huntingdon Academy logo">
            <a:extLst>
              <a:ext uri="{FF2B5EF4-FFF2-40B4-BE49-F238E27FC236}">
                <a16:creationId xmlns:a16="http://schemas.microsoft.com/office/drawing/2014/main" id="{308E6643-74F3-4BC2-A39C-F433DA1D22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79" y="548818"/>
            <a:ext cx="2348299" cy="9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9308" y="1899710"/>
            <a:ext cx="11901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Can you spot the 5 big ideas: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167" y="2495991"/>
            <a:ext cx="7433232" cy="4148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35460" y="1879276"/>
            <a:ext cx="4970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https://www.ncetm.org.uk/classroom-resources/lv-a-year-1-lesson-on-difference-as-a-form-of-subtraction/</a:t>
            </a:r>
          </a:p>
        </p:txBody>
      </p:sp>
    </p:spTree>
    <p:extLst>
      <p:ext uri="{BB962C8B-B14F-4D97-AF65-F5344CB8AC3E}">
        <p14:creationId xmlns:p14="http://schemas.microsoft.com/office/powerpoint/2010/main" val="4003053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417CC3409B9449B175392609CBB12" ma:contentTypeVersion="8" ma:contentTypeDescription="Create a new document." ma:contentTypeScope="" ma:versionID="e2903f458eee12bbdb1346ef5ac65917">
  <xsd:schema xmlns:xsd="http://www.w3.org/2001/XMLSchema" xmlns:xs="http://www.w3.org/2001/XMLSchema" xmlns:p="http://schemas.microsoft.com/office/2006/metadata/properties" xmlns:ns2="4f3df19e-013a-464a-8dad-82b6fc6cfde7" xmlns:ns3="4a6ec575-b5ec-4653-adc1-e8bb70dccbaa" targetNamespace="http://schemas.microsoft.com/office/2006/metadata/properties" ma:root="true" ma:fieldsID="c2b0dc9e380ed47028d67e70bbcdb744" ns2:_="" ns3:_="">
    <xsd:import namespace="4f3df19e-013a-464a-8dad-82b6fc6cfde7"/>
    <xsd:import namespace="4a6ec575-b5ec-4653-adc1-e8bb70dcc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df19e-013a-464a-8dad-82b6fc6cf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ec575-b5ec-4653-adc1-e8bb70dcc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1E4623-C7BA-4779-B1DF-FA10DEAB4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3df19e-013a-464a-8dad-82b6fc6cfde7"/>
    <ds:schemaRef ds:uri="4a6ec575-b5ec-4653-adc1-e8bb70dcc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277E8D-61ED-47A7-B78F-3ED93C7B3B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E9F6A-C60C-437E-93DB-BCCAF67801A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589</TotalTime>
  <Words>442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Corbel</vt:lpstr>
      <vt:lpstr>Wingdings</vt:lpstr>
      <vt:lpstr>Banded</vt:lpstr>
      <vt:lpstr>INTENT for mathematics</vt:lpstr>
      <vt:lpstr>Discuss…</vt:lpstr>
      <vt:lpstr>The 5 big ideas for maths</vt:lpstr>
      <vt:lpstr>coherence</vt:lpstr>
      <vt:lpstr>Representation and structure</vt:lpstr>
      <vt:lpstr>Mathematical thinking</vt:lpstr>
      <vt:lpstr>fluency</vt:lpstr>
      <vt:lpstr>variation</vt:lpstr>
      <vt:lpstr>Watch the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Growth. Empowerment for all.</dc:title>
  <dc:creator>Rebecca Riley</dc:creator>
  <cp:lastModifiedBy>Rebecca Riley</cp:lastModifiedBy>
  <cp:revision>32</cp:revision>
  <dcterms:created xsi:type="dcterms:W3CDTF">2021-07-27T15:15:38Z</dcterms:created>
  <dcterms:modified xsi:type="dcterms:W3CDTF">2023-03-07T15:51:39Z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0x010100534417CC3409B9449B175392609CBB12</vt:lpwstr>
  </property>
</Properties>
</file>