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83" r:id="rId2"/>
    <p:sldId id="550" r:id="rId3"/>
    <p:sldId id="544" r:id="rId4"/>
    <p:sldId id="578" r:id="rId5"/>
    <p:sldId id="551" r:id="rId6"/>
    <p:sldId id="581" r:id="rId7"/>
    <p:sldId id="569" r:id="rId8"/>
    <p:sldId id="549" r:id="rId9"/>
    <p:sldId id="553" r:id="rId10"/>
    <p:sldId id="554" r:id="rId11"/>
    <p:sldId id="565" r:id="rId12"/>
    <p:sldId id="574" r:id="rId13"/>
    <p:sldId id="555" r:id="rId14"/>
    <p:sldId id="570" r:id="rId15"/>
    <p:sldId id="571" r:id="rId16"/>
    <p:sldId id="561" r:id="rId17"/>
    <p:sldId id="556" r:id="rId18"/>
    <p:sldId id="572" r:id="rId19"/>
    <p:sldId id="562" r:id="rId20"/>
    <p:sldId id="579" r:id="rId21"/>
    <p:sldId id="566" r:id="rId22"/>
    <p:sldId id="580" r:id="rId23"/>
    <p:sldId id="573" r:id="rId24"/>
    <p:sldId id="567" r:id="rId25"/>
    <p:sldId id="563" r:id="rId26"/>
    <p:sldId id="564" r:id="rId27"/>
    <p:sldId id="576" r:id="rId28"/>
    <p:sldId id="57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EEFF078-6515-4E2E-89B4-0227BBEED3DE}">
          <p14:sldIdLst>
            <p14:sldId id="283"/>
            <p14:sldId id="550"/>
            <p14:sldId id="544"/>
            <p14:sldId id="578"/>
            <p14:sldId id="551"/>
            <p14:sldId id="581"/>
            <p14:sldId id="569"/>
            <p14:sldId id="549"/>
            <p14:sldId id="553"/>
          </p14:sldIdLst>
        </p14:section>
        <p14:section name="Untitled Section" id="{AA7629B8-7A23-4976-9C54-418652699FF8}">
          <p14:sldIdLst>
            <p14:sldId id="554"/>
            <p14:sldId id="565"/>
            <p14:sldId id="574"/>
            <p14:sldId id="555"/>
            <p14:sldId id="570"/>
            <p14:sldId id="571"/>
            <p14:sldId id="561"/>
            <p14:sldId id="556"/>
            <p14:sldId id="572"/>
            <p14:sldId id="562"/>
            <p14:sldId id="579"/>
            <p14:sldId id="566"/>
            <p14:sldId id="580"/>
            <p14:sldId id="573"/>
            <p14:sldId id="567"/>
            <p14:sldId id="563"/>
            <p14:sldId id="564"/>
            <p14:sldId id="576"/>
            <p14:sldId id="57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125E"/>
    <a:srgbClr val="DB870B"/>
    <a:srgbClr val="A62A33"/>
    <a:srgbClr val="032261"/>
    <a:srgbClr val="040614"/>
    <a:srgbClr val="052257"/>
    <a:srgbClr val="FFFFCC"/>
    <a:srgbClr val="190044"/>
    <a:srgbClr val="1B4367"/>
    <a:srgbClr val="2A2E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D49F54A-EABA-4608-A67E-AF6B99CC5176}" v="2" dt="2023-01-25T11:52:16.313"/>
    <p1510:client id="{DF252FE3-6E13-489C-8282-D0522E5C60A1}" v="1" dt="2023-01-25T18:38:34.112"/>
  </p1510:revLst>
</p1510:revInfo>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90" autoAdjust="0"/>
  </p:normalViewPr>
  <p:slideViewPr>
    <p:cSldViewPr snapToGrid="0">
      <p:cViewPr varScale="1">
        <p:scale>
          <a:sx n="47" d="100"/>
          <a:sy n="47" d="100"/>
        </p:scale>
        <p:origin x="1416" y="4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Riley" userId="f29ed75e-057b-4564-8d95-fc17ec1aaa84" providerId="ADAL" clId="{DF252FE3-6E13-489C-8282-D0522E5C60A1}"/>
    <pc:docChg chg="modSld">
      <pc:chgData name="Rebecca Riley" userId="f29ed75e-057b-4564-8d95-fc17ec1aaa84" providerId="ADAL" clId="{DF252FE3-6E13-489C-8282-D0522E5C60A1}" dt="2023-01-25T18:38:34.112" v="4" actId="571"/>
      <pc:docMkLst>
        <pc:docMk/>
      </pc:docMkLst>
      <pc:sldChg chg="modSp mod">
        <pc:chgData name="Rebecca Riley" userId="f29ed75e-057b-4564-8d95-fc17ec1aaa84" providerId="ADAL" clId="{DF252FE3-6E13-489C-8282-D0522E5C60A1}" dt="2023-01-25T18:38:12.462" v="1" actId="20577"/>
        <pc:sldMkLst>
          <pc:docMk/>
          <pc:sldMk cId="4139420105" sldId="283"/>
        </pc:sldMkLst>
        <pc:spChg chg="mod">
          <ac:chgData name="Rebecca Riley" userId="f29ed75e-057b-4564-8d95-fc17ec1aaa84" providerId="ADAL" clId="{DF252FE3-6E13-489C-8282-D0522E5C60A1}" dt="2023-01-25T18:38:12.462" v="1" actId="20577"/>
          <ac:spMkLst>
            <pc:docMk/>
            <pc:sldMk cId="4139420105" sldId="283"/>
            <ac:spMk id="7" creationId="{00000000-0000-0000-0000-000000000000}"/>
          </ac:spMkLst>
        </pc:spChg>
      </pc:sldChg>
      <pc:sldChg chg="addSp modSp">
        <pc:chgData name="Rebecca Riley" userId="f29ed75e-057b-4564-8d95-fc17ec1aaa84" providerId="ADAL" clId="{DF252FE3-6E13-489C-8282-D0522E5C60A1}" dt="2023-01-25T18:38:34.112" v="4" actId="571"/>
        <pc:sldMkLst>
          <pc:docMk/>
          <pc:sldMk cId="2250889122" sldId="544"/>
        </pc:sldMkLst>
        <pc:picChg chg="add mod">
          <ac:chgData name="Rebecca Riley" userId="f29ed75e-057b-4564-8d95-fc17ec1aaa84" providerId="ADAL" clId="{DF252FE3-6E13-489C-8282-D0522E5C60A1}" dt="2023-01-25T18:38:34.112" v="4" actId="571"/>
          <ac:picMkLst>
            <pc:docMk/>
            <pc:sldMk cId="2250889122" sldId="544"/>
            <ac:picMk id="2" creationId="{3AC83FC5-7964-E3C4-55DF-B97ED401B8F1}"/>
          </ac:picMkLst>
        </pc:picChg>
      </pc:sldChg>
      <pc:sldChg chg="modSp mod">
        <pc:chgData name="Rebecca Riley" userId="f29ed75e-057b-4564-8d95-fc17ec1aaa84" providerId="ADAL" clId="{DF252FE3-6E13-489C-8282-D0522E5C60A1}" dt="2023-01-25T18:38:19.217" v="3" actId="20577"/>
        <pc:sldMkLst>
          <pc:docMk/>
          <pc:sldMk cId="3906064141" sldId="550"/>
        </pc:sldMkLst>
        <pc:spChg chg="mod">
          <ac:chgData name="Rebecca Riley" userId="f29ed75e-057b-4564-8d95-fc17ec1aaa84" providerId="ADAL" clId="{DF252FE3-6E13-489C-8282-D0522E5C60A1}" dt="2023-01-25T18:38:19.217" v="3" actId="20577"/>
          <ac:spMkLst>
            <pc:docMk/>
            <pc:sldMk cId="3906064141" sldId="550"/>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4EB91-0D23-4A17-A5AD-947FB266355E}" type="datetimeFigureOut">
              <a:rPr lang="en-GB" smtClean="0"/>
              <a:t>25/01/2023</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049C0-298F-4F58-A0A9-C98EE3D2B6DF}" type="slidenum">
              <a:rPr lang="en-GB" smtClean="0"/>
              <a:t>‹#›</a:t>
            </a:fld>
            <a:endParaRPr lang="en-GB" dirty="0"/>
          </a:p>
        </p:txBody>
      </p:sp>
    </p:spTree>
    <p:extLst>
      <p:ext uri="{BB962C8B-B14F-4D97-AF65-F5344CB8AC3E}">
        <p14:creationId xmlns:p14="http://schemas.microsoft.com/office/powerpoint/2010/main" val="140357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11:10-11:15 – introduce myself</a:t>
            </a:r>
          </a:p>
        </p:txBody>
      </p:sp>
      <p:sp>
        <p:nvSpPr>
          <p:cNvPr id="4" name="Slide Number Placeholder 3"/>
          <p:cNvSpPr>
            <a:spLocks noGrp="1"/>
          </p:cNvSpPr>
          <p:nvPr>
            <p:ph type="sldNum" sz="quarter" idx="10"/>
          </p:nvPr>
        </p:nvSpPr>
        <p:spPr/>
        <p:txBody>
          <a:bodyPr/>
          <a:lstStyle/>
          <a:p>
            <a:fld id="{17F049C0-298F-4F58-A0A9-C98EE3D2B6DF}" type="slidenum">
              <a:rPr lang="en-GB" smtClean="0"/>
              <a:t>1</a:t>
            </a:fld>
            <a:endParaRPr lang="en-GB" dirty="0"/>
          </a:p>
        </p:txBody>
      </p:sp>
    </p:spTree>
    <p:extLst>
      <p:ext uri="{BB962C8B-B14F-4D97-AF65-F5344CB8AC3E}">
        <p14:creationId xmlns:p14="http://schemas.microsoft.com/office/powerpoint/2010/main" val="796278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11:35 – time for reflection. The way we develop people plays a crucial part to their development. If we want to continue to empower the profession then we need to consider the role we play.</a:t>
            </a:r>
          </a:p>
        </p:txBody>
      </p:sp>
      <p:sp>
        <p:nvSpPr>
          <p:cNvPr id="4" name="Slide Number Placeholder 3"/>
          <p:cNvSpPr>
            <a:spLocks noGrp="1"/>
          </p:cNvSpPr>
          <p:nvPr>
            <p:ph type="sldNum" sz="quarter" idx="5"/>
          </p:nvPr>
        </p:nvSpPr>
        <p:spPr/>
        <p:txBody>
          <a:bodyPr/>
          <a:lstStyle/>
          <a:p>
            <a:fld id="{17F049C0-298F-4F58-A0A9-C98EE3D2B6DF}" type="slidenum">
              <a:rPr lang="en-GB" smtClean="0"/>
              <a:t>11</a:t>
            </a:fld>
            <a:endParaRPr lang="en-GB" dirty="0"/>
          </a:p>
        </p:txBody>
      </p:sp>
    </p:spTree>
    <p:extLst>
      <p:ext uri="{BB962C8B-B14F-4D97-AF65-F5344CB8AC3E}">
        <p14:creationId xmlns:p14="http://schemas.microsoft.com/office/powerpoint/2010/main" val="1710832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want to read more about this then this is the book that goes into real detail about instructional coaching. 10 years ago this book was written and it has had a profound impact on professional practice and launched a movement.</a:t>
            </a:r>
          </a:p>
        </p:txBody>
      </p:sp>
      <p:sp>
        <p:nvSpPr>
          <p:cNvPr id="4" name="Slide Number Placeholder 3"/>
          <p:cNvSpPr>
            <a:spLocks noGrp="1"/>
          </p:cNvSpPr>
          <p:nvPr>
            <p:ph type="sldNum" sz="quarter" idx="5"/>
          </p:nvPr>
        </p:nvSpPr>
        <p:spPr/>
        <p:txBody>
          <a:bodyPr/>
          <a:lstStyle/>
          <a:p>
            <a:fld id="{17F049C0-298F-4F58-A0A9-C98EE3D2B6DF}" type="slidenum">
              <a:rPr lang="en-GB" smtClean="0"/>
              <a:t>12</a:t>
            </a:fld>
            <a:endParaRPr lang="en-GB" dirty="0"/>
          </a:p>
        </p:txBody>
      </p:sp>
    </p:spTree>
    <p:extLst>
      <p:ext uri="{BB962C8B-B14F-4D97-AF65-F5344CB8AC3E}">
        <p14:creationId xmlns:p14="http://schemas.microsoft.com/office/powerpoint/2010/main" val="22685741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11:35- 11:50 – we are going to look at the impact cycle in a little more detail now. Talk through these next slides</a:t>
            </a:r>
          </a:p>
          <a:p>
            <a:endParaRPr lang="en-GB" dirty="0"/>
          </a:p>
          <a:p>
            <a:r>
              <a:rPr lang="en-GB" dirty="0"/>
              <a:t>Identify is spending time to look at the current reality and set a meaningful goal. Learn is to use checklists and modelling etc to implement a chosen strategy that was chosen to achieve the goal. Improve is coming coached back together to check in on where we are now. Healthy accountability is essential to instructional coaching.</a:t>
            </a:r>
          </a:p>
        </p:txBody>
      </p:sp>
      <p:sp>
        <p:nvSpPr>
          <p:cNvPr id="4" name="Slide Number Placeholder 3"/>
          <p:cNvSpPr>
            <a:spLocks noGrp="1"/>
          </p:cNvSpPr>
          <p:nvPr>
            <p:ph type="sldNum" sz="quarter" idx="5"/>
          </p:nvPr>
        </p:nvSpPr>
        <p:spPr/>
        <p:txBody>
          <a:bodyPr/>
          <a:lstStyle/>
          <a:p>
            <a:fld id="{17F049C0-298F-4F58-A0A9-C98EE3D2B6DF}" type="slidenum">
              <a:rPr lang="en-GB" smtClean="0"/>
              <a:t>13</a:t>
            </a:fld>
            <a:endParaRPr lang="en-GB" dirty="0"/>
          </a:p>
        </p:txBody>
      </p:sp>
    </p:spTree>
    <p:extLst>
      <p:ext uri="{BB962C8B-B14F-4D97-AF65-F5344CB8AC3E}">
        <p14:creationId xmlns:p14="http://schemas.microsoft.com/office/powerpoint/2010/main" val="1225902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Identify is spending time to look at the current reality and set a meaningful goal. Learn is to use checklists and modelling etc to implement a chosen strategy that was chosen to achieve the goal. Improve is coming coached back together to check in on where we are now. Healthy accountability is essential to instructional coaching.</a:t>
            </a:r>
          </a:p>
        </p:txBody>
      </p:sp>
      <p:sp>
        <p:nvSpPr>
          <p:cNvPr id="4" name="Slide Number Placeholder 3"/>
          <p:cNvSpPr>
            <a:spLocks noGrp="1"/>
          </p:cNvSpPr>
          <p:nvPr>
            <p:ph type="sldNum" sz="quarter" idx="5"/>
          </p:nvPr>
        </p:nvSpPr>
        <p:spPr/>
        <p:txBody>
          <a:bodyPr/>
          <a:lstStyle/>
          <a:p>
            <a:fld id="{17F049C0-298F-4F58-A0A9-C98EE3D2B6DF}" type="slidenum">
              <a:rPr lang="en-GB" smtClean="0"/>
              <a:t>14</a:t>
            </a:fld>
            <a:endParaRPr lang="en-GB" dirty="0"/>
          </a:p>
        </p:txBody>
      </p:sp>
    </p:spTree>
    <p:extLst>
      <p:ext uri="{BB962C8B-B14F-4D97-AF65-F5344CB8AC3E}">
        <p14:creationId xmlns:p14="http://schemas.microsoft.com/office/powerpoint/2010/main" val="26892950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11:40 – 11:45 break out room. Ask mentors to self evaluate their practice.</a:t>
            </a:r>
          </a:p>
          <a:p>
            <a:endParaRPr lang="en-GB" dirty="0"/>
          </a:p>
          <a:p>
            <a:r>
              <a:rPr lang="en-GB" dirty="0"/>
              <a:t>Identify is spending time to look at the current reality and set a meaningful goal. Learn is to use checklists and modelling etc to implement a chosen strategy that was chosen to achieve the goal. Improve is coming coached back together to check in on where we are now. Healthy accountability is essential to instructional coaching.</a:t>
            </a:r>
          </a:p>
        </p:txBody>
      </p:sp>
      <p:sp>
        <p:nvSpPr>
          <p:cNvPr id="4" name="Slide Number Placeholder 3"/>
          <p:cNvSpPr>
            <a:spLocks noGrp="1"/>
          </p:cNvSpPr>
          <p:nvPr>
            <p:ph type="sldNum" sz="quarter" idx="5"/>
          </p:nvPr>
        </p:nvSpPr>
        <p:spPr/>
        <p:txBody>
          <a:bodyPr/>
          <a:lstStyle/>
          <a:p>
            <a:fld id="{17F049C0-298F-4F58-A0A9-C98EE3D2B6DF}" type="slidenum">
              <a:rPr lang="en-GB" smtClean="0"/>
              <a:t>15</a:t>
            </a:fld>
            <a:endParaRPr lang="en-GB" dirty="0"/>
          </a:p>
        </p:txBody>
      </p:sp>
    </p:spTree>
    <p:extLst>
      <p:ext uri="{BB962C8B-B14F-4D97-AF65-F5344CB8AC3E}">
        <p14:creationId xmlns:p14="http://schemas.microsoft.com/office/powerpoint/2010/main" val="31748477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11:45 – 11:50-The importance of the reality section. The use of the iris. If we don’t spend time looking at reality then how do we know the most purposeful goal to set. Often we need help to see our reality from a coach.</a:t>
            </a:r>
          </a:p>
        </p:txBody>
      </p:sp>
      <p:sp>
        <p:nvSpPr>
          <p:cNvPr id="4" name="Slide Number Placeholder 3"/>
          <p:cNvSpPr>
            <a:spLocks noGrp="1"/>
          </p:cNvSpPr>
          <p:nvPr>
            <p:ph type="sldNum" sz="quarter" idx="5"/>
          </p:nvPr>
        </p:nvSpPr>
        <p:spPr/>
        <p:txBody>
          <a:bodyPr/>
          <a:lstStyle/>
          <a:p>
            <a:fld id="{17F049C0-298F-4F58-A0A9-C98EE3D2B6DF}" type="slidenum">
              <a:rPr lang="en-GB" smtClean="0"/>
              <a:t>16</a:t>
            </a:fld>
            <a:endParaRPr lang="en-GB" dirty="0"/>
          </a:p>
        </p:txBody>
      </p:sp>
    </p:spTree>
    <p:extLst>
      <p:ext uri="{BB962C8B-B14F-4D97-AF65-F5344CB8AC3E}">
        <p14:creationId xmlns:p14="http://schemas.microsoft.com/office/powerpoint/2010/main" val="35878873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Getting a clear picture of reality is the launching point. Teachers have to make hundreds of decisions a day so sometimes having the time to get an accurate picture of what is actually happening can be a challenge. Video and use of the iris is key and recommended in instructional coaching.</a:t>
            </a:r>
          </a:p>
        </p:txBody>
      </p:sp>
      <p:sp>
        <p:nvSpPr>
          <p:cNvPr id="4" name="Slide Number Placeholder 3"/>
          <p:cNvSpPr>
            <a:spLocks noGrp="1"/>
          </p:cNvSpPr>
          <p:nvPr>
            <p:ph type="sldNum" sz="quarter" idx="5"/>
          </p:nvPr>
        </p:nvSpPr>
        <p:spPr/>
        <p:txBody>
          <a:bodyPr/>
          <a:lstStyle/>
          <a:p>
            <a:fld id="{17F049C0-298F-4F58-A0A9-C98EE3D2B6DF}" type="slidenum">
              <a:rPr lang="en-GB" smtClean="0"/>
              <a:t>17</a:t>
            </a:fld>
            <a:endParaRPr lang="en-GB" dirty="0"/>
          </a:p>
        </p:txBody>
      </p:sp>
    </p:spTree>
    <p:extLst>
      <p:ext uri="{BB962C8B-B14F-4D97-AF65-F5344CB8AC3E}">
        <p14:creationId xmlns:p14="http://schemas.microsoft.com/office/powerpoint/2010/main" val="16295880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Goals should be pupil focused. What will the impact be on the children if this goal is achieved? Goal usually related to attitude, behaviour and achievement.</a:t>
            </a:r>
          </a:p>
        </p:txBody>
      </p:sp>
      <p:sp>
        <p:nvSpPr>
          <p:cNvPr id="4" name="Slide Number Placeholder 3"/>
          <p:cNvSpPr>
            <a:spLocks noGrp="1"/>
          </p:cNvSpPr>
          <p:nvPr>
            <p:ph type="sldNum" sz="quarter" idx="5"/>
          </p:nvPr>
        </p:nvSpPr>
        <p:spPr/>
        <p:txBody>
          <a:bodyPr/>
          <a:lstStyle/>
          <a:p>
            <a:fld id="{17F049C0-298F-4F58-A0A9-C98EE3D2B6DF}" type="slidenum">
              <a:rPr lang="en-GB" smtClean="0"/>
              <a:t>18</a:t>
            </a:fld>
            <a:endParaRPr lang="en-GB" dirty="0"/>
          </a:p>
        </p:txBody>
      </p:sp>
    </p:spTree>
    <p:extLst>
      <p:ext uri="{BB962C8B-B14F-4D97-AF65-F5344CB8AC3E}">
        <p14:creationId xmlns:p14="http://schemas.microsoft.com/office/powerpoint/2010/main" val="9262125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Tips for helping an ECT  to set appropriate goals.</a:t>
            </a:r>
          </a:p>
          <a:p>
            <a:r>
              <a:rPr lang="en-GB" dirty="0"/>
              <a:t>Goals should be pupil focused. What will the impact be on the children if this goal is achieved? Goal usually related to attitude, behaviour and achievement.</a:t>
            </a:r>
          </a:p>
        </p:txBody>
      </p:sp>
      <p:sp>
        <p:nvSpPr>
          <p:cNvPr id="4" name="Slide Number Placeholder 3"/>
          <p:cNvSpPr>
            <a:spLocks noGrp="1"/>
          </p:cNvSpPr>
          <p:nvPr>
            <p:ph type="sldNum" sz="quarter" idx="5"/>
          </p:nvPr>
        </p:nvSpPr>
        <p:spPr/>
        <p:txBody>
          <a:bodyPr/>
          <a:lstStyle/>
          <a:p>
            <a:fld id="{17F049C0-298F-4F58-A0A9-C98EE3D2B6DF}" type="slidenum">
              <a:rPr lang="en-GB" smtClean="0"/>
              <a:t>19</a:t>
            </a:fld>
            <a:endParaRPr lang="en-GB" dirty="0"/>
          </a:p>
        </p:txBody>
      </p:sp>
    </p:spTree>
    <p:extLst>
      <p:ext uri="{BB962C8B-B14F-4D97-AF65-F5344CB8AC3E}">
        <p14:creationId xmlns:p14="http://schemas.microsoft.com/office/powerpoint/2010/main" val="16517401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Make some notes. What are you noticing? Would anyone like to share?</a:t>
            </a:r>
          </a:p>
        </p:txBody>
      </p:sp>
      <p:sp>
        <p:nvSpPr>
          <p:cNvPr id="4" name="Slide Number Placeholder 3"/>
          <p:cNvSpPr>
            <a:spLocks noGrp="1"/>
          </p:cNvSpPr>
          <p:nvPr>
            <p:ph type="sldNum" sz="quarter" idx="5"/>
          </p:nvPr>
        </p:nvSpPr>
        <p:spPr/>
        <p:txBody>
          <a:bodyPr/>
          <a:lstStyle/>
          <a:p>
            <a:fld id="{17F049C0-298F-4F58-A0A9-C98EE3D2B6DF}" type="slidenum">
              <a:rPr lang="en-GB" smtClean="0"/>
              <a:t>20</a:t>
            </a:fld>
            <a:endParaRPr lang="en-GB" dirty="0"/>
          </a:p>
        </p:txBody>
      </p:sp>
    </p:spTree>
    <p:extLst>
      <p:ext uri="{BB962C8B-B14F-4D97-AF65-F5344CB8AC3E}">
        <p14:creationId xmlns:p14="http://schemas.microsoft.com/office/powerpoint/2010/main" val="1518858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202124"/>
                </a:solidFill>
                <a:effectLst/>
                <a:latin typeface="arial" panose="020B0604020202020204" pitchFamily="34" charset="0"/>
              </a:rPr>
              <a:t>Put simply – instructional coaching involves </a:t>
            </a:r>
            <a:r>
              <a:rPr lang="en-GB" b="1" i="0" dirty="0">
                <a:solidFill>
                  <a:srgbClr val="202124"/>
                </a:solidFill>
                <a:effectLst/>
                <a:latin typeface="arial" panose="020B0604020202020204" pitchFamily="34" charset="0"/>
              </a:rPr>
              <a:t>a trained expert working</a:t>
            </a:r>
            <a:r>
              <a:rPr lang="en-GB" b="0" i="0" dirty="0">
                <a:solidFill>
                  <a:srgbClr val="202124"/>
                </a:solidFill>
                <a:effectLst/>
                <a:latin typeface="arial" panose="020B0604020202020204" pitchFamily="34" charset="0"/>
              </a:rPr>
              <a:t> – be it an external coach, leader teacher or peer – with teachers individually, to help them learn and adopt new teaching practices, and to provide feedback on performance.</a:t>
            </a:r>
            <a:endParaRPr lang="en-GB" dirty="0"/>
          </a:p>
          <a:p>
            <a:endParaRPr lang="en-GB" dirty="0"/>
          </a:p>
          <a:p>
            <a:endParaRPr lang="en-GB" dirty="0"/>
          </a:p>
          <a:p>
            <a:r>
              <a:rPr lang="en-GB" dirty="0"/>
              <a:t>This session is aimed at taking a deeper look at instructional coaching. Instructional coaching was created by Jim Knight.</a:t>
            </a:r>
          </a:p>
          <a:p>
            <a:r>
              <a:rPr lang="en-GB" dirty="0"/>
              <a:t>Jim Knight has worked as a trainer, </a:t>
            </a:r>
            <a:r>
              <a:rPr lang="en-GB" b="1" dirty="0"/>
              <a:t>developer, and researcher</a:t>
            </a:r>
            <a:r>
              <a:rPr lang="en-GB" dirty="0"/>
              <a:t> in instructional coaching for many years and has broad experience not only training coaches but also collecting data about the effects of his coaching program. He has a </a:t>
            </a:r>
            <a:r>
              <a:rPr lang="en-GB" b="1" dirty="0"/>
              <a:t>Ph.</a:t>
            </a:r>
            <a:r>
              <a:rPr lang="en-GB" dirty="0"/>
              <a:t> </a:t>
            </a:r>
            <a:r>
              <a:rPr lang="en-GB" b="1" dirty="0"/>
              <a:t>D.</a:t>
            </a:r>
            <a:r>
              <a:rPr lang="en-GB" dirty="0"/>
              <a:t> </a:t>
            </a:r>
            <a:r>
              <a:rPr lang="en-GB" b="1" dirty="0"/>
              <a:t>in Education from the University of Kansas</a:t>
            </a:r>
            <a:r>
              <a:rPr lang="en-GB" dirty="0"/>
              <a:t> and has won several university teaching, innovation, and service awards. This learning comes from a pace of ensuring that we are developing the profession as a profession.</a:t>
            </a:r>
          </a:p>
        </p:txBody>
      </p:sp>
      <p:sp>
        <p:nvSpPr>
          <p:cNvPr id="4" name="Slide Number Placeholder 3"/>
          <p:cNvSpPr>
            <a:spLocks noGrp="1"/>
          </p:cNvSpPr>
          <p:nvPr>
            <p:ph type="sldNum" sz="quarter" idx="10"/>
          </p:nvPr>
        </p:nvSpPr>
        <p:spPr/>
        <p:txBody>
          <a:bodyPr/>
          <a:lstStyle/>
          <a:p>
            <a:fld id="{17F049C0-298F-4F58-A0A9-C98EE3D2B6DF}" type="slidenum">
              <a:rPr lang="en-GB" smtClean="0"/>
              <a:t>2</a:t>
            </a:fld>
            <a:endParaRPr lang="en-GB" dirty="0"/>
          </a:p>
        </p:txBody>
      </p:sp>
    </p:spTree>
    <p:extLst>
      <p:ext uri="{BB962C8B-B14F-4D97-AF65-F5344CB8AC3E}">
        <p14:creationId xmlns:p14="http://schemas.microsoft.com/office/powerpoint/2010/main" val="15681904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11:50 – 11:55 Explanation has to be crystal clear- the power of checklists. Show some examples. The teacher is the thinker. When I share a checklist I may say, this is what the research says but you might want to modify this for what works in your classroom. The strategy is precise and clear but ultimately you let the beginning teacher make the decisions. Can be disempowering to model behaviour management.</a:t>
            </a:r>
          </a:p>
        </p:txBody>
      </p:sp>
      <p:sp>
        <p:nvSpPr>
          <p:cNvPr id="4" name="Slide Number Placeholder 3"/>
          <p:cNvSpPr>
            <a:spLocks noGrp="1"/>
          </p:cNvSpPr>
          <p:nvPr>
            <p:ph type="sldNum" sz="quarter" idx="5"/>
          </p:nvPr>
        </p:nvSpPr>
        <p:spPr/>
        <p:txBody>
          <a:bodyPr/>
          <a:lstStyle/>
          <a:p>
            <a:fld id="{17F049C0-298F-4F58-A0A9-C98EE3D2B6DF}" type="slidenum">
              <a:rPr lang="en-GB" smtClean="0"/>
              <a:t>21</a:t>
            </a:fld>
            <a:endParaRPr lang="en-GB" dirty="0"/>
          </a:p>
        </p:txBody>
      </p:sp>
    </p:spTree>
    <p:extLst>
      <p:ext uri="{BB962C8B-B14F-4D97-AF65-F5344CB8AC3E}">
        <p14:creationId xmlns:p14="http://schemas.microsoft.com/office/powerpoint/2010/main" val="1457603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11:50 – 11:55 Explanation has to be crystal clear- the power of checklists. Show some examples. The teacher is the thinker. When I share a checklist I may say, this is what the research says but you might want to modify this for what works in your classroom. The strategy is precise and clear but ultimately you let the beginning teacher make the decisions. Can be disempowering to model behaviour management.</a:t>
            </a:r>
          </a:p>
        </p:txBody>
      </p:sp>
      <p:sp>
        <p:nvSpPr>
          <p:cNvPr id="4" name="Slide Number Placeholder 3"/>
          <p:cNvSpPr>
            <a:spLocks noGrp="1"/>
          </p:cNvSpPr>
          <p:nvPr>
            <p:ph type="sldNum" sz="quarter" idx="5"/>
          </p:nvPr>
        </p:nvSpPr>
        <p:spPr/>
        <p:txBody>
          <a:bodyPr/>
          <a:lstStyle/>
          <a:p>
            <a:fld id="{17F049C0-298F-4F58-A0A9-C98EE3D2B6DF}" type="slidenum">
              <a:rPr lang="en-GB" smtClean="0"/>
              <a:t>22</a:t>
            </a:fld>
            <a:endParaRPr lang="en-GB" dirty="0"/>
          </a:p>
        </p:txBody>
      </p:sp>
    </p:spTree>
    <p:extLst>
      <p:ext uri="{BB962C8B-B14F-4D97-AF65-F5344CB8AC3E}">
        <p14:creationId xmlns:p14="http://schemas.microsoft.com/office/powerpoint/2010/main" val="42636307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F1111"/>
                </a:solidFill>
                <a:effectLst/>
                <a:latin typeface="Amazon Ember"/>
              </a:rPr>
              <a:t>Today we find ourselves in possession of stupendous know-how, which we willingly place in the hands of the most highly skilled people. But avoidable failures are common, and the reason is simple: the volume and complexity of our knowledge has exceeded our ability to consistently deliver it - correctly, safely or efficiently.</a:t>
            </a:r>
            <a:br>
              <a:rPr lang="en-GB" dirty="0"/>
            </a:br>
            <a:br>
              <a:rPr lang="en-GB" dirty="0"/>
            </a:br>
            <a:r>
              <a:rPr lang="en-GB" b="0" i="0" dirty="0">
                <a:solidFill>
                  <a:srgbClr val="0F1111"/>
                </a:solidFill>
                <a:effectLst/>
                <a:latin typeface="Amazon Ember"/>
              </a:rPr>
              <a:t>In this ground-breaking book, Atul Gawande makes a compelling argument for the checklist, which he believes to be the most promising method available in surmounting failure. Whether you're following a recipe, investing millions of dollars in a company or building a skyscraper, the checklist is an essential tool in virtually every area of our lives, and Gawande explains how breaking down complex, high pressure tasks into small steps can radically improve everything from airline safety to heart surgery survival rates. Fascinating and enlightening, </a:t>
            </a:r>
            <a:r>
              <a:rPr lang="en-GB" b="0" i="1" dirty="0">
                <a:solidFill>
                  <a:srgbClr val="0F1111"/>
                </a:solidFill>
                <a:effectLst/>
                <a:latin typeface="Amazon Ember"/>
              </a:rPr>
              <a:t>The Checklist Manifesto</a:t>
            </a:r>
            <a:r>
              <a:rPr lang="en-GB" b="0" i="0" dirty="0">
                <a:solidFill>
                  <a:srgbClr val="0F1111"/>
                </a:solidFill>
                <a:effectLst/>
                <a:latin typeface="Amazon Ember"/>
              </a:rPr>
              <a:t> shows how the simplest of ideas could transform how we operate in almost any field.</a:t>
            </a:r>
            <a:endParaRPr lang="en-GB" dirty="0"/>
          </a:p>
        </p:txBody>
      </p:sp>
      <p:sp>
        <p:nvSpPr>
          <p:cNvPr id="4" name="Slide Number Placeholder 3"/>
          <p:cNvSpPr>
            <a:spLocks noGrp="1"/>
          </p:cNvSpPr>
          <p:nvPr>
            <p:ph type="sldNum" sz="quarter" idx="5"/>
          </p:nvPr>
        </p:nvSpPr>
        <p:spPr/>
        <p:txBody>
          <a:bodyPr/>
          <a:lstStyle/>
          <a:p>
            <a:fld id="{17F049C0-298F-4F58-A0A9-C98EE3D2B6DF}" type="slidenum">
              <a:rPr lang="en-GB" smtClean="0"/>
              <a:t>23</a:t>
            </a:fld>
            <a:endParaRPr lang="en-GB" dirty="0"/>
          </a:p>
        </p:txBody>
      </p:sp>
    </p:spTree>
    <p:extLst>
      <p:ext uri="{BB962C8B-B14F-4D97-AF65-F5344CB8AC3E}">
        <p14:creationId xmlns:p14="http://schemas.microsoft.com/office/powerpoint/2010/main" val="3793828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F049C0-298F-4F58-A0A9-C98EE3D2B6DF}" type="slidenum">
              <a:rPr lang="en-GB" smtClean="0"/>
              <a:t>24</a:t>
            </a:fld>
            <a:endParaRPr lang="en-GB" dirty="0"/>
          </a:p>
        </p:txBody>
      </p:sp>
    </p:spTree>
    <p:extLst>
      <p:ext uri="{BB962C8B-B14F-4D97-AF65-F5344CB8AC3E}">
        <p14:creationId xmlns:p14="http://schemas.microsoft.com/office/powerpoint/2010/main" val="2552633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11:55 -12:00</a:t>
            </a:r>
          </a:p>
        </p:txBody>
      </p:sp>
      <p:sp>
        <p:nvSpPr>
          <p:cNvPr id="4" name="Slide Number Placeholder 3"/>
          <p:cNvSpPr>
            <a:spLocks noGrp="1"/>
          </p:cNvSpPr>
          <p:nvPr>
            <p:ph type="sldNum" sz="quarter" idx="5"/>
          </p:nvPr>
        </p:nvSpPr>
        <p:spPr/>
        <p:txBody>
          <a:bodyPr/>
          <a:lstStyle/>
          <a:p>
            <a:fld id="{17F049C0-298F-4F58-A0A9-C98EE3D2B6DF}" type="slidenum">
              <a:rPr lang="en-GB" smtClean="0"/>
              <a:t>25</a:t>
            </a:fld>
            <a:endParaRPr lang="en-GB" dirty="0"/>
          </a:p>
        </p:txBody>
      </p:sp>
    </p:spTree>
    <p:extLst>
      <p:ext uri="{BB962C8B-B14F-4D97-AF65-F5344CB8AC3E}">
        <p14:creationId xmlns:p14="http://schemas.microsoft.com/office/powerpoint/2010/main" val="94480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Maybe we need more time</a:t>
            </a:r>
          </a:p>
        </p:txBody>
      </p:sp>
      <p:sp>
        <p:nvSpPr>
          <p:cNvPr id="4" name="Slide Number Placeholder 3"/>
          <p:cNvSpPr>
            <a:spLocks noGrp="1"/>
          </p:cNvSpPr>
          <p:nvPr>
            <p:ph type="sldNum" sz="quarter" idx="5"/>
          </p:nvPr>
        </p:nvSpPr>
        <p:spPr/>
        <p:txBody>
          <a:bodyPr/>
          <a:lstStyle/>
          <a:p>
            <a:fld id="{17F049C0-298F-4F58-A0A9-C98EE3D2B6DF}" type="slidenum">
              <a:rPr lang="en-GB" smtClean="0"/>
              <a:t>26</a:t>
            </a:fld>
            <a:endParaRPr lang="en-GB" dirty="0"/>
          </a:p>
        </p:txBody>
      </p:sp>
    </p:spTree>
    <p:extLst>
      <p:ext uri="{BB962C8B-B14F-4D97-AF65-F5344CB8AC3E}">
        <p14:creationId xmlns:p14="http://schemas.microsoft.com/office/powerpoint/2010/main" val="502112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teachers are in the valley of despair – a coach can help them through the dip. Coaches can coach us up and out of it!</a:t>
            </a:r>
          </a:p>
          <a:p>
            <a:r>
              <a:rPr lang="en-GB" dirty="0"/>
              <a:t>Confirm direction. Fierce conversations.</a:t>
            </a:r>
          </a:p>
          <a:p>
            <a:r>
              <a:rPr lang="en-GB" dirty="0"/>
              <a:t>Review progress- what is going well? What progress has been made towards the goal? What are you learning? What obstacles are there?</a:t>
            </a:r>
          </a:p>
        </p:txBody>
      </p:sp>
      <p:sp>
        <p:nvSpPr>
          <p:cNvPr id="4" name="Slide Number Placeholder 3"/>
          <p:cNvSpPr>
            <a:spLocks noGrp="1"/>
          </p:cNvSpPr>
          <p:nvPr>
            <p:ph type="sldNum" sz="quarter" idx="5"/>
          </p:nvPr>
        </p:nvSpPr>
        <p:spPr/>
        <p:txBody>
          <a:bodyPr/>
          <a:lstStyle/>
          <a:p>
            <a:fld id="{17F049C0-298F-4F58-A0A9-C98EE3D2B6DF}" type="slidenum">
              <a:rPr lang="en-GB" smtClean="0"/>
              <a:t>27</a:t>
            </a:fld>
            <a:endParaRPr lang="en-GB" dirty="0"/>
          </a:p>
        </p:txBody>
      </p:sp>
    </p:spTree>
    <p:extLst>
      <p:ext uri="{BB962C8B-B14F-4D97-AF65-F5344CB8AC3E}">
        <p14:creationId xmlns:p14="http://schemas.microsoft.com/office/powerpoint/2010/main" val="33731178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Are you empowering your ECT? How is your ECT feeling? Have you asked for feedback?</a:t>
            </a:r>
          </a:p>
        </p:txBody>
      </p:sp>
      <p:sp>
        <p:nvSpPr>
          <p:cNvPr id="4" name="Slide Number Placeholder 3"/>
          <p:cNvSpPr>
            <a:spLocks noGrp="1"/>
          </p:cNvSpPr>
          <p:nvPr>
            <p:ph type="sldNum" sz="quarter" idx="5"/>
          </p:nvPr>
        </p:nvSpPr>
        <p:spPr/>
        <p:txBody>
          <a:bodyPr/>
          <a:lstStyle/>
          <a:p>
            <a:fld id="{17F049C0-298F-4F58-A0A9-C98EE3D2B6DF}" type="slidenum">
              <a:rPr lang="en-GB" smtClean="0"/>
              <a:t>28</a:t>
            </a:fld>
            <a:endParaRPr lang="en-GB" dirty="0"/>
          </a:p>
        </p:txBody>
      </p:sp>
    </p:spTree>
    <p:extLst>
      <p:ext uri="{BB962C8B-B14F-4D97-AF65-F5344CB8AC3E}">
        <p14:creationId xmlns:p14="http://schemas.microsoft.com/office/powerpoint/2010/main" val="24950649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myself. Pleasure to be working with professionals who have the same interest in supporting, developing and empowering others. Interesting space linked heavily to psychology- how do we help people to thrive! </a:t>
            </a:r>
          </a:p>
        </p:txBody>
      </p:sp>
      <p:sp>
        <p:nvSpPr>
          <p:cNvPr id="4" name="Slide Number Placeholder 3"/>
          <p:cNvSpPr>
            <a:spLocks noGrp="1"/>
          </p:cNvSpPr>
          <p:nvPr>
            <p:ph type="sldNum" sz="quarter" idx="10"/>
          </p:nvPr>
        </p:nvSpPr>
        <p:spPr/>
        <p:txBody>
          <a:bodyPr/>
          <a:lstStyle/>
          <a:p>
            <a:fld id="{17F049C0-298F-4F58-A0A9-C98EE3D2B6DF}" type="slidenum">
              <a:rPr lang="en-GB" smtClean="0"/>
              <a:t>3</a:t>
            </a:fld>
            <a:endParaRPr lang="en-GB" dirty="0"/>
          </a:p>
        </p:txBody>
      </p:sp>
    </p:spTree>
    <p:extLst>
      <p:ext uri="{BB962C8B-B14F-4D97-AF65-F5344CB8AC3E}">
        <p14:creationId xmlns:p14="http://schemas.microsoft.com/office/powerpoint/2010/main" val="774041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When we first begin any type of coaching work, we should contract with our partner. How do you like to work? How do I like to work? What is confidential and what isn’t?</a:t>
            </a:r>
          </a:p>
        </p:txBody>
      </p:sp>
      <p:sp>
        <p:nvSpPr>
          <p:cNvPr id="4" name="Slide Number Placeholder 3"/>
          <p:cNvSpPr>
            <a:spLocks noGrp="1"/>
          </p:cNvSpPr>
          <p:nvPr>
            <p:ph type="sldNum" sz="quarter" idx="5"/>
          </p:nvPr>
        </p:nvSpPr>
        <p:spPr/>
        <p:txBody>
          <a:bodyPr/>
          <a:lstStyle/>
          <a:p>
            <a:fld id="{17F049C0-298F-4F58-A0A9-C98EE3D2B6DF}" type="slidenum">
              <a:rPr lang="en-GB" smtClean="0"/>
              <a:t>4</a:t>
            </a:fld>
            <a:endParaRPr lang="en-GB" dirty="0"/>
          </a:p>
        </p:txBody>
      </p:sp>
    </p:spTree>
    <p:extLst>
      <p:ext uri="{BB962C8B-B14F-4D97-AF65-F5344CB8AC3E}">
        <p14:creationId xmlns:p14="http://schemas.microsoft.com/office/powerpoint/2010/main" val="125153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11:15 – 11:20 – thinking question</a:t>
            </a:r>
          </a:p>
          <a:p>
            <a:r>
              <a:rPr lang="en-GB" dirty="0"/>
              <a:t>Release the poll</a:t>
            </a:r>
          </a:p>
          <a:p>
            <a:r>
              <a:rPr lang="en-GB" sz="1800" dirty="0">
                <a:solidFill>
                  <a:srgbClr val="000000"/>
                </a:solidFill>
                <a:effectLst/>
                <a:latin typeface="Calibri" panose="020F0502020204030204" pitchFamily="34" charset="0"/>
              </a:rPr>
              <a:t>I am an expert at instructional coaching</a:t>
            </a:r>
          </a:p>
          <a:p>
            <a:r>
              <a:rPr lang="en-GB" sz="1800" dirty="0">
                <a:solidFill>
                  <a:srgbClr val="000000"/>
                </a:solidFill>
                <a:effectLst/>
                <a:latin typeface="Calibri" panose="020F0502020204030204" pitchFamily="34" charset="0"/>
              </a:rPr>
              <a:t>I have a good understanding of instructional coaching</a:t>
            </a:r>
          </a:p>
          <a:p>
            <a:r>
              <a:rPr lang="en-GB" sz="1800" dirty="0">
                <a:solidFill>
                  <a:srgbClr val="000000"/>
                </a:solidFill>
                <a:effectLst/>
                <a:latin typeface="Calibri" panose="020F0502020204030204" pitchFamily="34" charset="0"/>
              </a:rPr>
              <a:t>I have an average understanding of instructional coaching</a:t>
            </a:r>
          </a:p>
          <a:p>
            <a:r>
              <a:rPr lang="en-GB" sz="1800" dirty="0">
                <a:solidFill>
                  <a:srgbClr val="000000"/>
                </a:solidFill>
                <a:effectLst/>
                <a:latin typeface="Calibri" panose="020F0502020204030204" pitchFamily="34" charset="0"/>
              </a:rPr>
              <a:t>I have some understanding of instructional coaching</a:t>
            </a:r>
          </a:p>
          <a:p>
            <a:r>
              <a:rPr lang="en-GB" sz="1800" dirty="0">
                <a:solidFill>
                  <a:srgbClr val="000000"/>
                </a:solidFill>
                <a:effectLst/>
                <a:latin typeface="Calibri" panose="020F0502020204030204" pitchFamily="34" charset="0"/>
              </a:rPr>
              <a:t>I have little understanding of instructional coaching</a:t>
            </a:r>
          </a:p>
          <a:p>
            <a:br>
              <a:rPr lang="en-GB" sz="1800" dirty="0">
                <a:solidFill>
                  <a:srgbClr val="000000"/>
                </a:solidFill>
                <a:effectLst/>
                <a:latin typeface="Calibri" panose="020F0502020204030204" pitchFamily="34" charset="0"/>
              </a:rPr>
            </a:br>
            <a:endParaRPr lang="en-GB" sz="1800" dirty="0">
              <a:solidFill>
                <a:srgbClr val="000000"/>
              </a:solidFill>
              <a:effectLst/>
              <a:latin typeface="Calibri" panose="020F0502020204030204" pitchFamily="34" charset="0"/>
            </a:endParaRPr>
          </a:p>
          <a:p>
            <a:endParaRPr lang="en-GB" dirty="0"/>
          </a:p>
          <a:p>
            <a:r>
              <a:rPr lang="en-GB" dirty="0"/>
              <a:t>Note down – what are you proud of? What might you need to do more of that would serve your ECT well?</a:t>
            </a:r>
          </a:p>
        </p:txBody>
      </p:sp>
      <p:sp>
        <p:nvSpPr>
          <p:cNvPr id="4" name="Slide Number Placeholder 3"/>
          <p:cNvSpPr>
            <a:spLocks noGrp="1"/>
          </p:cNvSpPr>
          <p:nvPr>
            <p:ph type="sldNum" sz="quarter" idx="5"/>
          </p:nvPr>
        </p:nvSpPr>
        <p:spPr/>
        <p:txBody>
          <a:bodyPr/>
          <a:lstStyle/>
          <a:p>
            <a:fld id="{17F049C0-298F-4F58-A0A9-C98EE3D2B6DF}" type="slidenum">
              <a:rPr lang="en-GB" smtClean="0"/>
              <a:t>5</a:t>
            </a:fld>
            <a:endParaRPr lang="en-GB" dirty="0"/>
          </a:p>
        </p:txBody>
      </p:sp>
    </p:spTree>
    <p:extLst>
      <p:ext uri="{BB962C8B-B14F-4D97-AF65-F5344CB8AC3E}">
        <p14:creationId xmlns:p14="http://schemas.microsoft.com/office/powerpoint/2010/main" val="3147148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11:20 – 11:25</a:t>
            </a:r>
          </a:p>
          <a:p>
            <a:r>
              <a:rPr lang="en-GB" i="1" dirty="0"/>
              <a:t>n front of you write these words and then scale yourself 1-10. Take a look at how you have rated yourself?</a:t>
            </a:r>
          </a:p>
        </p:txBody>
      </p:sp>
      <p:sp>
        <p:nvSpPr>
          <p:cNvPr id="4" name="Slide Number Placeholder 3"/>
          <p:cNvSpPr>
            <a:spLocks noGrp="1"/>
          </p:cNvSpPr>
          <p:nvPr>
            <p:ph type="sldNum" sz="quarter" idx="5"/>
          </p:nvPr>
        </p:nvSpPr>
        <p:spPr/>
        <p:txBody>
          <a:bodyPr/>
          <a:lstStyle/>
          <a:p>
            <a:fld id="{17F049C0-298F-4F58-A0A9-C98EE3D2B6DF}" type="slidenum">
              <a:rPr lang="en-GB" smtClean="0"/>
              <a:t>7</a:t>
            </a:fld>
            <a:endParaRPr lang="en-GB" dirty="0"/>
          </a:p>
        </p:txBody>
      </p:sp>
    </p:spTree>
    <p:extLst>
      <p:ext uri="{BB962C8B-B14F-4D97-AF65-F5344CB8AC3E}">
        <p14:creationId xmlns:p14="http://schemas.microsoft.com/office/powerpoint/2010/main" val="1248571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Instructional coaching is a process that aims to run deeply with someone’s development. How deep are you going?</a:t>
            </a:r>
          </a:p>
        </p:txBody>
      </p:sp>
      <p:sp>
        <p:nvSpPr>
          <p:cNvPr id="4" name="Slide Number Placeholder 3"/>
          <p:cNvSpPr>
            <a:spLocks noGrp="1"/>
          </p:cNvSpPr>
          <p:nvPr>
            <p:ph type="sldNum" sz="quarter" idx="10"/>
          </p:nvPr>
        </p:nvSpPr>
        <p:spPr/>
        <p:txBody>
          <a:bodyPr/>
          <a:lstStyle/>
          <a:p>
            <a:fld id="{17F049C0-298F-4F58-A0A9-C98EE3D2B6DF}" type="slidenum">
              <a:rPr lang="en-GB" smtClean="0"/>
              <a:t>8</a:t>
            </a:fld>
            <a:endParaRPr lang="en-GB" dirty="0"/>
          </a:p>
        </p:txBody>
      </p:sp>
    </p:spTree>
    <p:extLst>
      <p:ext uri="{BB962C8B-B14F-4D97-AF65-F5344CB8AC3E}">
        <p14:creationId xmlns:p14="http://schemas.microsoft.com/office/powerpoint/2010/main" val="381024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11:30 – 11:35 – talk through these next two slides. Explain that transactional analysis is </a:t>
            </a:r>
            <a:r>
              <a:rPr lang="en-GB" b="0" i="0" dirty="0">
                <a:solidFill>
                  <a:srgbClr val="202124"/>
                </a:solidFill>
                <a:effectLst/>
                <a:latin typeface="arial" panose="020B0604020202020204" pitchFamily="34" charset="0"/>
              </a:rPr>
              <a:t>psychoanalytic theory and method of therapy, developed by </a:t>
            </a:r>
            <a:r>
              <a:rPr lang="en-GB" b="1" i="0" dirty="0">
                <a:solidFill>
                  <a:srgbClr val="202124"/>
                </a:solidFill>
                <a:effectLst/>
                <a:latin typeface="arial" panose="020B0604020202020204" pitchFamily="34" charset="0"/>
              </a:rPr>
              <a:t>Eric Berne</a:t>
            </a:r>
            <a:r>
              <a:rPr lang="en-GB" b="0" i="0" dirty="0">
                <a:solidFill>
                  <a:srgbClr val="202124"/>
                </a:solidFill>
                <a:effectLst/>
                <a:latin typeface="arial" panose="020B0604020202020204" pitchFamily="34" charset="0"/>
              </a:rPr>
              <a:t> during the 1950s and is relevant in the world of coaching and mentoring.</a:t>
            </a:r>
            <a:endParaRPr lang="en-GB" dirty="0"/>
          </a:p>
        </p:txBody>
      </p:sp>
      <p:sp>
        <p:nvSpPr>
          <p:cNvPr id="4" name="Slide Number Placeholder 3"/>
          <p:cNvSpPr>
            <a:spLocks noGrp="1"/>
          </p:cNvSpPr>
          <p:nvPr>
            <p:ph type="sldNum" sz="quarter" idx="5"/>
          </p:nvPr>
        </p:nvSpPr>
        <p:spPr/>
        <p:txBody>
          <a:bodyPr/>
          <a:lstStyle/>
          <a:p>
            <a:fld id="{17F049C0-298F-4F58-A0A9-C98EE3D2B6DF}" type="slidenum">
              <a:rPr lang="en-GB" smtClean="0"/>
              <a:t>9</a:t>
            </a:fld>
            <a:endParaRPr lang="en-GB" dirty="0"/>
          </a:p>
        </p:txBody>
      </p:sp>
    </p:spTree>
    <p:extLst>
      <p:ext uri="{BB962C8B-B14F-4D97-AF65-F5344CB8AC3E}">
        <p14:creationId xmlns:p14="http://schemas.microsoft.com/office/powerpoint/2010/main" val="1406290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11:30 – 11:35 Ask mentors where they are currently operating.</a:t>
            </a:r>
          </a:p>
        </p:txBody>
      </p:sp>
      <p:sp>
        <p:nvSpPr>
          <p:cNvPr id="4" name="Slide Number Placeholder 3"/>
          <p:cNvSpPr>
            <a:spLocks noGrp="1"/>
          </p:cNvSpPr>
          <p:nvPr>
            <p:ph type="sldNum" sz="quarter" idx="5"/>
          </p:nvPr>
        </p:nvSpPr>
        <p:spPr/>
        <p:txBody>
          <a:bodyPr/>
          <a:lstStyle/>
          <a:p>
            <a:fld id="{17F049C0-298F-4F58-A0A9-C98EE3D2B6DF}" type="slidenum">
              <a:rPr lang="en-GB" smtClean="0"/>
              <a:t>10</a:t>
            </a:fld>
            <a:endParaRPr lang="en-GB" dirty="0"/>
          </a:p>
        </p:txBody>
      </p:sp>
    </p:spTree>
    <p:extLst>
      <p:ext uri="{BB962C8B-B14F-4D97-AF65-F5344CB8AC3E}">
        <p14:creationId xmlns:p14="http://schemas.microsoft.com/office/powerpoint/2010/main" val="2849178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369473-9773-4FC3-8528-B205D14C60D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CAEF76-5D34-4DC8-9113-3C0A88CEFB2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86A43C1-1813-4AAE-9E7B-4AAFCBFED59B}"/>
              </a:ext>
            </a:extLst>
          </p:cNvPr>
          <p:cNvSpPr>
            <a:spLocks noGrp="1"/>
          </p:cNvSpPr>
          <p:nvPr>
            <p:ph type="dt" sz="half" idx="10"/>
          </p:nvPr>
        </p:nvSpPr>
        <p:spPr/>
        <p:txBody>
          <a:bodyPr/>
          <a:lstStyle/>
          <a:p>
            <a:fld id="{98FCDE71-42AF-435E-A365-7FFA9278C9DA}" type="datetimeFigureOut">
              <a:rPr lang="en-GB" smtClean="0"/>
              <a:t>25/01/2023</a:t>
            </a:fld>
            <a:endParaRPr lang="en-GB" dirty="0"/>
          </a:p>
        </p:txBody>
      </p:sp>
      <p:sp>
        <p:nvSpPr>
          <p:cNvPr id="5" name="Footer Placeholder 4">
            <a:extLst>
              <a:ext uri="{FF2B5EF4-FFF2-40B4-BE49-F238E27FC236}">
                <a16:creationId xmlns:a16="http://schemas.microsoft.com/office/drawing/2014/main" id="{E4891714-2358-4DF4-AC21-89581EC3E7D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C267A908-C4B3-46C9-A474-14A076FA9B6F}"/>
              </a:ext>
            </a:extLst>
          </p:cNvPr>
          <p:cNvSpPr>
            <a:spLocks noGrp="1"/>
          </p:cNvSpPr>
          <p:nvPr>
            <p:ph type="sldNum" sz="quarter" idx="12"/>
          </p:nvPr>
        </p:nvSpPr>
        <p:spPr/>
        <p:txBody>
          <a:bodyPr/>
          <a:lstStyle/>
          <a:p>
            <a:fld id="{F5DC2BF5-1E33-4DC7-AA2C-53BD3F99292B}" type="slidenum">
              <a:rPr lang="en-GB" smtClean="0"/>
              <a:t>‹#›</a:t>
            </a:fld>
            <a:endParaRPr lang="en-GB" dirty="0"/>
          </a:p>
        </p:txBody>
      </p:sp>
    </p:spTree>
    <p:extLst>
      <p:ext uri="{BB962C8B-B14F-4D97-AF65-F5344CB8AC3E}">
        <p14:creationId xmlns:p14="http://schemas.microsoft.com/office/powerpoint/2010/main" val="364222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9A816-EABF-4F43-B36E-96077856A4F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328199D-2102-4030-88E4-3E1C4918DF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313353-1F24-4713-9E8B-CF6195ADEBF1}"/>
              </a:ext>
            </a:extLst>
          </p:cNvPr>
          <p:cNvSpPr>
            <a:spLocks noGrp="1"/>
          </p:cNvSpPr>
          <p:nvPr>
            <p:ph type="dt" sz="half" idx="10"/>
          </p:nvPr>
        </p:nvSpPr>
        <p:spPr/>
        <p:txBody>
          <a:bodyPr/>
          <a:lstStyle/>
          <a:p>
            <a:fld id="{98FCDE71-42AF-435E-A365-7FFA9278C9DA}" type="datetimeFigureOut">
              <a:rPr lang="en-GB" smtClean="0"/>
              <a:t>25/01/2023</a:t>
            </a:fld>
            <a:endParaRPr lang="en-GB" dirty="0"/>
          </a:p>
        </p:txBody>
      </p:sp>
      <p:sp>
        <p:nvSpPr>
          <p:cNvPr id="5" name="Footer Placeholder 4">
            <a:extLst>
              <a:ext uri="{FF2B5EF4-FFF2-40B4-BE49-F238E27FC236}">
                <a16:creationId xmlns:a16="http://schemas.microsoft.com/office/drawing/2014/main" id="{ED795B17-190F-4969-9BFF-87AFF62630C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7A1BA5D-20C3-4DFD-842B-8AC786208387}"/>
              </a:ext>
            </a:extLst>
          </p:cNvPr>
          <p:cNvSpPr>
            <a:spLocks noGrp="1"/>
          </p:cNvSpPr>
          <p:nvPr>
            <p:ph type="sldNum" sz="quarter" idx="12"/>
          </p:nvPr>
        </p:nvSpPr>
        <p:spPr/>
        <p:txBody>
          <a:bodyPr/>
          <a:lstStyle/>
          <a:p>
            <a:fld id="{F5DC2BF5-1E33-4DC7-AA2C-53BD3F99292B}" type="slidenum">
              <a:rPr lang="en-GB" smtClean="0"/>
              <a:t>‹#›</a:t>
            </a:fld>
            <a:endParaRPr lang="en-GB" dirty="0"/>
          </a:p>
        </p:txBody>
      </p:sp>
    </p:spTree>
    <p:extLst>
      <p:ext uri="{BB962C8B-B14F-4D97-AF65-F5344CB8AC3E}">
        <p14:creationId xmlns:p14="http://schemas.microsoft.com/office/powerpoint/2010/main" val="3885778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1E64A8-2B1A-43DC-9A15-27CC9E38850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30D2DD-35A0-4108-B091-2051D2BFC4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25B4658-0D24-4A4D-A5E8-926ABDFF5D00}"/>
              </a:ext>
            </a:extLst>
          </p:cNvPr>
          <p:cNvSpPr>
            <a:spLocks noGrp="1"/>
          </p:cNvSpPr>
          <p:nvPr>
            <p:ph type="dt" sz="half" idx="10"/>
          </p:nvPr>
        </p:nvSpPr>
        <p:spPr/>
        <p:txBody>
          <a:bodyPr/>
          <a:lstStyle/>
          <a:p>
            <a:fld id="{98FCDE71-42AF-435E-A365-7FFA9278C9DA}" type="datetimeFigureOut">
              <a:rPr lang="en-GB" smtClean="0"/>
              <a:t>25/01/2023</a:t>
            </a:fld>
            <a:endParaRPr lang="en-GB" dirty="0"/>
          </a:p>
        </p:txBody>
      </p:sp>
      <p:sp>
        <p:nvSpPr>
          <p:cNvPr id="5" name="Footer Placeholder 4">
            <a:extLst>
              <a:ext uri="{FF2B5EF4-FFF2-40B4-BE49-F238E27FC236}">
                <a16:creationId xmlns:a16="http://schemas.microsoft.com/office/drawing/2014/main" id="{7E809242-4384-48A8-AF1A-E23078472638}"/>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DDD7C4B7-BE91-4F7A-9320-E08D3F18F3DA}"/>
              </a:ext>
            </a:extLst>
          </p:cNvPr>
          <p:cNvSpPr>
            <a:spLocks noGrp="1"/>
          </p:cNvSpPr>
          <p:nvPr>
            <p:ph type="sldNum" sz="quarter" idx="12"/>
          </p:nvPr>
        </p:nvSpPr>
        <p:spPr/>
        <p:txBody>
          <a:bodyPr/>
          <a:lstStyle/>
          <a:p>
            <a:fld id="{F5DC2BF5-1E33-4DC7-AA2C-53BD3F99292B}" type="slidenum">
              <a:rPr lang="en-GB" smtClean="0"/>
              <a:t>‹#›</a:t>
            </a:fld>
            <a:endParaRPr lang="en-GB" dirty="0"/>
          </a:p>
        </p:txBody>
      </p:sp>
    </p:spTree>
    <p:extLst>
      <p:ext uri="{BB962C8B-B14F-4D97-AF65-F5344CB8AC3E}">
        <p14:creationId xmlns:p14="http://schemas.microsoft.com/office/powerpoint/2010/main" val="193113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1043D-46FA-4D16-913A-DC7B08C040A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BA77F6-89EE-4FCB-9369-4EE9FB5119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24B1AA-8519-4504-B0AA-1C7894991E74}"/>
              </a:ext>
            </a:extLst>
          </p:cNvPr>
          <p:cNvSpPr>
            <a:spLocks noGrp="1"/>
          </p:cNvSpPr>
          <p:nvPr>
            <p:ph type="dt" sz="half" idx="10"/>
          </p:nvPr>
        </p:nvSpPr>
        <p:spPr/>
        <p:txBody>
          <a:bodyPr/>
          <a:lstStyle/>
          <a:p>
            <a:fld id="{98FCDE71-42AF-435E-A365-7FFA9278C9DA}" type="datetimeFigureOut">
              <a:rPr lang="en-GB" smtClean="0"/>
              <a:t>25/01/2023</a:t>
            </a:fld>
            <a:endParaRPr lang="en-GB" dirty="0"/>
          </a:p>
        </p:txBody>
      </p:sp>
      <p:sp>
        <p:nvSpPr>
          <p:cNvPr id="5" name="Footer Placeholder 4">
            <a:extLst>
              <a:ext uri="{FF2B5EF4-FFF2-40B4-BE49-F238E27FC236}">
                <a16:creationId xmlns:a16="http://schemas.microsoft.com/office/drawing/2014/main" id="{481B3955-4893-4A0F-B0B2-AF429715B0E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78EE017-0CA1-40E9-9EEB-283FC3C0DA40}"/>
              </a:ext>
            </a:extLst>
          </p:cNvPr>
          <p:cNvSpPr>
            <a:spLocks noGrp="1"/>
          </p:cNvSpPr>
          <p:nvPr>
            <p:ph type="sldNum" sz="quarter" idx="12"/>
          </p:nvPr>
        </p:nvSpPr>
        <p:spPr/>
        <p:txBody>
          <a:bodyPr/>
          <a:lstStyle/>
          <a:p>
            <a:fld id="{F5DC2BF5-1E33-4DC7-AA2C-53BD3F99292B}" type="slidenum">
              <a:rPr lang="en-GB" smtClean="0"/>
              <a:t>‹#›</a:t>
            </a:fld>
            <a:endParaRPr lang="en-GB" dirty="0"/>
          </a:p>
        </p:txBody>
      </p:sp>
    </p:spTree>
    <p:extLst>
      <p:ext uri="{BB962C8B-B14F-4D97-AF65-F5344CB8AC3E}">
        <p14:creationId xmlns:p14="http://schemas.microsoft.com/office/powerpoint/2010/main" val="358202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0F557-2411-481A-ACB5-234B6ACEF3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5BE0BCB-8625-4FFC-A240-9C7CC574AD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E7B732-7D21-41D4-866B-B389B382D01B}"/>
              </a:ext>
            </a:extLst>
          </p:cNvPr>
          <p:cNvSpPr>
            <a:spLocks noGrp="1"/>
          </p:cNvSpPr>
          <p:nvPr>
            <p:ph type="dt" sz="half" idx="10"/>
          </p:nvPr>
        </p:nvSpPr>
        <p:spPr/>
        <p:txBody>
          <a:bodyPr/>
          <a:lstStyle/>
          <a:p>
            <a:fld id="{98FCDE71-42AF-435E-A365-7FFA9278C9DA}" type="datetimeFigureOut">
              <a:rPr lang="en-GB" smtClean="0"/>
              <a:t>25/01/2023</a:t>
            </a:fld>
            <a:endParaRPr lang="en-GB" dirty="0"/>
          </a:p>
        </p:txBody>
      </p:sp>
      <p:sp>
        <p:nvSpPr>
          <p:cNvPr id="5" name="Footer Placeholder 4">
            <a:extLst>
              <a:ext uri="{FF2B5EF4-FFF2-40B4-BE49-F238E27FC236}">
                <a16:creationId xmlns:a16="http://schemas.microsoft.com/office/drawing/2014/main" id="{38D923DB-1A76-407A-AAD0-53B27B2B3EB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5A734F-C312-4751-B553-EE6A8130F91C}"/>
              </a:ext>
            </a:extLst>
          </p:cNvPr>
          <p:cNvSpPr>
            <a:spLocks noGrp="1"/>
          </p:cNvSpPr>
          <p:nvPr>
            <p:ph type="sldNum" sz="quarter" idx="12"/>
          </p:nvPr>
        </p:nvSpPr>
        <p:spPr/>
        <p:txBody>
          <a:bodyPr/>
          <a:lstStyle/>
          <a:p>
            <a:fld id="{F5DC2BF5-1E33-4DC7-AA2C-53BD3F99292B}" type="slidenum">
              <a:rPr lang="en-GB" smtClean="0"/>
              <a:t>‹#›</a:t>
            </a:fld>
            <a:endParaRPr lang="en-GB" dirty="0"/>
          </a:p>
        </p:txBody>
      </p:sp>
    </p:spTree>
    <p:extLst>
      <p:ext uri="{BB962C8B-B14F-4D97-AF65-F5344CB8AC3E}">
        <p14:creationId xmlns:p14="http://schemas.microsoft.com/office/powerpoint/2010/main" val="1461058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DA1BB-10B3-4798-AD81-63A1C367A66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3EBC11-7C37-43BE-B282-BA99764CFE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81C8646-EB6B-49DA-901C-003DBC628C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0F7E291-F830-4EBD-B715-0307195DBC59}"/>
              </a:ext>
            </a:extLst>
          </p:cNvPr>
          <p:cNvSpPr>
            <a:spLocks noGrp="1"/>
          </p:cNvSpPr>
          <p:nvPr>
            <p:ph type="dt" sz="half" idx="10"/>
          </p:nvPr>
        </p:nvSpPr>
        <p:spPr/>
        <p:txBody>
          <a:bodyPr/>
          <a:lstStyle/>
          <a:p>
            <a:fld id="{98FCDE71-42AF-435E-A365-7FFA9278C9DA}" type="datetimeFigureOut">
              <a:rPr lang="en-GB" smtClean="0"/>
              <a:t>25/01/2023</a:t>
            </a:fld>
            <a:endParaRPr lang="en-GB" dirty="0"/>
          </a:p>
        </p:txBody>
      </p:sp>
      <p:sp>
        <p:nvSpPr>
          <p:cNvPr id="6" name="Footer Placeholder 5">
            <a:extLst>
              <a:ext uri="{FF2B5EF4-FFF2-40B4-BE49-F238E27FC236}">
                <a16:creationId xmlns:a16="http://schemas.microsoft.com/office/drawing/2014/main" id="{2249B696-8486-4EF7-8B0A-D2726277CF4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1EC60C0-93C4-4DF6-8F6F-C730A1BF24F1}"/>
              </a:ext>
            </a:extLst>
          </p:cNvPr>
          <p:cNvSpPr>
            <a:spLocks noGrp="1"/>
          </p:cNvSpPr>
          <p:nvPr>
            <p:ph type="sldNum" sz="quarter" idx="12"/>
          </p:nvPr>
        </p:nvSpPr>
        <p:spPr/>
        <p:txBody>
          <a:bodyPr/>
          <a:lstStyle/>
          <a:p>
            <a:fld id="{F5DC2BF5-1E33-4DC7-AA2C-53BD3F99292B}" type="slidenum">
              <a:rPr lang="en-GB" smtClean="0"/>
              <a:t>‹#›</a:t>
            </a:fld>
            <a:endParaRPr lang="en-GB" dirty="0"/>
          </a:p>
        </p:txBody>
      </p:sp>
    </p:spTree>
    <p:extLst>
      <p:ext uri="{BB962C8B-B14F-4D97-AF65-F5344CB8AC3E}">
        <p14:creationId xmlns:p14="http://schemas.microsoft.com/office/powerpoint/2010/main" val="1514496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14E51-7EE3-483F-95C7-A78536E447E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253BE4E-3B17-487A-9DD0-9965104CCC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1E88A1-B409-4DDC-BF45-DF535546B4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BD8438-D8D7-4C54-8A5B-32CC24FF52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803763-3067-4C46-BD6E-05A8C3FA72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55228B0-CA5E-41CE-A0B5-9B9556F80B17}"/>
              </a:ext>
            </a:extLst>
          </p:cNvPr>
          <p:cNvSpPr>
            <a:spLocks noGrp="1"/>
          </p:cNvSpPr>
          <p:nvPr>
            <p:ph type="dt" sz="half" idx="10"/>
          </p:nvPr>
        </p:nvSpPr>
        <p:spPr/>
        <p:txBody>
          <a:bodyPr/>
          <a:lstStyle/>
          <a:p>
            <a:fld id="{98FCDE71-42AF-435E-A365-7FFA9278C9DA}" type="datetimeFigureOut">
              <a:rPr lang="en-GB" smtClean="0"/>
              <a:t>25/01/2023</a:t>
            </a:fld>
            <a:endParaRPr lang="en-GB" dirty="0"/>
          </a:p>
        </p:txBody>
      </p:sp>
      <p:sp>
        <p:nvSpPr>
          <p:cNvPr id="8" name="Footer Placeholder 7">
            <a:extLst>
              <a:ext uri="{FF2B5EF4-FFF2-40B4-BE49-F238E27FC236}">
                <a16:creationId xmlns:a16="http://schemas.microsoft.com/office/drawing/2014/main" id="{FB4F38E8-AA8A-402D-ABF6-1DA09D5DE27F}"/>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447A5FF4-6E07-4789-A892-15CADB73D445}"/>
              </a:ext>
            </a:extLst>
          </p:cNvPr>
          <p:cNvSpPr>
            <a:spLocks noGrp="1"/>
          </p:cNvSpPr>
          <p:nvPr>
            <p:ph type="sldNum" sz="quarter" idx="12"/>
          </p:nvPr>
        </p:nvSpPr>
        <p:spPr/>
        <p:txBody>
          <a:bodyPr/>
          <a:lstStyle/>
          <a:p>
            <a:fld id="{F5DC2BF5-1E33-4DC7-AA2C-53BD3F99292B}" type="slidenum">
              <a:rPr lang="en-GB" smtClean="0"/>
              <a:t>‹#›</a:t>
            </a:fld>
            <a:endParaRPr lang="en-GB" dirty="0"/>
          </a:p>
        </p:txBody>
      </p:sp>
    </p:spTree>
    <p:extLst>
      <p:ext uri="{BB962C8B-B14F-4D97-AF65-F5344CB8AC3E}">
        <p14:creationId xmlns:p14="http://schemas.microsoft.com/office/powerpoint/2010/main" val="1270767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7C34-C13B-4C1D-B579-63A13A9616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B02584-7C41-4D4A-9418-2D41D734F3CC}"/>
              </a:ext>
            </a:extLst>
          </p:cNvPr>
          <p:cNvSpPr>
            <a:spLocks noGrp="1"/>
          </p:cNvSpPr>
          <p:nvPr>
            <p:ph type="dt" sz="half" idx="10"/>
          </p:nvPr>
        </p:nvSpPr>
        <p:spPr/>
        <p:txBody>
          <a:bodyPr/>
          <a:lstStyle/>
          <a:p>
            <a:fld id="{98FCDE71-42AF-435E-A365-7FFA9278C9DA}" type="datetimeFigureOut">
              <a:rPr lang="en-GB" smtClean="0"/>
              <a:t>25/01/2023</a:t>
            </a:fld>
            <a:endParaRPr lang="en-GB" dirty="0"/>
          </a:p>
        </p:txBody>
      </p:sp>
      <p:sp>
        <p:nvSpPr>
          <p:cNvPr id="4" name="Footer Placeholder 3">
            <a:extLst>
              <a:ext uri="{FF2B5EF4-FFF2-40B4-BE49-F238E27FC236}">
                <a16:creationId xmlns:a16="http://schemas.microsoft.com/office/drawing/2014/main" id="{1C93F429-1683-467A-B9DD-B570DB277202}"/>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E342AD8C-2D02-414A-91C0-DF69B879A67B}"/>
              </a:ext>
            </a:extLst>
          </p:cNvPr>
          <p:cNvSpPr>
            <a:spLocks noGrp="1"/>
          </p:cNvSpPr>
          <p:nvPr>
            <p:ph type="sldNum" sz="quarter" idx="12"/>
          </p:nvPr>
        </p:nvSpPr>
        <p:spPr/>
        <p:txBody>
          <a:bodyPr/>
          <a:lstStyle/>
          <a:p>
            <a:fld id="{F5DC2BF5-1E33-4DC7-AA2C-53BD3F99292B}" type="slidenum">
              <a:rPr lang="en-GB" smtClean="0"/>
              <a:t>‹#›</a:t>
            </a:fld>
            <a:endParaRPr lang="en-GB" dirty="0"/>
          </a:p>
        </p:txBody>
      </p:sp>
    </p:spTree>
    <p:extLst>
      <p:ext uri="{BB962C8B-B14F-4D97-AF65-F5344CB8AC3E}">
        <p14:creationId xmlns:p14="http://schemas.microsoft.com/office/powerpoint/2010/main" val="3391263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6040B3-157F-4CAE-AA22-D7A73767F08E}"/>
              </a:ext>
            </a:extLst>
          </p:cNvPr>
          <p:cNvSpPr>
            <a:spLocks noGrp="1"/>
          </p:cNvSpPr>
          <p:nvPr>
            <p:ph type="dt" sz="half" idx="10"/>
          </p:nvPr>
        </p:nvSpPr>
        <p:spPr/>
        <p:txBody>
          <a:bodyPr/>
          <a:lstStyle/>
          <a:p>
            <a:fld id="{98FCDE71-42AF-435E-A365-7FFA9278C9DA}" type="datetimeFigureOut">
              <a:rPr lang="en-GB" smtClean="0"/>
              <a:t>25/01/2023</a:t>
            </a:fld>
            <a:endParaRPr lang="en-GB" dirty="0"/>
          </a:p>
        </p:txBody>
      </p:sp>
      <p:sp>
        <p:nvSpPr>
          <p:cNvPr id="3" name="Footer Placeholder 2">
            <a:extLst>
              <a:ext uri="{FF2B5EF4-FFF2-40B4-BE49-F238E27FC236}">
                <a16:creationId xmlns:a16="http://schemas.microsoft.com/office/drawing/2014/main" id="{960A7086-53BA-4472-8AEE-5FA3DA674F89}"/>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D973B9C4-7318-4305-87F5-FA0EFFEF5FF7}"/>
              </a:ext>
            </a:extLst>
          </p:cNvPr>
          <p:cNvSpPr>
            <a:spLocks noGrp="1"/>
          </p:cNvSpPr>
          <p:nvPr>
            <p:ph type="sldNum" sz="quarter" idx="12"/>
          </p:nvPr>
        </p:nvSpPr>
        <p:spPr/>
        <p:txBody>
          <a:bodyPr/>
          <a:lstStyle/>
          <a:p>
            <a:fld id="{F5DC2BF5-1E33-4DC7-AA2C-53BD3F99292B}" type="slidenum">
              <a:rPr lang="en-GB" smtClean="0"/>
              <a:t>‹#›</a:t>
            </a:fld>
            <a:endParaRPr lang="en-GB" dirty="0"/>
          </a:p>
        </p:txBody>
      </p:sp>
    </p:spTree>
    <p:extLst>
      <p:ext uri="{BB962C8B-B14F-4D97-AF65-F5344CB8AC3E}">
        <p14:creationId xmlns:p14="http://schemas.microsoft.com/office/powerpoint/2010/main" val="1483209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D4497-D931-4EB5-BA1E-2A07E7DD83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BFD6B27-73AF-4DEB-A15A-91558347AF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B33F6E7-E4D6-443A-B0D9-3B19D82BB9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B764F7-5413-4A76-A382-636A33E57C73}"/>
              </a:ext>
            </a:extLst>
          </p:cNvPr>
          <p:cNvSpPr>
            <a:spLocks noGrp="1"/>
          </p:cNvSpPr>
          <p:nvPr>
            <p:ph type="dt" sz="half" idx="10"/>
          </p:nvPr>
        </p:nvSpPr>
        <p:spPr/>
        <p:txBody>
          <a:bodyPr/>
          <a:lstStyle/>
          <a:p>
            <a:fld id="{98FCDE71-42AF-435E-A365-7FFA9278C9DA}" type="datetimeFigureOut">
              <a:rPr lang="en-GB" smtClean="0"/>
              <a:t>25/01/2023</a:t>
            </a:fld>
            <a:endParaRPr lang="en-GB" dirty="0"/>
          </a:p>
        </p:txBody>
      </p:sp>
      <p:sp>
        <p:nvSpPr>
          <p:cNvPr id="6" name="Footer Placeholder 5">
            <a:extLst>
              <a:ext uri="{FF2B5EF4-FFF2-40B4-BE49-F238E27FC236}">
                <a16:creationId xmlns:a16="http://schemas.microsoft.com/office/drawing/2014/main" id="{28BBA15E-70A5-4E44-8F14-9D3B16553083}"/>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029002B-2318-4F3B-92C4-9DC8031888D0}"/>
              </a:ext>
            </a:extLst>
          </p:cNvPr>
          <p:cNvSpPr>
            <a:spLocks noGrp="1"/>
          </p:cNvSpPr>
          <p:nvPr>
            <p:ph type="sldNum" sz="quarter" idx="12"/>
          </p:nvPr>
        </p:nvSpPr>
        <p:spPr/>
        <p:txBody>
          <a:bodyPr/>
          <a:lstStyle/>
          <a:p>
            <a:fld id="{F5DC2BF5-1E33-4DC7-AA2C-53BD3F99292B}" type="slidenum">
              <a:rPr lang="en-GB" smtClean="0"/>
              <a:t>‹#›</a:t>
            </a:fld>
            <a:endParaRPr lang="en-GB" dirty="0"/>
          </a:p>
        </p:txBody>
      </p:sp>
    </p:spTree>
    <p:extLst>
      <p:ext uri="{BB962C8B-B14F-4D97-AF65-F5344CB8AC3E}">
        <p14:creationId xmlns:p14="http://schemas.microsoft.com/office/powerpoint/2010/main" val="1108884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CBF82-BF25-4279-9AE6-035D809AF1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BBEF2BD-8961-45B0-9494-8278C525A4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10411F8C-2B6A-4071-B74F-E644BE61D6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EB6BFBA-678D-4EE7-861E-6C395037C6BB}"/>
              </a:ext>
            </a:extLst>
          </p:cNvPr>
          <p:cNvSpPr>
            <a:spLocks noGrp="1"/>
          </p:cNvSpPr>
          <p:nvPr>
            <p:ph type="dt" sz="half" idx="10"/>
          </p:nvPr>
        </p:nvSpPr>
        <p:spPr/>
        <p:txBody>
          <a:bodyPr/>
          <a:lstStyle/>
          <a:p>
            <a:fld id="{98FCDE71-42AF-435E-A365-7FFA9278C9DA}" type="datetimeFigureOut">
              <a:rPr lang="en-GB" smtClean="0"/>
              <a:t>25/01/2023</a:t>
            </a:fld>
            <a:endParaRPr lang="en-GB" dirty="0"/>
          </a:p>
        </p:txBody>
      </p:sp>
      <p:sp>
        <p:nvSpPr>
          <p:cNvPr id="6" name="Footer Placeholder 5">
            <a:extLst>
              <a:ext uri="{FF2B5EF4-FFF2-40B4-BE49-F238E27FC236}">
                <a16:creationId xmlns:a16="http://schemas.microsoft.com/office/drawing/2014/main" id="{6D93FF1C-C192-4708-97AC-4E60C5FE430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C9F822F-55B5-4740-96DB-412EDC8352A7}"/>
              </a:ext>
            </a:extLst>
          </p:cNvPr>
          <p:cNvSpPr>
            <a:spLocks noGrp="1"/>
          </p:cNvSpPr>
          <p:nvPr>
            <p:ph type="sldNum" sz="quarter" idx="12"/>
          </p:nvPr>
        </p:nvSpPr>
        <p:spPr/>
        <p:txBody>
          <a:bodyPr/>
          <a:lstStyle/>
          <a:p>
            <a:fld id="{F5DC2BF5-1E33-4DC7-AA2C-53BD3F99292B}" type="slidenum">
              <a:rPr lang="en-GB" smtClean="0"/>
              <a:t>‹#›</a:t>
            </a:fld>
            <a:endParaRPr lang="en-GB" dirty="0"/>
          </a:p>
        </p:txBody>
      </p:sp>
    </p:spTree>
    <p:extLst>
      <p:ext uri="{BB962C8B-B14F-4D97-AF65-F5344CB8AC3E}">
        <p14:creationId xmlns:p14="http://schemas.microsoft.com/office/powerpoint/2010/main" val="1462376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26776D-A8D1-4A13-BEA2-4C3E29AF56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5F861D6-47FA-4590-A32E-7A90778308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9723C8-1899-4AA1-A783-2772835669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DE71-42AF-435E-A365-7FFA9278C9DA}" type="datetimeFigureOut">
              <a:rPr lang="en-GB" smtClean="0"/>
              <a:t>25/01/2023</a:t>
            </a:fld>
            <a:endParaRPr lang="en-GB" dirty="0"/>
          </a:p>
        </p:txBody>
      </p:sp>
      <p:sp>
        <p:nvSpPr>
          <p:cNvPr id="5" name="Footer Placeholder 4">
            <a:extLst>
              <a:ext uri="{FF2B5EF4-FFF2-40B4-BE49-F238E27FC236}">
                <a16:creationId xmlns:a16="http://schemas.microsoft.com/office/drawing/2014/main" id="{5347F241-B5CD-4F4C-B36F-CC8E9A3689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148734A-DE6A-4CEB-967B-3E049A5CED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C2BF5-1E33-4DC7-AA2C-53BD3F99292B}" type="slidenum">
              <a:rPr lang="en-GB" smtClean="0"/>
              <a:t>‹#›</a:t>
            </a:fld>
            <a:endParaRPr lang="en-GB" dirty="0"/>
          </a:p>
        </p:txBody>
      </p:sp>
    </p:spTree>
    <p:extLst>
      <p:ext uri="{BB962C8B-B14F-4D97-AF65-F5344CB8AC3E}">
        <p14:creationId xmlns:p14="http://schemas.microsoft.com/office/powerpoint/2010/main" val="331267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hyperlink" Target="https://juku.it/two-tier-data-storage-strategy-a-gigaom-market-landscape-report/iceberg-with-underwater-view-3/" TargetMode="External"/><Relationship Id="rId5" Type="http://schemas.openxmlformats.org/officeDocument/2006/relationships/image" Target="../media/image7.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7835" y="3902579"/>
            <a:ext cx="9177525" cy="892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b="1" dirty="0">
              <a:solidFill>
                <a:srgbClr val="002060"/>
              </a:solidFill>
            </a:endParaRPr>
          </a:p>
          <a:p>
            <a:pPr algn="ctr"/>
            <a:r>
              <a:rPr lang="en-GB" sz="3200" b="1" dirty="0">
                <a:solidFill>
                  <a:srgbClr val="002060"/>
                </a:solidFill>
              </a:rPr>
              <a:t>Spring Term Mentor Regionals</a:t>
            </a:r>
          </a:p>
          <a:p>
            <a:pPr algn="ctr"/>
            <a:r>
              <a:rPr lang="en-GB" sz="3200" b="1" dirty="0">
                <a:solidFill>
                  <a:srgbClr val="00B0F0"/>
                </a:solidFill>
                <a:latin typeface="Calibri"/>
                <a:ea typeface="Calibri"/>
                <a:cs typeface="Calibri"/>
                <a:sym typeface="Calibri"/>
              </a:rPr>
              <a:t>January </a:t>
            </a:r>
            <a:r>
              <a:rPr lang="en-GB" sz="3200" b="1" i="0" u="none" strike="noStrike" cap="none" dirty="0">
                <a:solidFill>
                  <a:srgbClr val="00B0F0"/>
                </a:solidFill>
                <a:latin typeface="Calibri"/>
                <a:ea typeface="Calibri"/>
                <a:cs typeface="Calibri"/>
                <a:sym typeface="Calibri"/>
              </a:rPr>
              <a:t>2023</a:t>
            </a:r>
            <a:endParaRPr lang="en-GB" sz="2400" dirty="0">
              <a:solidFill>
                <a:srgbClr val="00B0F0"/>
              </a:solidFill>
            </a:endParaRPr>
          </a:p>
        </p:txBody>
      </p:sp>
      <p:sp>
        <p:nvSpPr>
          <p:cNvPr id="3" name="Rectangle 2"/>
          <p:cNvSpPr/>
          <p:nvPr/>
        </p:nvSpPr>
        <p:spPr>
          <a:xfrm>
            <a:off x="1938891" y="1894843"/>
            <a:ext cx="7717972" cy="746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accent1">
                    <a:lumMod val="75000"/>
                  </a:schemeClr>
                </a:solidFill>
              </a:rPr>
              <a:t>  </a:t>
            </a:r>
            <a:r>
              <a:rPr lang="en-GB" sz="6000" b="1" dirty="0">
                <a:solidFill>
                  <a:schemeClr val="accent1">
                    <a:lumMod val="50000"/>
                  </a:schemeClr>
                </a:solidFill>
              </a:rPr>
              <a:t>L.E.A.D. Teaching School Hub </a:t>
            </a:r>
          </a:p>
        </p:txBody>
      </p:sp>
      <p:pic>
        <p:nvPicPr>
          <p:cNvPr id="9" name="Picture 8" descr="A picture containing graphical user interface&#10;&#10;Description automatically generated">
            <a:extLst>
              <a:ext uri="{FF2B5EF4-FFF2-40B4-BE49-F238E27FC236}">
                <a16:creationId xmlns:a16="http://schemas.microsoft.com/office/drawing/2014/main" id="{6A287ED9-2FA6-4E61-BF89-78DF49FC8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11" y="349341"/>
            <a:ext cx="2834886" cy="1420491"/>
          </a:xfrm>
          <a:prstGeom prst="rect">
            <a:avLst/>
          </a:prstGeom>
        </p:spPr>
      </p:pic>
      <p:sp>
        <p:nvSpPr>
          <p:cNvPr id="12" name="TextBox 11">
            <a:extLst>
              <a:ext uri="{FF2B5EF4-FFF2-40B4-BE49-F238E27FC236}">
                <a16:creationId xmlns:a16="http://schemas.microsoft.com/office/drawing/2014/main" id="{9A502FB0-F488-46AC-82E5-6D6094A9401B}"/>
              </a:ext>
            </a:extLst>
          </p:cNvPr>
          <p:cNvSpPr txBox="1"/>
          <p:nvPr/>
        </p:nvSpPr>
        <p:spPr>
          <a:xfrm>
            <a:off x="4113797" y="3185777"/>
            <a:ext cx="7707086" cy="830997"/>
          </a:xfrm>
          <a:prstGeom prst="rect">
            <a:avLst/>
          </a:prstGeom>
          <a:noFill/>
        </p:spPr>
        <p:txBody>
          <a:bodyPr wrap="square" rtlCol="0">
            <a:spAutoFit/>
          </a:bodyPr>
          <a:lstStyle/>
          <a:p>
            <a:r>
              <a:rPr lang="en-GB" sz="4800" dirty="0">
                <a:solidFill>
                  <a:srgbClr val="00B0F0"/>
                </a:solidFill>
              </a:rPr>
              <a:t>   ECF PDP</a:t>
            </a:r>
            <a:endParaRPr lang="en-GB" sz="4800" dirty="0">
              <a:solidFill>
                <a:srgbClr val="00B0F0"/>
              </a:solidFill>
              <a:latin typeface="+mn-lt"/>
            </a:endParaRPr>
          </a:p>
        </p:txBody>
      </p:sp>
      <p:pic>
        <p:nvPicPr>
          <p:cNvPr id="14" name="Picture 13" descr="Text&#10;&#10;Description automatically generated">
            <a:extLst>
              <a:ext uri="{FF2B5EF4-FFF2-40B4-BE49-F238E27FC236}">
                <a16:creationId xmlns:a16="http://schemas.microsoft.com/office/drawing/2014/main" id="{DBCEA70B-CBC3-4568-A2C8-787AB5F34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0294" y="6149521"/>
            <a:ext cx="2131706" cy="612116"/>
          </a:xfrm>
          <a:prstGeom prst="rect">
            <a:avLst/>
          </a:prstGeom>
        </p:spPr>
      </p:pic>
      <p:pic>
        <p:nvPicPr>
          <p:cNvPr id="15" name="Picture 14" descr="Text&#10;&#10;Description automatically generated">
            <a:extLst>
              <a:ext uri="{FF2B5EF4-FFF2-40B4-BE49-F238E27FC236}">
                <a16:creationId xmlns:a16="http://schemas.microsoft.com/office/drawing/2014/main" id="{0C7DF2B3-5BF6-4BE5-AA92-31AAF25C7D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928" y="2153787"/>
            <a:ext cx="3593925" cy="1031990"/>
          </a:xfrm>
          <a:prstGeom prst="rect">
            <a:avLst/>
          </a:prstGeom>
        </p:spPr>
      </p:pic>
    </p:spTree>
    <p:extLst>
      <p:ext uri="{BB962C8B-B14F-4D97-AF65-F5344CB8AC3E}">
        <p14:creationId xmlns:p14="http://schemas.microsoft.com/office/powerpoint/2010/main" val="4139420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EE9E9-A290-46B5-8F8F-20E15CEE5659}"/>
              </a:ext>
            </a:extLst>
          </p:cNvPr>
          <p:cNvSpPr txBox="1"/>
          <p:nvPr/>
        </p:nvSpPr>
        <p:spPr>
          <a:xfrm>
            <a:off x="816535" y="76665"/>
            <a:ext cx="9090212" cy="646331"/>
          </a:xfrm>
          <a:prstGeom prst="rect">
            <a:avLst/>
          </a:prstGeom>
          <a:noFill/>
          <a:ln w="69850">
            <a:solidFill>
              <a:srgbClr val="A62A33"/>
            </a:solidFill>
          </a:ln>
        </p:spPr>
        <p:txBody>
          <a:bodyPr wrap="square">
            <a:spAutoFit/>
          </a:bodyPr>
          <a:lstStyle/>
          <a:p>
            <a:pPr algn="ctr"/>
            <a:r>
              <a:rPr lang="en-GB" sz="3600" dirty="0">
                <a:solidFill>
                  <a:schemeClr val="accent1">
                    <a:lumMod val="50000"/>
                  </a:schemeClr>
                </a:solidFill>
                <a:cs typeface="Times New Roman" pitchFamily="18" charset="0"/>
              </a:rPr>
              <a:t>Transactional Analysis</a:t>
            </a:r>
          </a:p>
        </p:txBody>
      </p:sp>
      <p:pic>
        <p:nvPicPr>
          <p:cNvPr id="3" name="Picture 3">
            <a:extLst>
              <a:ext uri="{FF2B5EF4-FFF2-40B4-BE49-F238E27FC236}">
                <a16:creationId xmlns:a16="http://schemas.microsoft.com/office/drawing/2014/main" id="{B181ADF0-04CB-4980-98FB-2C2224C87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040" y="1522412"/>
            <a:ext cx="343852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a:extLst>
              <a:ext uri="{FF2B5EF4-FFF2-40B4-BE49-F238E27FC236}">
                <a16:creationId xmlns:a16="http://schemas.microsoft.com/office/drawing/2014/main" id="{A106BF34-AE62-4B64-A512-60D479023AE2}"/>
              </a:ext>
            </a:extLst>
          </p:cNvPr>
          <p:cNvCxnSpPr/>
          <p:nvPr/>
        </p:nvCxnSpPr>
        <p:spPr>
          <a:xfrm>
            <a:off x="2235200" y="2717800"/>
            <a:ext cx="1498600" cy="0"/>
          </a:xfrm>
          <a:prstGeom prst="straightConnector1">
            <a:avLst/>
          </a:prstGeom>
          <a:ln w="92075">
            <a:tailEnd type="triangle"/>
          </a:ln>
        </p:spPr>
        <p:style>
          <a:lnRef idx="3">
            <a:schemeClr val="accent2"/>
          </a:lnRef>
          <a:fillRef idx="0">
            <a:schemeClr val="accent2"/>
          </a:fillRef>
          <a:effectRef idx="2">
            <a:schemeClr val="accent2"/>
          </a:effectRef>
          <a:fontRef idx="minor">
            <a:schemeClr val="tx1"/>
          </a:fontRef>
        </p:style>
      </p:cxnSp>
      <p:cxnSp>
        <p:nvCxnSpPr>
          <p:cNvPr id="6" name="Straight Arrow Connector 5">
            <a:extLst>
              <a:ext uri="{FF2B5EF4-FFF2-40B4-BE49-F238E27FC236}">
                <a16:creationId xmlns:a16="http://schemas.microsoft.com/office/drawing/2014/main" id="{A8455E97-1448-4F9F-85EE-3EEA92820454}"/>
              </a:ext>
            </a:extLst>
          </p:cNvPr>
          <p:cNvCxnSpPr>
            <a:cxnSpLocks/>
          </p:cNvCxnSpPr>
          <p:nvPr/>
        </p:nvCxnSpPr>
        <p:spPr>
          <a:xfrm flipH="1">
            <a:off x="2108200" y="3048000"/>
            <a:ext cx="1625600" cy="0"/>
          </a:xfrm>
          <a:prstGeom prst="straightConnector1">
            <a:avLst/>
          </a:prstGeom>
          <a:ln w="92075">
            <a:tailEnd type="triangle"/>
          </a:ln>
        </p:spPr>
        <p:style>
          <a:lnRef idx="3">
            <a:schemeClr val="accent2"/>
          </a:lnRef>
          <a:fillRef idx="0">
            <a:schemeClr val="accent2"/>
          </a:fillRef>
          <a:effectRef idx="2">
            <a:schemeClr val="accent2"/>
          </a:effectRef>
          <a:fontRef idx="minor">
            <a:schemeClr val="tx1"/>
          </a:fontRef>
        </p:style>
      </p:cxnSp>
      <p:sp>
        <p:nvSpPr>
          <p:cNvPr id="8" name="TextBox 7">
            <a:extLst>
              <a:ext uri="{FF2B5EF4-FFF2-40B4-BE49-F238E27FC236}">
                <a16:creationId xmlns:a16="http://schemas.microsoft.com/office/drawing/2014/main" id="{4AA5B9A1-9AD2-4656-BE69-C2FD5A231A0E}"/>
              </a:ext>
            </a:extLst>
          </p:cNvPr>
          <p:cNvSpPr txBox="1"/>
          <p:nvPr/>
        </p:nvSpPr>
        <p:spPr>
          <a:xfrm>
            <a:off x="5270500" y="1840637"/>
            <a:ext cx="5029200" cy="1754326"/>
          </a:xfrm>
          <a:prstGeom prst="rect">
            <a:avLst/>
          </a:prstGeom>
          <a:noFill/>
        </p:spPr>
        <p:txBody>
          <a:bodyPr wrap="square" rtlCol="0">
            <a:spAutoFit/>
          </a:bodyPr>
          <a:lstStyle/>
          <a:p>
            <a:r>
              <a:rPr lang="en-GB" sz="3600" dirty="0">
                <a:solidFill>
                  <a:schemeClr val="accent1">
                    <a:lumMod val="50000"/>
                  </a:schemeClr>
                </a:solidFill>
              </a:rPr>
              <a:t>Instructional coaching should be mainly operating here.</a:t>
            </a:r>
          </a:p>
        </p:txBody>
      </p:sp>
    </p:spTree>
    <p:extLst>
      <p:ext uri="{BB962C8B-B14F-4D97-AF65-F5344CB8AC3E}">
        <p14:creationId xmlns:p14="http://schemas.microsoft.com/office/powerpoint/2010/main" val="25746351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EE9E9-A290-46B5-8F8F-20E15CEE5659}"/>
              </a:ext>
            </a:extLst>
          </p:cNvPr>
          <p:cNvSpPr txBox="1"/>
          <p:nvPr/>
        </p:nvSpPr>
        <p:spPr>
          <a:xfrm>
            <a:off x="816535" y="76665"/>
            <a:ext cx="9090212" cy="646331"/>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sz="3600" dirty="0">
                <a:solidFill>
                  <a:schemeClr val="accent1">
                    <a:lumMod val="50000"/>
                  </a:schemeClr>
                </a:solidFill>
              </a:rPr>
              <a:t>Questions for Coaches</a:t>
            </a:r>
          </a:p>
        </p:txBody>
      </p:sp>
      <p:sp>
        <p:nvSpPr>
          <p:cNvPr id="3" name="TextBox 2">
            <a:extLst>
              <a:ext uri="{FF2B5EF4-FFF2-40B4-BE49-F238E27FC236}">
                <a16:creationId xmlns:a16="http://schemas.microsoft.com/office/drawing/2014/main" id="{EE59A9B3-1BBE-4333-A758-7031C75E7F06}"/>
              </a:ext>
            </a:extLst>
          </p:cNvPr>
          <p:cNvSpPr txBox="1"/>
          <p:nvPr/>
        </p:nvSpPr>
        <p:spPr>
          <a:xfrm>
            <a:off x="711200" y="1338133"/>
            <a:ext cx="8216900" cy="3416320"/>
          </a:xfrm>
          <a:prstGeom prst="rect">
            <a:avLst/>
          </a:prstGeom>
          <a:noFill/>
        </p:spPr>
        <p:txBody>
          <a:bodyPr wrap="square" rtlCol="0">
            <a:spAutoFit/>
          </a:bodyPr>
          <a:lstStyle/>
          <a:p>
            <a:r>
              <a:rPr lang="en-GB" sz="3600" dirty="0">
                <a:solidFill>
                  <a:schemeClr val="accent1">
                    <a:lumMod val="50000"/>
                  </a:schemeClr>
                </a:solidFill>
              </a:rPr>
              <a:t>Are your coaching conversations creating a thinking environment?</a:t>
            </a:r>
          </a:p>
          <a:p>
            <a:endParaRPr lang="en-GB" sz="3600" dirty="0">
              <a:solidFill>
                <a:schemeClr val="accent1">
                  <a:lumMod val="50000"/>
                </a:schemeClr>
              </a:solidFill>
            </a:endParaRPr>
          </a:p>
          <a:p>
            <a:endParaRPr lang="en-GB" sz="3600" dirty="0">
              <a:solidFill>
                <a:schemeClr val="accent1">
                  <a:lumMod val="50000"/>
                </a:schemeClr>
              </a:solidFill>
            </a:endParaRPr>
          </a:p>
          <a:p>
            <a:r>
              <a:rPr lang="en-GB" sz="3600" dirty="0">
                <a:solidFill>
                  <a:schemeClr val="accent1">
                    <a:lumMod val="50000"/>
                  </a:schemeClr>
                </a:solidFill>
              </a:rPr>
              <a:t>Are your coaching conversations creating a professional?</a:t>
            </a:r>
          </a:p>
        </p:txBody>
      </p:sp>
    </p:spTree>
    <p:extLst>
      <p:ext uri="{BB962C8B-B14F-4D97-AF65-F5344CB8AC3E}">
        <p14:creationId xmlns:p14="http://schemas.microsoft.com/office/powerpoint/2010/main" val="13173089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83B0C226-C164-4486-8D6C-F0768B7F07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 y="368300"/>
            <a:ext cx="4428836" cy="5182681"/>
          </a:xfrm>
          <a:prstGeom prst="rect">
            <a:avLst/>
          </a:prstGeom>
        </p:spPr>
      </p:pic>
      <p:pic>
        <p:nvPicPr>
          <p:cNvPr id="7170" name="Picture 2">
            <a:extLst>
              <a:ext uri="{FF2B5EF4-FFF2-40B4-BE49-F238E27FC236}">
                <a16:creationId xmlns:a16="http://schemas.microsoft.com/office/drawing/2014/main" id="{08E595B5-DCB7-450B-BBAF-84589D7061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5791" y="583152"/>
            <a:ext cx="3333750" cy="4752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717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EE9E9-A290-46B5-8F8F-20E15CEE5659}"/>
              </a:ext>
            </a:extLst>
          </p:cNvPr>
          <p:cNvSpPr txBox="1"/>
          <p:nvPr/>
        </p:nvSpPr>
        <p:spPr>
          <a:xfrm>
            <a:off x="816535" y="76665"/>
            <a:ext cx="8835465" cy="1200329"/>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sz="3600" dirty="0">
                <a:solidFill>
                  <a:schemeClr val="accent1">
                    <a:lumMod val="50000"/>
                  </a:schemeClr>
                </a:solidFill>
              </a:rPr>
              <a:t>How effectively are we applying the impact cycle to our instructional coaching?</a:t>
            </a:r>
          </a:p>
        </p:txBody>
      </p:sp>
      <p:pic>
        <p:nvPicPr>
          <p:cNvPr id="1026" name="Picture 2" descr="The impact cycle [25]. | Download Scientific Diagram">
            <a:extLst>
              <a:ext uri="{FF2B5EF4-FFF2-40B4-BE49-F238E27FC236}">
                <a16:creationId xmlns:a16="http://schemas.microsoft.com/office/drawing/2014/main" id="{53718961-B9A9-46E9-ABED-7B78715682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6235" y="1648147"/>
            <a:ext cx="3809929" cy="35617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0A95BA2-33CA-409D-8BF1-DD7F34CC078A}"/>
              </a:ext>
            </a:extLst>
          </p:cNvPr>
          <p:cNvSpPr txBox="1"/>
          <p:nvPr/>
        </p:nvSpPr>
        <p:spPr>
          <a:xfrm>
            <a:off x="5013885" y="2030117"/>
            <a:ext cx="6642100" cy="1200329"/>
          </a:xfrm>
          <a:prstGeom prst="rect">
            <a:avLst/>
          </a:prstGeom>
          <a:noFill/>
        </p:spPr>
        <p:txBody>
          <a:bodyPr wrap="square" rtlCol="0">
            <a:spAutoFit/>
          </a:bodyPr>
          <a:lstStyle/>
          <a:p>
            <a:r>
              <a:rPr lang="en-GB" sz="3600" dirty="0">
                <a:solidFill>
                  <a:schemeClr val="accent1">
                    <a:lumMod val="50000"/>
                  </a:schemeClr>
                </a:solidFill>
              </a:rPr>
              <a:t>A deceptively simple </a:t>
            </a:r>
          </a:p>
          <a:p>
            <a:r>
              <a:rPr lang="en-GB" sz="3600" dirty="0">
                <a:solidFill>
                  <a:schemeClr val="accent1">
                    <a:lumMod val="50000"/>
                  </a:schemeClr>
                </a:solidFill>
              </a:rPr>
              <a:t>process.</a:t>
            </a:r>
          </a:p>
        </p:txBody>
      </p:sp>
    </p:spTree>
    <p:extLst>
      <p:ext uri="{BB962C8B-B14F-4D97-AF65-F5344CB8AC3E}">
        <p14:creationId xmlns:p14="http://schemas.microsoft.com/office/powerpoint/2010/main" val="2819076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EE9E9-A290-46B5-8F8F-20E15CEE5659}"/>
              </a:ext>
            </a:extLst>
          </p:cNvPr>
          <p:cNvSpPr txBox="1"/>
          <p:nvPr/>
        </p:nvSpPr>
        <p:spPr>
          <a:xfrm>
            <a:off x="816535" y="76665"/>
            <a:ext cx="8835465" cy="1200329"/>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sz="3600" dirty="0">
                <a:solidFill>
                  <a:schemeClr val="accent1">
                    <a:lumMod val="50000"/>
                  </a:schemeClr>
                </a:solidFill>
              </a:rPr>
              <a:t>How effectively are we applying the impact cycle to our instructional coaching?</a:t>
            </a:r>
          </a:p>
        </p:txBody>
      </p:sp>
      <p:sp>
        <p:nvSpPr>
          <p:cNvPr id="6" name="TextBox 5">
            <a:extLst>
              <a:ext uri="{FF2B5EF4-FFF2-40B4-BE49-F238E27FC236}">
                <a16:creationId xmlns:a16="http://schemas.microsoft.com/office/drawing/2014/main" id="{B9E7AA1B-F71D-43C3-B3FA-B5ABA8D9ABC4}"/>
              </a:ext>
            </a:extLst>
          </p:cNvPr>
          <p:cNvSpPr txBox="1"/>
          <p:nvPr/>
        </p:nvSpPr>
        <p:spPr>
          <a:xfrm>
            <a:off x="0" y="1276994"/>
            <a:ext cx="7996517" cy="4154984"/>
          </a:xfrm>
          <a:prstGeom prst="rect">
            <a:avLst/>
          </a:prstGeom>
          <a:noFill/>
        </p:spPr>
        <p:txBody>
          <a:bodyPr wrap="square">
            <a:spAutoFit/>
          </a:bodyPr>
          <a:lstStyle/>
          <a:p>
            <a:pPr>
              <a:buFont typeface="Arial" panose="020B0604020202020204" pitchFamily="34" charset="0"/>
              <a:buChar char="•"/>
            </a:pPr>
            <a:r>
              <a:rPr lang="en-GB" sz="2400" b="1" dirty="0">
                <a:solidFill>
                  <a:schemeClr val="accent1">
                    <a:lumMod val="50000"/>
                  </a:schemeClr>
                </a:solidFill>
              </a:rPr>
              <a:t>Identify</a:t>
            </a:r>
            <a:endParaRPr lang="en-GB" sz="2400" dirty="0">
              <a:solidFill>
                <a:schemeClr val="accent1">
                  <a:lumMod val="50000"/>
                </a:schemeClr>
              </a:solidFill>
            </a:endParaRPr>
          </a:p>
          <a:p>
            <a:pPr marL="742950" lvl="1" indent="-285750">
              <a:buFont typeface="Arial" panose="020B0604020202020204" pitchFamily="34" charset="0"/>
              <a:buChar char="•"/>
            </a:pPr>
            <a:r>
              <a:rPr lang="en-GB" sz="2400" dirty="0">
                <a:solidFill>
                  <a:schemeClr val="accent1">
                    <a:lumMod val="50000"/>
                  </a:schemeClr>
                </a:solidFill>
              </a:rPr>
              <a:t>The coach and teacher collaborate to set a goal and select a teaching strategy to meet the goal.</a:t>
            </a:r>
          </a:p>
          <a:p>
            <a:pPr>
              <a:buFont typeface="Arial" panose="020B0604020202020204" pitchFamily="34" charset="0"/>
              <a:buChar char="•"/>
            </a:pPr>
            <a:r>
              <a:rPr lang="en-GB" sz="2400" b="1" dirty="0">
                <a:solidFill>
                  <a:schemeClr val="accent1">
                    <a:lumMod val="50000"/>
                  </a:schemeClr>
                </a:solidFill>
              </a:rPr>
              <a:t>Learn</a:t>
            </a:r>
            <a:endParaRPr lang="en-GB" sz="2400" dirty="0">
              <a:solidFill>
                <a:schemeClr val="accent1">
                  <a:lumMod val="50000"/>
                </a:schemeClr>
              </a:solidFill>
            </a:endParaRPr>
          </a:p>
          <a:p>
            <a:pPr marL="742950" lvl="1" indent="-285750">
              <a:buFont typeface="Arial" panose="020B0604020202020204" pitchFamily="34" charset="0"/>
              <a:buChar char="•"/>
            </a:pPr>
            <a:r>
              <a:rPr lang="en-GB" sz="2400" dirty="0">
                <a:solidFill>
                  <a:schemeClr val="accent1">
                    <a:lumMod val="50000"/>
                  </a:schemeClr>
                </a:solidFill>
              </a:rPr>
              <a:t>The coach explains and models teaching strategies so the teacher can learn how to implement the strategy.</a:t>
            </a:r>
          </a:p>
          <a:p>
            <a:pPr>
              <a:buFont typeface="Arial" panose="020B0604020202020204" pitchFamily="34" charset="0"/>
              <a:buChar char="•"/>
            </a:pPr>
            <a:r>
              <a:rPr lang="en-GB" sz="2400" b="1" dirty="0">
                <a:solidFill>
                  <a:schemeClr val="accent1">
                    <a:lumMod val="50000"/>
                  </a:schemeClr>
                </a:solidFill>
              </a:rPr>
              <a:t>Improve</a:t>
            </a:r>
            <a:endParaRPr lang="en-GB" sz="2400" dirty="0">
              <a:solidFill>
                <a:schemeClr val="accent1">
                  <a:lumMod val="50000"/>
                </a:schemeClr>
              </a:solidFill>
            </a:endParaRPr>
          </a:p>
          <a:p>
            <a:pPr marL="742950" lvl="1" indent="-285750">
              <a:buFont typeface="Arial" panose="020B0604020202020204" pitchFamily="34" charset="0"/>
              <a:buChar char="•"/>
            </a:pPr>
            <a:r>
              <a:rPr lang="en-GB" sz="2400" dirty="0">
                <a:solidFill>
                  <a:schemeClr val="accent1">
                    <a:lumMod val="50000"/>
                  </a:schemeClr>
                </a:solidFill>
              </a:rPr>
              <a:t>The coach monitors how the teacher implements the teaching strategy and whether students meet the goal. Then coach and teacher decide any adjustments necessary for the practice to be as effective as possible</a:t>
            </a:r>
            <a:r>
              <a:rPr lang="en-GB" sz="2000" dirty="0"/>
              <a:t>.</a:t>
            </a:r>
          </a:p>
        </p:txBody>
      </p:sp>
    </p:spTree>
    <p:extLst>
      <p:ext uri="{BB962C8B-B14F-4D97-AF65-F5344CB8AC3E}">
        <p14:creationId xmlns:p14="http://schemas.microsoft.com/office/powerpoint/2010/main" val="1307353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638E802C-745C-4283-B060-3602A7F6CD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0" y="99907"/>
            <a:ext cx="5301632" cy="6656493"/>
          </a:xfrm>
          <a:prstGeom prst="rect">
            <a:avLst/>
          </a:prstGeom>
        </p:spPr>
      </p:pic>
      <p:sp>
        <p:nvSpPr>
          <p:cNvPr id="2" name="Thought Bubble: Cloud 1">
            <a:extLst>
              <a:ext uri="{FF2B5EF4-FFF2-40B4-BE49-F238E27FC236}">
                <a16:creationId xmlns:a16="http://schemas.microsoft.com/office/drawing/2014/main" id="{288F07B7-AFA9-4A08-A7DC-680C0BF8891B}"/>
              </a:ext>
            </a:extLst>
          </p:cNvPr>
          <p:cNvSpPr/>
          <p:nvPr/>
        </p:nvSpPr>
        <p:spPr>
          <a:xfrm>
            <a:off x="5309162" y="304800"/>
            <a:ext cx="3771338" cy="25019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Reflection</a:t>
            </a:r>
          </a:p>
          <a:p>
            <a:pPr algn="ctr"/>
            <a:r>
              <a:rPr lang="en-GB" dirty="0"/>
              <a:t>What elements of the checklist are you using well?</a:t>
            </a:r>
          </a:p>
          <a:p>
            <a:pPr algn="ctr"/>
            <a:r>
              <a:rPr lang="en-GB" dirty="0"/>
              <a:t>What might it benefit your ECT for you to do more of?</a:t>
            </a:r>
          </a:p>
        </p:txBody>
      </p:sp>
      <p:sp>
        <p:nvSpPr>
          <p:cNvPr id="3" name="Speech Bubble: Oval 2">
            <a:extLst>
              <a:ext uri="{FF2B5EF4-FFF2-40B4-BE49-F238E27FC236}">
                <a16:creationId xmlns:a16="http://schemas.microsoft.com/office/drawing/2014/main" id="{FBA19CAA-F1EA-42D1-9C5A-FC7E6922D35C}"/>
              </a:ext>
            </a:extLst>
          </p:cNvPr>
          <p:cNvSpPr/>
          <p:nvPr/>
        </p:nvSpPr>
        <p:spPr>
          <a:xfrm>
            <a:off x="6882840" y="3136900"/>
            <a:ext cx="3734360" cy="215900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Discuss</a:t>
            </a:r>
          </a:p>
        </p:txBody>
      </p:sp>
    </p:spTree>
    <p:extLst>
      <p:ext uri="{BB962C8B-B14F-4D97-AF65-F5344CB8AC3E}">
        <p14:creationId xmlns:p14="http://schemas.microsoft.com/office/powerpoint/2010/main" val="617170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EE9E9-A290-46B5-8F8F-20E15CEE5659}"/>
              </a:ext>
            </a:extLst>
          </p:cNvPr>
          <p:cNvSpPr txBox="1"/>
          <p:nvPr/>
        </p:nvSpPr>
        <p:spPr>
          <a:xfrm>
            <a:off x="816535" y="76665"/>
            <a:ext cx="9090212" cy="646331"/>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sz="3600" dirty="0">
                <a:solidFill>
                  <a:schemeClr val="accent1">
                    <a:lumMod val="50000"/>
                  </a:schemeClr>
                </a:solidFill>
              </a:rPr>
              <a:t>Confronting Reality</a:t>
            </a:r>
          </a:p>
        </p:txBody>
      </p:sp>
      <p:sp>
        <p:nvSpPr>
          <p:cNvPr id="3" name="TextBox 2">
            <a:extLst>
              <a:ext uri="{FF2B5EF4-FFF2-40B4-BE49-F238E27FC236}">
                <a16:creationId xmlns:a16="http://schemas.microsoft.com/office/drawing/2014/main" id="{489796C0-1B6F-4D15-B10D-4259CDF93940}"/>
              </a:ext>
            </a:extLst>
          </p:cNvPr>
          <p:cNvSpPr txBox="1"/>
          <p:nvPr/>
        </p:nvSpPr>
        <p:spPr>
          <a:xfrm>
            <a:off x="5361641" y="1017824"/>
            <a:ext cx="4017683" cy="4401205"/>
          </a:xfrm>
          <a:prstGeom prst="rect">
            <a:avLst/>
          </a:prstGeom>
          <a:noFill/>
        </p:spPr>
        <p:txBody>
          <a:bodyPr wrap="square" rtlCol="0">
            <a:spAutoFit/>
          </a:bodyPr>
          <a:lstStyle/>
          <a:p>
            <a:r>
              <a:rPr lang="en-GB" sz="2800" dirty="0">
                <a:solidFill>
                  <a:schemeClr val="accent1">
                    <a:lumMod val="50000"/>
                  </a:schemeClr>
                </a:solidFill>
              </a:rPr>
              <a:t>“</a:t>
            </a:r>
            <a:r>
              <a:rPr lang="en-GB" sz="2800" b="1" i="1" dirty="0">
                <a:solidFill>
                  <a:schemeClr val="accent1">
                    <a:lumMod val="50000"/>
                  </a:schemeClr>
                </a:solidFill>
              </a:rPr>
              <a:t>To confront reality is to recognise the world as it is, not as you wish it to be, and to have the courage to do what must be done, not what you’d like to do.” </a:t>
            </a:r>
          </a:p>
          <a:p>
            <a:endParaRPr lang="en-GB" sz="2800" b="1" i="1" dirty="0">
              <a:solidFill>
                <a:schemeClr val="accent1">
                  <a:lumMod val="50000"/>
                </a:schemeClr>
              </a:solidFill>
            </a:endParaRPr>
          </a:p>
          <a:p>
            <a:r>
              <a:rPr lang="en-GB" sz="2800" b="1" i="1" dirty="0">
                <a:solidFill>
                  <a:schemeClr val="accent1">
                    <a:lumMod val="50000"/>
                  </a:schemeClr>
                </a:solidFill>
              </a:rPr>
              <a:t> Bossidy and Charan, 2004</a:t>
            </a:r>
          </a:p>
        </p:txBody>
      </p:sp>
      <p:pic>
        <p:nvPicPr>
          <p:cNvPr id="1026" name="Picture 2" descr="Perception vs Reality : Understand the Difference with Examples |  TheMindFool">
            <a:extLst>
              <a:ext uri="{FF2B5EF4-FFF2-40B4-BE49-F238E27FC236}">
                <a16:creationId xmlns:a16="http://schemas.microsoft.com/office/drawing/2014/main" id="{4FEFCBEE-E0B1-4038-8758-EE2AA03313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18" b="5358"/>
          <a:stretch/>
        </p:blipFill>
        <p:spPr bwMode="auto">
          <a:xfrm>
            <a:off x="138953" y="845254"/>
            <a:ext cx="5075079" cy="4746347"/>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0711E51D-B13F-4751-B326-068587B9371B}"/>
              </a:ext>
            </a:extLst>
          </p:cNvPr>
          <p:cNvSpPr/>
          <p:nvPr/>
        </p:nvSpPr>
        <p:spPr>
          <a:xfrm>
            <a:off x="8623862" y="3089701"/>
            <a:ext cx="3771338" cy="25019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a:t>IRIS</a:t>
            </a:r>
          </a:p>
        </p:txBody>
      </p:sp>
    </p:spTree>
    <p:extLst>
      <p:ext uri="{BB962C8B-B14F-4D97-AF65-F5344CB8AC3E}">
        <p14:creationId xmlns:p14="http://schemas.microsoft.com/office/powerpoint/2010/main" val="3637580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EE9E9-A290-46B5-8F8F-20E15CEE5659}"/>
              </a:ext>
            </a:extLst>
          </p:cNvPr>
          <p:cNvSpPr txBox="1"/>
          <p:nvPr/>
        </p:nvSpPr>
        <p:spPr>
          <a:xfrm>
            <a:off x="194235" y="102065"/>
            <a:ext cx="9090212" cy="1200329"/>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sz="3600" dirty="0">
                <a:solidFill>
                  <a:schemeClr val="accent1">
                    <a:lumMod val="50000"/>
                  </a:schemeClr>
                </a:solidFill>
              </a:rPr>
              <a:t>Are we helping our beginning teacher set themselves meaningful goals?</a:t>
            </a:r>
          </a:p>
        </p:txBody>
      </p:sp>
      <p:sp>
        <p:nvSpPr>
          <p:cNvPr id="3" name="Oval 2">
            <a:extLst>
              <a:ext uri="{FF2B5EF4-FFF2-40B4-BE49-F238E27FC236}">
                <a16:creationId xmlns:a16="http://schemas.microsoft.com/office/drawing/2014/main" id="{87C9DB6E-230C-49DF-9835-BF5F209E8531}"/>
              </a:ext>
            </a:extLst>
          </p:cNvPr>
          <p:cNvSpPr/>
          <p:nvPr/>
        </p:nvSpPr>
        <p:spPr>
          <a:xfrm>
            <a:off x="368300" y="3733800"/>
            <a:ext cx="1816100" cy="1676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Current</a:t>
            </a:r>
            <a:r>
              <a:rPr lang="en-GB" dirty="0">
                <a:solidFill>
                  <a:sysClr val="windowText" lastClr="000000"/>
                </a:solidFill>
              </a:rPr>
              <a:t> </a:t>
            </a:r>
            <a:r>
              <a:rPr lang="en-GB" sz="2800" dirty="0">
                <a:solidFill>
                  <a:sysClr val="windowText" lastClr="000000"/>
                </a:solidFill>
              </a:rPr>
              <a:t>Reality</a:t>
            </a:r>
          </a:p>
        </p:txBody>
      </p:sp>
      <p:sp>
        <p:nvSpPr>
          <p:cNvPr id="6" name="Star: 5 Points 5">
            <a:extLst>
              <a:ext uri="{FF2B5EF4-FFF2-40B4-BE49-F238E27FC236}">
                <a16:creationId xmlns:a16="http://schemas.microsoft.com/office/drawing/2014/main" id="{841AD8BC-07DE-427A-95FC-2644BC4C55EE}"/>
              </a:ext>
            </a:extLst>
          </p:cNvPr>
          <p:cNvSpPr/>
          <p:nvPr/>
        </p:nvSpPr>
        <p:spPr>
          <a:xfrm>
            <a:off x="7086600" y="1778000"/>
            <a:ext cx="2565400" cy="1955800"/>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800" dirty="0">
                <a:solidFill>
                  <a:sysClr val="windowText" lastClr="000000"/>
                </a:solidFill>
              </a:rPr>
              <a:t>Goal</a:t>
            </a:r>
          </a:p>
        </p:txBody>
      </p:sp>
      <p:sp>
        <p:nvSpPr>
          <p:cNvPr id="7" name="Arrow: Curved Left 6">
            <a:extLst>
              <a:ext uri="{FF2B5EF4-FFF2-40B4-BE49-F238E27FC236}">
                <a16:creationId xmlns:a16="http://schemas.microsoft.com/office/drawing/2014/main" id="{E77FE057-4C01-4ADE-9CD0-4B812B4DB4C0}"/>
              </a:ext>
            </a:extLst>
          </p:cNvPr>
          <p:cNvSpPr/>
          <p:nvPr/>
        </p:nvSpPr>
        <p:spPr>
          <a:xfrm rot="15561378">
            <a:off x="4019945" y="-307103"/>
            <a:ext cx="1231108" cy="6126006"/>
          </a:xfrm>
          <a:prstGeom prst="curvedLeftArrow">
            <a:avLst>
              <a:gd name="adj1" fmla="val 25000"/>
              <a:gd name="adj2" fmla="val 62688"/>
              <a:gd name="adj3" fmla="val 523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9" name="Rectangle 8">
            <a:extLst>
              <a:ext uri="{FF2B5EF4-FFF2-40B4-BE49-F238E27FC236}">
                <a16:creationId xmlns:a16="http://schemas.microsoft.com/office/drawing/2014/main" id="{352516CF-B4A4-49A9-BBE8-046344E079BB}"/>
              </a:ext>
            </a:extLst>
          </p:cNvPr>
          <p:cNvSpPr/>
          <p:nvPr/>
        </p:nvSpPr>
        <p:spPr>
          <a:xfrm>
            <a:off x="3365500" y="2781300"/>
            <a:ext cx="2197100" cy="787400"/>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GB" sz="2800" dirty="0">
                <a:solidFill>
                  <a:sysClr val="windowText" lastClr="000000"/>
                </a:solidFill>
              </a:rPr>
              <a:t>Strategies</a:t>
            </a:r>
          </a:p>
        </p:txBody>
      </p:sp>
    </p:spTree>
    <p:extLst>
      <p:ext uri="{BB962C8B-B14F-4D97-AF65-F5344CB8AC3E}">
        <p14:creationId xmlns:p14="http://schemas.microsoft.com/office/powerpoint/2010/main" val="1215401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EE9E9-A290-46B5-8F8F-20E15CEE5659}"/>
              </a:ext>
            </a:extLst>
          </p:cNvPr>
          <p:cNvSpPr txBox="1"/>
          <p:nvPr/>
        </p:nvSpPr>
        <p:spPr>
          <a:xfrm>
            <a:off x="816535" y="76665"/>
            <a:ext cx="9090212" cy="646331"/>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sz="3600" dirty="0">
                <a:solidFill>
                  <a:schemeClr val="accent1">
                    <a:lumMod val="50000"/>
                  </a:schemeClr>
                </a:solidFill>
              </a:rPr>
              <a:t>PEERS Goals</a:t>
            </a:r>
          </a:p>
        </p:txBody>
      </p:sp>
      <p:pic>
        <p:nvPicPr>
          <p:cNvPr id="3074" name="Picture 2" descr="PowerSchool Learning : NCTIES 2019 : PEER Goals">
            <a:extLst>
              <a:ext uri="{FF2B5EF4-FFF2-40B4-BE49-F238E27FC236}">
                <a16:creationId xmlns:a16="http://schemas.microsoft.com/office/drawing/2014/main" id="{26082D2E-CCD6-469D-BB09-6CC7434316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909" y="697596"/>
            <a:ext cx="8161338" cy="4760059"/>
          </a:xfrm>
          <a:prstGeom prst="rect">
            <a:avLst/>
          </a:prstGeom>
          <a:noFill/>
          <a:extLst>
            <a:ext uri="{909E8E84-426E-40DD-AFC4-6F175D3DCCD1}">
              <a14:hiddenFill xmlns:a14="http://schemas.microsoft.com/office/drawing/2010/main">
                <a:solidFill>
                  <a:srgbClr val="FFFFFF"/>
                </a:solidFill>
              </a14:hiddenFill>
            </a:ext>
          </a:extLst>
        </p:spPr>
      </p:pic>
      <p:sp>
        <p:nvSpPr>
          <p:cNvPr id="4" name="Thought Bubble: Cloud 3">
            <a:extLst>
              <a:ext uri="{FF2B5EF4-FFF2-40B4-BE49-F238E27FC236}">
                <a16:creationId xmlns:a16="http://schemas.microsoft.com/office/drawing/2014/main" id="{D02D4DB5-EFCF-4A7C-B337-C1E099E2810E}"/>
              </a:ext>
            </a:extLst>
          </p:cNvPr>
          <p:cNvSpPr/>
          <p:nvPr/>
        </p:nvSpPr>
        <p:spPr>
          <a:xfrm>
            <a:off x="7531100" y="1828800"/>
            <a:ext cx="4159997" cy="31877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Reflection</a:t>
            </a:r>
          </a:p>
          <a:p>
            <a:pPr algn="ctr"/>
            <a:r>
              <a:rPr lang="en-GB" dirty="0"/>
              <a:t>Do you think the goals you and your ECT have been setting would hit this checklist?</a:t>
            </a:r>
          </a:p>
          <a:p>
            <a:pPr algn="ctr"/>
            <a:r>
              <a:rPr lang="en-GB" dirty="0"/>
              <a:t>What are you doing well at in this space? What might you need to do more of?</a:t>
            </a:r>
          </a:p>
        </p:txBody>
      </p:sp>
    </p:spTree>
    <p:extLst>
      <p:ext uri="{BB962C8B-B14F-4D97-AF65-F5344CB8AC3E}">
        <p14:creationId xmlns:p14="http://schemas.microsoft.com/office/powerpoint/2010/main" val="3405249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EE9E9-A290-46B5-8F8F-20E15CEE5659}"/>
              </a:ext>
            </a:extLst>
          </p:cNvPr>
          <p:cNvSpPr txBox="1"/>
          <p:nvPr/>
        </p:nvSpPr>
        <p:spPr>
          <a:xfrm>
            <a:off x="816535" y="76665"/>
            <a:ext cx="9090212" cy="646331"/>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sz="3600" dirty="0">
                <a:solidFill>
                  <a:schemeClr val="accent1">
                    <a:lumMod val="50000"/>
                  </a:schemeClr>
                </a:solidFill>
              </a:rPr>
              <a:t>Identify Questions</a:t>
            </a:r>
          </a:p>
        </p:txBody>
      </p:sp>
      <p:sp>
        <p:nvSpPr>
          <p:cNvPr id="3" name="TextBox 2">
            <a:extLst>
              <a:ext uri="{FF2B5EF4-FFF2-40B4-BE49-F238E27FC236}">
                <a16:creationId xmlns:a16="http://schemas.microsoft.com/office/drawing/2014/main" id="{23349888-326C-4200-A6A8-1B2D8595A287}"/>
              </a:ext>
            </a:extLst>
          </p:cNvPr>
          <p:cNvSpPr txBox="1"/>
          <p:nvPr/>
        </p:nvSpPr>
        <p:spPr>
          <a:xfrm>
            <a:off x="558799" y="1048583"/>
            <a:ext cx="9347947" cy="4093428"/>
          </a:xfrm>
          <a:prstGeom prst="rect">
            <a:avLst/>
          </a:prstGeom>
          <a:noFill/>
        </p:spPr>
        <p:txBody>
          <a:bodyPr wrap="square" rtlCol="0">
            <a:spAutoFit/>
          </a:bodyPr>
          <a:lstStyle/>
          <a:p>
            <a:r>
              <a:rPr lang="en-GB" sz="2000" dirty="0">
                <a:solidFill>
                  <a:schemeClr val="accent1">
                    <a:lumMod val="50000"/>
                  </a:schemeClr>
                </a:solidFill>
              </a:rPr>
              <a:t>On a scale of 1-10, how close is the lesson to your ideal?</a:t>
            </a:r>
          </a:p>
          <a:p>
            <a:r>
              <a:rPr lang="en-GB" sz="2000" dirty="0">
                <a:solidFill>
                  <a:schemeClr val="accent1">
                    <a:lumMod val="50000"/>
                  </a:schemeClr>
                </a:solidFill>
              </a:rPr>
              <a:t>Why did you give it that number? What went well?</a:t>
            </a:r>
          </a:p>
          <a:p>
            <a:r>
              <a:rPr lang="en-GB" sz="2000" dirty="0">
                <a:solidFill>
                  <a:schemeClr val="accent1">
                    <a:lumMod val="50000"/>
                  </a:schemeClr>
                </a:solidFill>
              </a:rPr>
              <a:t>What would have to change to make it closer to a ten?</a:t>
            </a:r>
          </a:p>
          <a:p>
            <a:r>
              <a:rPr lang="en-GB" sz="2000" dirty="0">
                <a:solidFill>
                  <a:schemeClr val="accent1">
                    <a:lumMod val="50000"/>
                  </a:schemeClr>
                </a:solidFill>
              </a:rPr>
              <a:t>What would you see your students doing differently?</a:t>
            </a:r>
          </a:p>
          <a:p>
            <a:r>
              <a:rPr lang="en-GB" sz="2000" dirty="0">
                <a:solidFill>
                  <a:schemeClr val="accent1">
                    <a:lumMod val="50000"/>
                  </a:schemeClr>
                </a:solidFill>
              </a:rPr>
              <a:t>Describe what that would look like?</a:t>
            </a:r>
          </a:p>
          <a:p>
            <a:r>
              <a:rPr lang="en-GB" sz="2000" dirty="0">
                <a:solidFill>
                  <a:schemeClr val="accent1">
                    <a:lumMod val="50000"/>
                  </a:schemeClr>
                </a:solidFill>
              </a:rPr>
              <a:t>How could we measure that?</a:t>
            </a:r>
          </a:p>
          <a:p>
            <a:endParaRPr lang="en-GB" sz="2000" dirty="0">
              <a:solidFill>
                <a:schemeClr val="accent1">
                  <a:lumMod val="50000"/>
                </a:schemeClr>
              </a:solidFill>
            </a:endParaRPr>
          </a:p>
          <a:p>
            <a:r>
              <a:rPr lang="en-GB" sz="2000" dirty="0">
                <a:solidFill>
                  <a:schemeClr val="accent1">
                    <a:lumMod val="50000"/>
                  </a:schemeClr>
                </a:solidFill>
              </a:rPr>
              <a:t>PAUSE! PARAPHRASING WHAT YOU’VE HEARD, Then, should that be your goal?</a:t>
            </a:r>
          </a:p>
          <a:p>
            <a:endParaRPr lang="en-GB" sz="2000" dirty="0">
              <a:solidFill>
                <a:schemeClr val="accent1">
                  <a:lumMod val="50000"/>
                </a:schemeClr>
              </a:solidFill>
            </a:endParaRPr>
          </a:p>
          <a:p>
            <a:r>
              <a:rPr lang="en-GB" sz="2000" dirty="0">
                <a:solidFill>
                  <a:schemeClr val="accent1">
                    <a:lumMod val="50000"/>
                  </a:schemeClr>
                </a:solidFill>
              </a:rPr>
              <a:t>If you could reach that goal, would it make a difference in your classroom?</a:t>
            </a:r>
          </a:p>
          <a:p>
            <a:endParaRPr lang="en-GB" sz="2000" dirty="0">
              <a:solidFill>
                <a:schemeClr val="accent1">
                  <a:lumMod val="50000"/>
                </a:schemeClr>
              </a:solidFill>
            </a:endParaRPr>
          </a:p>
          <a:p>
            <a:r>
              <a:rPr lang="en-GB" sz="2000" dirty="0">
                <a:solidFill>
                  <a:schemeClr val="accent1">
                    <a:lumMod val="50000"/>
                  </a:schemeClr>
                </a:solidFill>
              </a:rPr>
              <a:t>Would it be a good use of your time?</a:t>
            </a:r>
          </a:p>
          <a:p>
            <a:r>
              <a:rPr lang="en-GB" sz="2000" dirty="0">
                <a:solidFill>
                  <a:schemeClr val="accent1">
                    <a:lumMod val="50000"/>
                  </a:schemeClr>
                </a:solidFill>
              </a:rPr>
              <a:t>What teaching strategy would you like to try to achieve your goal?</a:t>
            </a:r>
          </a:p>
        </p:txBody>
      </p:sp>
    </p:spTree>
    <p:extLst>
      <p:ext uri="{BB962C8B-B14F-4D97-AF65-F5344CB8AC3E}">
        <p14:creationId xmlns:p14="http://schemas.microsoft.com/office/powerpoint/2010/main" val="36973129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7835" y="3902579"/>
            <a:ext cx="9177525" cy="8924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3200" b="1" dirty="0">
              <a:solidFill>
                <a:srgbClr val="002060"/>
              </a:solidFill>
            </a:endParaRPr>
          </a:p>
          <a:p>
            <a:pPr algn="ctr"/>
            <a:r>
              <a:rPr lang="en-GB" sz="3200" b="1" dirty="0">
                <a:solidFill>
                  <a:srgbClr val="002060"/>
                </a:solidFill>
              </a:rPr>
              <a:t>Spring Term Mentor Regionals</a:t>
            </a:r>
          </a:p>
          <a:p>
            <a:pPr algn="ctr"/>
            <a:r>
              <a:rPr lang="en-GB" sz="3200" b="1" dirty="0">
                <a:solidFill>
                  <a:srgbClr val="00B0F0"/>
                </a:solidFill>
                <a:latin typeface="Calibri"/>
                <a:ea typeface="Calibri"/>
                <a:cs typeface="Calibri"/>
                <a:sym typeface="Calibri"/>
              </a:rPr>
              <a:t>January </a:t>
            </a:r>
            <a:r>
              <a:rPr lang="en-GB" sz="3200" b="1" i="0" u="none" strike="noStrike" cap="none" dirty="0">
                <a:solidFill>
                  <a:srgbClr val="00B0F0"/>
                </a:solidFill>
                <a:latin typeface="Calibri"/>
                <a:ea typeface="Calibri"/>
                <a:cs typeface="Calibri"/>
                <a:sym typeface="Calibri"/>
              </a:rPr>
              <a:t>2023</a:t>
            </a:r>
            <a:endParaRPr lang="en-GB" sz="2400" dirty="0">
              <a:solidFill>
                <a:srgbClr val="00B0F0"/>
              </a:solidFill>
            </a:endParaRPr>
          </a:p>
        </p:txBody>
      </p:sp>
      <p:sp>
        <p:nvSpPr>
          <p:cNvPr id="3" name="Rectangle 2"/>
          <p:cNvSpPr/>
          <p:nvPr/>
        </p:nvSpPr>
        <p:spPr>
          <a:xfrm>
            <a:off x="1938891" y="1894843"/>
            <a:ext cx="7717972" cy="7460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dirty="0">
                <a:solidFill>
                  <a:schemeClr val="accent1">
                    <a:lumMod val="75000"/>
                  </a:schemeClr>
                </a:solidFill>
              </a:rPr>
              <a:t>  </a:t>
            </a:r>
            <a:r>
              <a:rPr lang="en-GB" sz="6000" b="1" dirty="0">
                <a:solidFill>
                  <a:schemeClr val="accent1">
                    <a:lumMod val="50000"/>
                  </a:schemeClr>
                </a:solidFill>
              </a:rPr>
              <a:t>Deepening Instructional Coaching</a:t>
            </a:r>
          </a:p>
        </p:txBody>
      </p:sp>
      <p:pic>
        <p:nvPicPr>
          <p:cNvPr id="9" name="Picture 8" descr="A picture containing graphical user interface&#10;&#10;Description automatically generated">
            <a:extLst>
              <a:ext uri="{FF2B5EF4-FFF2-40B4-BE49-F238E27FC236}">
                <a16:creationId xmlns:a16="http://schemas.microsoft.com/office/drawing/2014/main" id="{6A287ED9-2FA6-4E61-BF89-78DF49FC8F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611" y="349341"/>
            <a:ext cx="2834886" cy="1420491"/>
          </a:xfrm>
          <a:prstGeom prst="rect">
            <a:avLst/>
          </a:prstGeom>
        </p:spPr>
      </p:pic>
      <p:sp>
        <p:nvSpPr>
          <p:cNvPr id="12" name="TextBox 11">
            <a:extLst>
              <a:ext uri="{FF2B5EF4-FFF2-40B4-BE49-F238E27FC236}">
                <a16:creationId xmlns:a16="http://schemas.microsoft.com/office/drawing/2014/main" id="{9A502FB0-F488-46AC-82E5-6D6094A9401B}"/>
              </a:ext>
            </a:extLst>
          </p:cNvPr>
          <p:cNvSpPr txBox="1"/>
          <p:nvPr/>
        </p:nvSpPr>
        <p:spPr>
          <a:xfrm>
            <a:off x="4113797" y="3185777"/>
            <a:ext cx="7707086" cy="830997"/>
          </a:xfrm>
          <a:prstGeom prst="rect">
            <a:avLst/>
          </a:prstGeom>
          <a:noFill/>
        </p:spPr>
        <p:txBody>
          <a:bodyPr wrap="square" rtlCol="0">
            <a:spAutoFit/>
          </a:bodyPr>
          <a:lstStyle/>
          <a:p>
            <a:r>
              <a:rPr lang="en-GB" sz="4800" dirty="0">
                <a:solidFill>
                  <a:srgbClr val="00B0F0"/>
                </a:solidFill>
              </a:rPr>
              <a:t>   ECF PDP</a:t>
            </a:r>
            <a:endParaRPr lang="en-GB" sz="4800" dirty="0">
              <a:solidFill>
                <a:srgbClr val="00B0F0"/>
              </a:solidFill>
              <a:latin typeface="+mn-lt"/>
            </a:endParaRPr>
          </a:p>
        </p:txBody>
      </p:sp>
      <p:pic>
        <p:nvPicPr>
          <p:cNvPr id="14" name="Picture 13" descr="Text&#10;&#10;Description automatically generated">
            <a:extLst>
              <a:ext uri="{FF2B5EF4-FFF2-40B4-BE49-F238E27FC236}">
                <a16:creationId xmlns:a16="http://schemas.microsoft.com/office/drawing/2014/main" id="{DBCEA70B-CBC3-4568-A2C8-787AB5F346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0294" y="6149521"/>
            <a:ext cx="2131706" cy="612116"/>
          </a:xfrm>
          <a:prstGeom prst="rect">
            <a:avLst/>
          </a:prstGeom>
        </p:spPr>
      </p:pic>
      <p:pic>
        <p:nvPicPr>
          <p:cNvPr id="15" name="Picture 14" descr="Text&#10;&#10;Description automatically generated">
            <a:extLst>
              <a:ext uri="{FF2B5EF4-FFF2-40B4-BE49-F238E27FC236}">
                <a16:creationId xmlns:a16="http://schemas.microsoft.com/office/drawing/2014/main" id="{0C7DF2B3-5BF6-4BE5-AA92-31AAF25C7DA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3797" y="232010"/>
            <a:ext cx="3593925" cy="1031990"/>
          </a:xfrm>
          <a:prstGeom prst="rect">
            <a:avLst/>
          </a:prstGeom>
        </p:spPr>
      </p:pic>
    </p:spTree>
    <p:extLst>
      <p:ext uri="{BB962C8B-B14F-4D97-AF65-F5344CB8AC3E}">
        <p14:creationId xmlns:p14="http://schemas.microsoft.com/office/powerpoint/2010/main" val="39060641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805FEF0-AB30-4FF5-A7EE-2D2E79AD1C45}"/>
              </a:ext>
            </a:extLst>
          </p:cNvPr>
          <p:cNvSpPr txBox="1"/>
          <p:nvPr/>
        </p:nvSpPr>
        <p:spPr>
          <a:xfrm>
            <a:off x="787400" y="1270000"/>
            <a:ext cx="7150100" cy="369332"/>
          </a:xfrm>
          <a:prstGeom prst="rect">
            <a:avLst/>
          </a:prstGeom>
          <a:noFill/>
        </p:spPr>
        <p:txBody>
          <a:bodyPr wrap="square" rtlCol="0">
            <a:spAutoFit/>
          </a:bodyPr>
          <a:lstStyle/>
          <a:p>
            <a:r>
              <a:rPr lang="en-GB" dirty="0"/>
              <a:t>Video here</a:t>
            </a:r>
          </a:p>
        </p:txBody>
      </p:sp>
    </p:spTree>
    <p:extLst>
      <p:ext uri="{BB962C8B-B14F-4D97-AF65-F5344CB8AC3E}">
        <p14:creationId xmlns:p14="http://schemas.microsoft.com/office/powerpoint/2010/main" val="17627770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DB76A4-9986-4694-8100-D481D3014F5D}"/>
              </a:ext>
            </a:extLst>
          </p:cNvPr>
          <p:cNvSpPr txBox="1"/>
          <p:nvPr/>
        </p:nvSpPr>
        <p:spPr>
          <a:xfrm>
            <a:off x="816535" y="76665"/>
            <a:ext cx="9090212" cy="646331"/>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sz="3600" dirty="0">
                <a:solidFill>
                  <a:schemeClr val="accent1">
                    <a:lumMod val="50000"/>
                  </a:schemeClr>
                </a:solidFill>
              </a:rPr>
              <a:t>The Learn Stage</a:t>
            </a:r>
          </a:p>
        </p:txBody>
      </p:sp>
      <p:sp>
        <p:nvSpPr>
          <p:cNvPr id="3" name="TextBox 2">
            <a:extLst>
              <a:ext uri="{FF2B5EF4-FFF2-40B4-BE49-F238E27FC236}">
                <a16:creationId xmlns:a16="http://schemas.microsoft.com/office/drawing/2014/main" id="{FF983812-805B-415F-A39B-B72028415448}"/>
              </a:ext>
            </a:extLst>
          </p:cNvPr>
          <p:cNvSpPr txBox="1"/>
          <p:nvPr/>
        </p:nvSpPr>
        <p:spPr>
          <a:xfrm>
            <a:off x="816535" y="722996"/>
            <a:ext cx="10363200" cy="1815882"/>
          </a:xfrm>
          <a:prstGeom prst="rect">
            <a:avLst/>
          </a:prstGeom>
          <a:noFill/>
        </p:spPr>
        <p:txBody>
          <a:bodyPr wrap="square" rtlCol="0">
            <a:spAutoFit/>
          </a:bodyPr>
          <a:lstStyle/>
          <a:p>
            <a:r>
              <a:rPr lang="en-GB" sz="2800" dirty="0">
                <a:solidFill>
                  <a:schemeClr val="accent1">
                    <a:lumMod val="50000"/>
                  </a:schemeClr>
                </a:solidFill>
              </a:rPr>
              <a:t>The coach will ensure that the teacher has had the</a:t>
            </a:r>
          </a:p>
          <a:p>
            <a:r>
              <a:rPr lang="en-GB" sz="2800" dirty="0">
                <a:solidFill>
                  <a:schemeClr val="accent1">
                    <a:lumMod val="50000"/>
                  </a:schemeClr>
                </a:solidFill>
              </a:rPr>
              <a:t> opportunity to learn the new strategy. </a:t>
            </a:r>
          </a:p>
          <a:p>
            <a:endParaRPr lang="en-GB" sz="2800" dirty="0">
              <a:solidFill>
                <a:schemeClr val="accent1">
                  <a:lumMod val="50000"/>
                </a:schemeClr>
              </a:solidFill>
            </a:endParaRPr>
          </a:p>
          <a:p>
            <a:r>
              <a:rPr lang="en-GB" sz="2800" dirty="0">
                <a:solidFill>
                  <a:schemeClr val="accent1">
                    <a:lumMod val="50000"/>
                  </a:schemeClr>
                </a:solidFill>
              </a:rPr>
              <a:t>How do you help your ECT to learn? Use the chat box.</a:t>
            </a:r>
          </a:p>
        </p:txBody>
      </p:sp>
    </p:spTree>
    <p:extLst>
      <p:ext uri="{BB962C8B-B14F-4D97-AF65-F5344CB8AC3E}">
        <p14:creationId xmlns:p14="http://schemas.microsoft.com/office/powerpoint/2010/main" val="1386507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DB76A4-9986-4694-8100-D481D3014F5D}"/>
              </a:ext>
            </a:extLst>
          </p:cNvPr>
          <p:cNvSpPr txBox="1"/>
          <p:nvPr/>
        </p:nvSpPr>
        <p:spPr>
          <a:xfrm>
            <a:off x="816535" y="76665"/>
            <a:ext cx="9090212" cy="646331"/>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sz="3600" dirty="0">
                <a:solidFill>
                  <a:schemeClr val="accent1">
                    <a:lumMod val="50000"/>
                  </a:schemeClr>
                </a:solidFill>
              </a:rPr>
              <a:t>The Learn Stage</a:t>
            </a:r>
          </a:p>
        </p:txBody>
      </p:sp>
      <p:sp>
        <p:nvSpPr>
          <p:cNvPr id="3" name="TextBox 2">
            <a:extLst>
              <a:ext uri="{FF2B5EF4-FFF2-40B4-BE49-F238E27FC236}">
                <a16:creationId xmlns:a16="http://schemas.microsoft.com/office/drawing/2014/main" id="{FF983812-805B-415F-A39B-B72028415448}"/>
              </a:ext>
            </a:extLst>
          </p:cNvPr>
          <p:cNvSpPr txBox="1"/>
          <p:nvPr/>
        </p:nvSpPr>
        <p:spPr>
          <a:xfrm>
            <a:off x="816535" y="722996"/>
            <a:ext cx="10363200" cy="4401205"/>
          </a:xfrm>
          <a:prstGeom prst="rect">
            <a:avLst/>
          </a:prstGeom>
          <a:noFill/>
        </p:spPr>
        <p:txBody>
          <a:bodyPr wrap="square" rtlCol="0">
            <a:spAutoFit/>
          </a:bodyPr>
          <a:lstStyle/>
          <a:p>
            <a:r>
              <a:rPr lang="en-GB" sz="2800" dirty="0">
                <a:solidFill>
                  <a:schemeClr val="accent1">
                    <a:lumMod val="50000"/>
                  </a:schemeClr>
                </a:solidFill>
              </a:rPr>
              <a:t>The coach will ensure that the teacher has had the</a:t>
            </a:r>
          </a:p>
          <a:p>
            <a:r>
              <a:rPr lang="en-GB" sz="2800" dirty="0">
                <a:solidFill>
                  <a:schemeClr val="accent1">
                    <a:lumMod val="50000"/>
                  </a:schemeClr>
                </a:solidFill>
              </a:rPr>
              <a:t> opportunity to learn the new strategy. Either through:</a:t>
            </a:r>
          </a:p>
          <a:p>
            <a:pPr marL="285750" indent="-285750">
              <a:buFont typeface="Arial" panose="020B0604020202020204" pitchFamily="34" charset="0"/>
              <a:buChar char="•"/>
            </a:pPr>
            <a:r>
              <a:rPr lang="en-GB" sz="2800" dirty="0">
                <a:solidFill>
                  <a:schemeClr val="accent1">
                    <a:lumMod val="50000"/>
                  </a:schemeClr>
                </a:solidFill>
              </a:rPr>
              <a:t>Explanation</a:t>
            </a:r>
          </a:p>
          <a:p>
            <a:pPr marL="285750" indent="-285750">
              <a:buFont typeface="Arial" panose="020B0604020202020204" pitchFamily="34" charset="0"/>
              <a:buChar char="•"/>
            </a:pPr>
            <a:r>
              <a:rPr lang="en-GB" sz="2800" dirty="0">
                <a:solidFill>
                  <a:schemeClr val="accent1">
                    <a:lumMod val="50000"/>
                  </a:schemeClr>
                </a:solidFill>
              </a:rPr>
              <a:t>Modelling</a:t>
            </a:r>
          </a:p>
          <a:p>
            <a:pPr marL="285750" indent="-285750">
              <a:buFont typeface="Arial" panose="020B0604020202020204" pitchFamily="34" charset="0"/>
              <a:buChar char="•"/>
            </a:pPr>
            <a:r>
              <a:rPr lang="en-GB" sz="2800" dirty="0">
                <a:solidFill>
                  <a:schemeClr val="accent1">
                    <a:lumMod val="50000"/>
                  </a:schemeClr>
                </a:solidFill>
              </a:rPr>
              <a:t>Use of checklists</a:t>
            </a:r>
          </a:p>
          <a:p>
            <a:r>
              <a:rPr lang="en-GB" sz="2800" b="1" u="sng" dirty="0">
                <a:solidFill>
                  <a:schemeClr val="accent1">
                    <a:lumMod val="50000"/>
                  </a:schemeClr>
                </a:solidFill>
              </a:rPr>
              <a:t>Teachers like and need to see it!</a:t>
            </a:r>
          </a:p>
          <a:p>
            <a:r>
              <a:rPr lang="en-GB" sz="2800" dirty="0">
                <a:solidFill>
                  <a:schemeClr val="accent1">
                    <a:lumMod val="50000"/>
                  </a:schemeClr>
                </a:solidFill>
              </a:rPr>
              <a:t>Co teaching</a:t>
            </a:r>
          </a:p>
          <a:p>
            <a:r>
              <a:rPr lang="en-GB" sz="2800" dirty="0">
                <a:solidFill>
                  <a:schemeClr val="accent1">
                    <a:lumMod val="50000"/>
                  </a:schemeClr>
                </a:solidFill>
              </a:rPr>
              <a:t>Observing another teacher</a:t>
            </a:r>
          </a:p>
          <a:p>
            <a:r>
              <a:rPr lang="en-GB" sz="2800" dirty="0">
                <a:solidFill>
                  <a:schemeClr val="accent1">
                    <a:lumMod val="50000"/>
                  </a:schemeClr>
                </a:solidFill>
              </a:rPr>
              <a:t>Video</a:t>
            </a:r>
          </a:p>
          <a:p>
            <a:r>
              <a:rPr lang="en-GB" sz="2800" dirty="0">
                <a:solidFill>
                  <a:schemeClr val="accent1">
                    <a:lumMod val="50000"/>
                  </a:schemeClr>
                </a:solidFill>
              </a:rPr>
              <a:t>Modelling in the classroom without the children</a:t>
            </a:r>
          </a:p>
        </p:txBody>
      </p:sp>
    </p:spTree>
    <p:extLst>
      <p:ext uri="{BB962C8B-B14F-4D97-AF65-F5344CB8AC3E}">
        <p14:creationId xmlns:p14="http://schemas.microsoft.com/office/powerpoint/2010/main" val="95330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EE9E9-A290-46B5-8F8F-20E15CEE5659}"/>
              </a:ext>
            </a:extLst>
          </p:cNvPr>
          <p:cNvSpPr txBox="1"/>
          <p:nvPr/>
        </p:nvSpPr>
        <p:spPr>
          <a:xfrm>
            <a:off x="816535" y="76665"/>
            <a:ext cx="9090212" cy="646331"/>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sz="3600" dirty="0">
                <a:solidFill>
                  <a:schemeClr val="accent1">
                    <a:lumMod val="50000"/>
                  </a:schemeClr>
                </a:solidFill>
              </a:rPr>
              <a:t>Using Checklists</a:t>
            </a:r>
          </a:p>
        </p:txBody>
      </p:sp>
      <p:pic>
        <p:nvPicPr>
          <p:cNvPr id="6146" name="Picture 2" descr="Teaching-learning and behaviour checklists">
            <a:extLst>
              <a:ext uri="{FF2B5EF4-FFF2-40B4-BE49-F238E27FC236}">
                <a16:creationId xmlns:a16="http://schemas.microsoft.com/office/drawing/2014/main" id="{8F5E8ADD-0378-440D-9479-74B53A830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45699"/>
            <a:ext cx="7924800" cy="564595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41F907C6-39F4-4617-B6AD-D8233DD10590}"/>
              </a:ext>
            </a:extLst>
          </p:cNvPr>
          <p:cNvPicPr>
            <a:picLocks noChangeAspect="1"/>
          </p:cNvPicPr>
          <p:nvPr/>
        </p:nvPicPr>
        <p:blipFill>
          <a:blip r:embed="rId4"/>
          <a:stretch>
            <a:fillRect/>
          </a:stretch>
        </p:blipFill>
        <p:spPr>
          <a:xfrm>
            <a:off x="8369300" y="701777"/>
            <a:ext cx="3276600" cy="4991100"/>
          </a:xfrm>
          <a:prstGeom prst="rect">
            <a:avLst/>
          </a:prstGeom>
        </p:spPr>
      </p:pic>
    </p:spTree>
    <p:extLst>
      <p:ext uri="{BB962C8B-B14F-4D97-AF65-F5344CB8AC3E}">
        <p14:creationId xmlns:p14="http://schemas.microsoft.com/office/powerpoint/2010/main" val="29241451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8DB76A4-9986-4694-8100-D481D3014F5D}"/>
              </a:ext>
            </a:extLst>
          </p:cNvPr>
          <p:cNvSpPr txBox="1"/>
          <p:nvPr/>
        </p:nvSpPr>
        <p:spPr>
          <a:xfrm>
            <a:off x="816535" y="76665"/>
            <a:ext cx="9090212" cy="646331"/>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sz="3600" dirty="0">
                <a:solidFill>
                  <a:schemeClr val="accent1">
                    <a:lumMod val="50000"/>
                  </a:schemeClr>
                </a:solidFill>
              </a:rPr>
              <a:t>The Learn Stage- Practice and Refine</a:t>
            </a:r>
          </a:p>
        </p:txBody>
      </p:sp>
      <p:sp>
        <p:nvSpPr>
          <p:cNvPr id="4" name="TextBox 3">
            <a:extLst>
              <a:ext uri="{FF2B5EF4-FFF2-40B4-BE49-F238E27FC236}">
                <a16:creationId xmlns:a16="http://schemas.microsoft.com/office/drawing/2014/main" id="{C662A48B-EB33-4BC5-A589-5F95A69F2C55}"/>
              </a:ext>
            </a:extLst>
          </p:cNvPr>
          <p:cNvSpPr txBox="1"/>
          <p:nvPr/>
        </p:nvSpPr>
        <p:spPr>
          <a:xfrm>
            <a:off x="816535" y="1447800"/>
            <a:ext cx="7721600" cy="3693319"/>
          </a:xfrm>
          <a:prstGeom prst="rect">
            <a:avLst/>
          </a:prstGeom>
          <a:noFill/>
        </p:spPr>
        <p:txBody>
          <a:bodyPr wrap="square" rtlCol="0">
            <a:spAutoFit/>
          </a:bodyPr>
          <a:lstStyle/>
          <a:p>
            <a:r>
              <a:rPr lang="en-GB" sz="3600" dirty="0">
                <a:solidFill>
                  <a:schemeClr val="accent1">
                    <a:lumMod val="50000"/>
                  </a:schemeClr>
                </a:solidFill>
              </a:rPr>
              <a:t>Implement the strategy while the coach observes.</a:t>
            </a:r>
          </a:p>
          <a:p>
            <a:endParaRPr lang="en-GB" sz="3600" dirty="0">
              <a:solidFill>
                <a:schemeClr val="accent1">
                  <a:lumMod val="50000"/>
                </a:schemeClr>
              </a:solidFill>
            </a:endParaRPr>
          </a:p>
          <a:p>
            <a:r>
              <a:rPr lang="en-GB" sz="3600" dirty="0">
                <a:solidFill>
                  <a:schemeClr val="accent1">
                    <a:lumMod val="50000"/>
                  </a:schemeClr>
                </a:solidFill>
              </a:rPr>
              <a:t>Did we hit the goal?</a:t>
            </a:r>
          </a:p>
          <a:p>
            <a:r>
              <a:rPr lang="en-GB" sz="3600" dirty="0">
                <a:solidFill>
                  <a:schemeClr val="accent1">
                    <a:lumMod val="50000"/>
                  </a:schemeClr>
                </a:solidFill>
              </a:rPr>
              <a:t>What works? What needs improving?</a:t>
            </a:r>
          </a:p>
          <a:p>
            <a:endParaRPr lang="en-GB" sz="3600" dirty="0"/>
          </a:p>
          <a:p>
            <a:endParaRPr lang="en-GB" dirty="0"/>
          </a:p>
        </p:txBody>
      </p:sp>
    </p:spTree>
    <p:extLst>
      <p:ext uri="{BB962C8B-B14F-4D97-AF65-F5344CB8AC3E}">
        <p14:creationId xmlns:p14="http://schemas.microsoft.com/office/powerpoint/2010/main" val="3299301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EE9E9-A290-46B5-8F8F-20E15CEE5659}"/>
              </a:ext>
            </a:extLst>
          </p:cNvPr>
          <p:cNvSpPr txBox="1"/>
          <p:nvPr/>
        </p:nvSpPr>
        <p:spPr>
          <a:xfrm>
            <a:off x="816535" y="76665"/>
            <a:ext cx="9090212" cy="646331"/>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sz="3600" dirty="0">
                <a:solidFill>
                  <a:schemeClr val="accent1">
                    <a:lumMod val="50000"/>
                  </a:schemeClr>
                </a:solidFill>
              </a:rPr>
              <a:t>Improve: Confirm Direction</a:t>
            </a:r>
          </a:p>
        </p:txBody>
      </p:sp>
      <p:sp>
        <p:nvSpPr>
          <p:cNvPr id="3" name="TextBox 2">
            <a:extLst>
              <a:ext uri="{FF2B5EF4-FFF2-40B4-BE49-F238E27FC236}">
                <a16:creationId xmlns:a16="http://schemas.microsoft.com/office/drawing/2014/main" id="{4C1D282A-5F13-4F9F-82A0-EA61E0B6874D}"/>
              </a:ext>
            </a:extLst>
          </p:cNvPr>
          <p:cNvSpPr txBox="1"/>
          <p:nvPr/>
        </p:nvSpPr>
        <p:spPr>
          <a:xfrm>
            <a:off x="1168400" y="1587500"/>
            <a:ext cx="7137400" cy="2862322"/>
          </a:xfrm>
          <a:prstGeom prst="rect">
            <a:avLst/>
          </a:prstGeom>
          <a:noFill/>
        </p:spPr>
        <p:txBody>
          <a:bodyPr wrap="square" rtlCol="0">
            <a:spAutoFit/>
          </a:bodyPr>
          <a:lstStyle/>
          <a:p>
            <a:r>
              <a:rPr lang="en-GB" sz="3600" dirty="0">
                <a:solidFill>
                  <a:schemeClr val="accent1">
                    <a:lumMod val="50000"/>
                  </a:schemeClr>
                </a:solidFill>
              </a:rPr>
              <a:t>Given the time we have today, what’s the most important thing for us to talk about?</a:t>
            </a:r>
          </a:p>
          <a:p>
            <a:endParaRPr lang="en-GB" sz="3600" dirty="0">
              <a:solidFill>
                <a:schemeClr val="accent1">
                  <a:lumMod val="50000"/>
                </a:schemeClr>
              </a:solidFill>
            </a:endParaRPr>
          </a:p>
          <a:p>
            <a:r>
              <a:rPr lang="en-GB" sz="3600" dirty="0">
                <a:solidFill>
                  <a:schemeClr val="accent1">
                    <a:lumMod val="50000"/>
                  </a:schemeClr>
                </a:solidFill>
              </a:rPr>
              <a:t>What is on your mind?</a:t>
            </a:r>
          </a:p>
        </p:txBody>
      </p:sp>
    </p:spTree>
    <p:extLst>
      <p:ext uri="{BB962C8B-B14F-4D97-AF65-F5344CB8AC3E}">
        <p14:creationId xmlns:p14="http://schemas.microsoft.com/office/powerpoint/2010/main" val="1080113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EE9E9-A290-46B5-8F8F-20E15CEE5659}"/>
              </a:ext>
            </a:extLst>
          </p:cNvPr>
          <p:cNvSpPr txBox="1"/>
          <p:nvPr/>
        </p:nvSpPr>
        <p:spPr>
          <a:xfrm>
            <a:off x="816535" y="76665"/>
            <a:ext cx="9090212" cy="646331"/>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sz="3600" dirty="0">
                <a:solidFill>
                  <a:schemeClr val="accent1">
                    <a:lumMod val="50000"/>
                  </a:schemeClr>
                </a:solidFill>
              </a:rPr>
              <a:t>Improve</a:t>
            </a:r>
          </a:p>
        </p:txBody>
      </p:sp>
      <p:sp>
        <p:nvSpPr>
          <p:cNvPr id="3" name="Rectangle: Rounded Corners 2">
            <a:extLst>
              <a:ext uri="{FF2B5EF4-FFF2-40B4-BE49-F238E27FC236}">
                <a16:creationId xmlns:a16="http://schemas.microsoft.com/office/drawing/2014/main" id="{1806F2A9-3D59-4715-AC16-5C532609D027}"/>
              </a:ext>
            </a:extLst>
          </p:cNvPr>
          <p:cNvSpPr/>
          <p:nvPr/>
        </p:nvSpPr>
        <p:spPr>
          <a:xfrm>
            <a:off x="2027891" y="1320800"/>
            <a:ext cx="6667500" cy="901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rPr>
              <a:t>Did you hit the goal?</a:t>
            </a:r>
          </a:p>
        </p:txBody>
      </p:sp>
      <p:cxnSp>
        <p:nvCxnSpPr>
          <p:cNvPr id="6" name="Straight Arrow Connector 5">
            <a:extLst>
              <a:ext uri="{FF2B5EF4-FFF2-40B4-BE49-F238E27FC236}">
                <a16:creationId xmlns:a16="http://schemas.microsoft.com/office/drawing/2014/main" id="{9C08FA88-E2C9-47A2-8B17-1C1E87B5836E}"/>
              </a:ext>
            </a:extLst>
          </p:cNvPr>
          <p:cNvCxnSpPr>
            <a:cxnSpLocks/>
          </p:cNvCxnSpPr>
          <p:nvPr/>
        </p:nvCxnSpPr>
        <p:spPr>
          <a:xfrm flipH="1">
            <a:off x="2755900" y="2222500"/>
            <a:ext cx="1028700" cy="1188354"/>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cxnSp>
        <p:nvCxnSpPr>
          <p:cNvPr id="7" name="Straight Arrow Connector 6">
            <a:extLst>
              <a:ext uri="{FF2B5EF4-FFF2-40B4-BE49-F238E27FC236}">
                <a16:creationId xmlns:a16="http://schemas.microsoft.com/office/drawing/2014/main" id="{A58888B4-A0B5-4408-B980-58BC25ACB3C8}"/>
              </a:ext>
            </a:extLst>
          </p:cNvPr>
          <p:cNvCxnSpPr>
            <a:cxnSpLocks/>
          </p:cNvCxnSpPr>
          <p:nvPr/>
        </p:nvCxnSpPr>
        <p:spPr>
          <a:xfrm>
            <a:off x="6921500" y="2229754"/>
            <a:ext cx="965200" cy="1181100"/>
          </a:xfrm>
          <a:prstGeom prst="straightConnector1">
            <a:avLst/>
          </a:prstGeom>
          <a:ln w="57150">
            <a:tailEnd type="triangle"/>
          </a:ln>
        </p:spPr>
        <p:style>
          <a:lnRef idx="3">
            <a:schemeClr val="dk1"/>
          </a:lnRef>
          <a:fillRef idx="0">
            <a:schemeClr val="dk1"/>
          </a:fillRef>
          <a:effectRef idx="2">
            <a:schemeClr val="dk1"/>
          </a:effectRef>
          <a:fontRef idx="minor">
            <a:schemeClr val="tx1"/>
          </a:fontRef>
        </p:style>
      </p:cxnSp>
      <p:sp>
        <p:nvSpPr>
          <p:cNvPr id="10" name="Rectangle: Rounded Corners 9">
            <a:extLst>
              <a:ext uri="{FF2B5EF4-FFF2-40B4-BE49-F238E27FC236}">
                <a16:creationId xmlns:a16="http://schemas.microsoft.com/office/drawing/2014/main" id="{4D770E23-BF00-4F9D-B8F5-286DB983A377}"/>
              </a:ext>
            </a:extLst>
          </p:cNvPr>
          <p:cNvSpPr/>
          <p:nvPr/>
        </p:nvSpPr>
        <p:spPr>
          <a:xfrm>
            <a:off x="546100" y="3594100"/>
            <a:ext cx="39497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DO YOU WANT TO:</a:t>
            </a:r>
            <a:br>
              <a:rPr lang="en-GB" dirty="0"/>
            </a:br>
            <a:r>
              <a:rPr lang="en-GB" dirty="0"/>
              <a:t>A: continue to refine the use of the practice?</a:t>
            </a:r>
          </a:p>
          <a:p>
            <a:r>
              <a:rPr lang="en-GB" dirty="0"/>
              <a:t>B: choose a new goal?</a:t>
            </a:r>
          </a:p>
          <a:p>
            <a:r>
              <a:rPr lang="en-GB" dirty="0"/>
              <a:t>C: take a break?</a:t>
            </a:r>
          </a:p>
        </p:txBody>
      </p:sp>
      <p:sp>
        <p:nvSpPr>
          <p:cNvPr id="11" name="Rectangle: Rounded Corners 10">
            <a:extLst>
              <a:ext uri="{FF2B5EF4-FFF2-40B4-BE49-F238E27FC236}">
                <a16:creationId xmlns:a16="http://schemas.microsoft.com/office/drawing/2014/main" id="{6B9E11EE-A4B7-4486-B68B-50B3B2FEC43D}"/>
              </a:ext>
            </a:extLst>
          </p:cNvPr>
          <p:cNvSpPr/>
          <p:nvPr/>
        </p:nvSpPr>
        <p:spPr>
          <a:xfrm>
            <a:off x="6451600" y="3594100"/>
            <a:ext cx="3949700" cy="1828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DO YOU WANT TO:</a:t>
            </a:r>
            <a:br>
              <a:rPr lang="en-GB" dirty="0"/>
            </a:br>
            <a:r>
              <a:rPr lang="en-GB" dirty="0"/>
              <a:t>A: revisit how you teach the new practice</a:t>
            </a:r>
          </a:p>
          <a:p>
            <a:r>
              <a:rPr lang="en-GB" dirty="0"/>
              <a:t>B: choose a new  practice?</a:t>
            </a:r>
          </a:p>
          <a:p>
            <a:r>
              <a:rPr lang="en-GB" dirty="0"/>
              <a:t>C: stick with the practice as it is?</a:t>
            </a:r>
          </a:p>
        </p:txBody>
      </p:sp>
    </p:spTree>
    <p:extLst>
      <p:ext uri="{BB962C8B-B14F-4D97-AF65-F5344CB8AC3E}">
        <p14:creationId xmlns:p14="http://schemas.microsoft.com/office/powerpoint/2010/main" val="25355050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ve Stages You Move Through Emotionally When Changing Behavior - InFocus  Leadership Solutions">
            <a:extLst>
              <a:ext uri="{FF2B5EF4-FFF2-40B4-BE49-F238E27FC236}">
                <a16:creationId xmlns:a16="http://schemas.microsoft.com/office/drawing/2014/main" id="{619BE91C-ED7D-4CC9-93D6-63A9E07831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139700"/>
            <a:ext cx="762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265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amp;#39;ve learned that people will forget what you said, people will fo… |  Inspirational quotes about strength, Amazing inspirational quotes,  Inspiring quotes about life">
            <a:extLst>
              <a:ext uri="{FF2B5EF4-FFF2-40B4-BE49-F238E27FC236}">
                <a16:creationId xmlns:a16="http://schemas.microsoft.com/office/drawing/2014/main" id="{E8B236F8-2070-4363-B28B-B72FDF71E6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3100" y="0"/>
            <a:ext cx="5499100" cy="549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5177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BADA44F-9B10-432A-B6A7-A96557B75D8D}"/>
              </a:ext>
            </a:extLst>
          </p:cNvPr>
          <p:cNvSpPr txBox="1"/>
          <p:nvPr/>
        </p:nvSpPr>
        <p:spPr>
          <a:xfrm>
            <a:off x="448235" y="279865"/>
            <a:ext cx="9090212" cy="646331"/>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sz="3600" b="1" dirty="0">
                <a:solidFill>
                  <a:schemeClr val="accent1">
                    <a:lumMod val="50000"/>
                  </a:schemeClr>
                </a:solidFill>
                <a:latin typeface="Calibri"/>
                <a:ea typeface="Calibri"/>
                <a:cs typeface="Calibri"/>
                <a:sym typeface="Calibri"/>
              </a:rPr>
              <a:t>Introductions</a:t>
            </a:r>
            <a:endParaRPr lang="en-GB" sz="3600" dirty="0">
              <a:solidFill>
                <a:schemeClr val="accent1">
                  <a:lumMod val="50000"/>
                </a:schemeClr>
              </a:solidFill>
            </a:endParaRPr>
          </a:p>
        </p:txBody>
      </p:sp>
      <p:pic>
        <p:nvPicPr>
          <p:cNvPr id="4" name="Picture 2" descr="I've worked at just 1 school… but I've found a job for life - Teaching">
            <a:extLst>
              <a:ext uri="{FF2B5EF4-FFF2-40B4-BE49-F238E27FC236}">
                <a16:creationId xmlns:a16="http://schemas.microsoft.com/office/drawing/2014/main" id="{4511BF3E-A3CB-42AC-B509-BD44224A3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4480" y="1276350"/>
            <a:ext cx="2124075" cy="21526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8FDE24B-F957-4BD6-8A66-366336915063}"/>
              </a:ext>
            </a:extLst>
          </p:cNvPr>
          <p:cNvSpPr txBox="1"/>
          <p:nvPr/>
        </p:nvSpPr>
        <p:spPr>
          <a:xfrm>
            <a:off x="1803400" y="3582312"/>
            <a:ext cx="6819899" cy="2308324"/>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b="1" dirty="0">
                <a:solidFill>
                  <a:schemeClr val="accent1">
                    <a:lumMod val="50000"/>
                  </a:schemeClr>
                </a:solidFill>
                <a:latin typeface="Calibri"/>
                <a:ea typeface="Calibri"/>
                <a:cs typeface="Calibri"/>
                <a:sym typeface="Calibri"/>
              </a:rPr>
              <a:t>Rebecca Riley</a:t>
            </a:r>
          </a:p>
          <a:p>
            <a:pPr marL="0" marR="0" lvl="0" indent="0" algn="ctr" rtl="0">
              <a:spcBef>
                <a:spcPts val="0"/>
              </a:spcBef>
              <a:spcAft>
                <a:spcPts val="0"/>
              </a:spcAft>
              <a:buNone/>
            </a:pPr>
            <a:r>
              <a:rPr lang="en-GB" b="1" dirty="0">
                <a:solidFill>
                  <a:schemeClr val="accent1">
                    <a:lumMod val="50000"/>
                  </a:schemeClr>
                </a:solidFill>
                <a:latin typeface="Calibri"/>
                <a:cs typeface="Calibri"/>
                <a:sym typeface="Calibri"/>
              </a:rPr>
              <a:t> Head of School</a:t>
            </a:r>
          </a:p>
          <a:p>
            <a:pPr marL="0" marR="0" lvl="0" indent="0" algn="ctr" rtl="0">
              <a:spcBef>
                <a:spcPts val="0"/>
              </a:spcBef>
              <a:spcAft>
                <a:spcPts val="0"/>
              </a:spcAft>
              <a:buNone/>
            </a:pPr>
            <a:r>
              <a:rPr lang="en-GB" b="1" dirty="0">
                <a:solidFill>
                  <a:schemeClr val="accent1">
                    <a:lumMod val="50000"/>
                  </a:schemeClr>
                </a:solidFill>
                <a:latin typeface="Calibri"/>
                <a:cs typeface="Calibri"/>
                <a:sym typeface="Calibri"/>
              </a:rPr>
              <a:t>Accredited Coach </a:t>
            </a:r>
          </a:p>
          <a:p>
            <a:pPr marL="0" marR="0" lvl="0" indent="0" algn="ctr" rtl="0">
              <a:spcBef>
                <a:spcPts val="0"/>
              </a:spcBef>
              <a:spcAft>
                <a:spcPts val="0"/>
              </a:spcAft>
              <a:buNone/>
            </a:pPr>
            <a:r>
              <a:rPr lang="en-GB" b="1" dirty="0">
                <a:solidFill>
                  <a:schemeClr val="accent1">
                    <a:lumMod val="50000"/>
                  </a:schemeClr>
                </a:solidFill>
                <a:latin typeface="Calibri"/>
                <a:cs typeface="Calibri"/>
                <a:sym typeface="Calibri"/>
              </a:rPr>
              <a:t>PGCERT in Personal and Business Coaching and a </a:t>
            </a:r>
          </a:p>
          <a:p>
            <a:pPr marL="0" marR="0" lvl="0" indent="0" algn="ctr" rtl="0">
              <a:spcBef>
                <a:spcPts val="0"/>
              </a:spcBef>
              <a:spcAft>
                <a:spcPts val="0"/>
              </a:spcAft>
              <a:buNone/>
            </a:pPr>
            <a:r>
              <a:rPr lang="en-GB" b="1" dirty="0">
                <a:solidFill>
                  <a:schemeClr val="accent1">
                    <a:lumMod val="50000"/>
                  </a:schemeClr>
                </a:solidFill>
                <a:latin typeface="Calibri"/>
                <a:cs typeface="Calibri"/>
                <a:sym typeface="Calibri"/>
              </a:rPr>
              <a:t> PGCERT in Mentoring and Coaching Beginning Teachers</a:t>
            </a:r>
          </a:p>
          <a:p>
            <a:pPr marL="0" marR="0" lvl="0" indent="0" algn="ctr" rtl="0">
              <a:spcBef>
                <a:spcPts val="0"/>
              </a:spcBef>
              <a:spcAft>
                <a:spcPts val="0"/>
              </a:spcAft>
              <a:buNone/>
            </a:pPr>
            <a:r>
              <a:rPr lang="en-GB" b="1" dirty="0">
                <a:solidFill>
                  <a:schemeClr val="accent1">
                    <a:lumMod val="50000"/>
                  </a:schemeClr>
                </a:solidFill>
                <a:latin typeface="Calibri"/>
                <a:cs typeface="Calibri"/>
                <a:sym typeface="Calibri"/>
              </a:rPr>
              <a:t>Team Coaching Practitioner</a:t>
            </a:r>
          </a:p>
          <a:p>
            <a:pPr marL="0" marR="0" lvl="0" indent="0" algn="ctr" rtl="0">
              <a:spcBef>
                <a:spcPts val="0"/>
              </a:spcBef>
              <a:spcAft>
                <a:spcPts val="0"/>
              </a:spcAft>
              <a:buNone/>
            </a:pPr>
            <a:endParaRPr lang="en-GB" b="1" dirty="0">
              <a:solidFill>
                <a:schemeClr val="accent1">
                  <a:lumMod val="50000"/>
                </a:schemeClr>
              </a:solidFill>
              <a:latin typeface="Calibri"/>
              <a:cs typeface="Calibri"/>
              <a:sym typeface="Calibri"/>
            </a:endParaRPr>
          </a:p>
          <a:p>
            <a:pPr marL="0" marR="0" lvl="0" indent="0" algn="ctr" rtl="0">
              <a:spcBef>
                <a:spcPts val="0"/>
              </a:spcBef>
              <a:spcAft>
                <a:spcPts val="0"/>
              </a:spcAft>
              <a:buNone/>
            </a:pPr>
            <a:endParaRPr lang="en-GB" dirty="0">
              <a:solidFill>
                <a:schemeClr val="accent1">
                  <a:lumMod val="50000"/>
                </a:schemeClr>
              </a:solidFill>
            </a:endParaRPr>
          </a:p>
        </p:txBody>
      </p:sp>
      <p:sp>
        <p:nvSpPr>
          <p:cNvPr id="10" name="TextBox 9">
            <a:extLst>
              <a:ext uri="{FF2B5EF4-FFF2-40B4-BE49-F238E27FC236}">
                <a16:creationId xmlns:a16="http://schemas.microsoft.com/office/drawing/2014/main" id="{2083C8BB-2FE0-4AD4-A2DF-840936EA5495}"/>
              </a:ext>
            </a:extLst>
          </p:cNvPr>
          <p:cNvSpPr txBox="1"/>
          <p:nvPr/>
        </p:nvSpPr>
        <p:spPr>
          <a:xfrm>
            <a:off x="9538447" y="4874974"/>
            <a:ext cx="2447365" cy="369332"/>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b="1" dirty="0">
                <a:solidFill>
                  <a:schemeClr val="accent1">
                    <a:lumMod val="50000"/>
                  </a:schemeClr>
                </a:solidFill>
                <a:latin typeface="Calibri"/>
                <a:ea typeface="Calibri"/>
                <a:cs typeface="Calibri"/>
                <a:sym typeface="Calibri"/>
              </a:rPr>
              <a:t>ECF PDP Facilitators</a:t>
            </a:r>
            <a:endParaRPr lang="en-GB" dirty="0">
              <a:solidFill>
                <a:schemeClr val="accent1">
                  <a:lumMod val="50000"/>
                </a:schemeClr>
              </a:solidFill>
            </a:endParaRPr>
          </a:p>
        </p:txBody>
      </p:sp>
      <p:pic>
        <p:nvPicPr>
          <p:cNvPr id="12" name="Picture 11" descr="Text&#10;&#10;Description automatically generated">
            <a:extLst>
              <a:ext uri="{FF2B5EF4-FFF2-40B4-BE49-F238E27FC236}">
                <a16:creationId xmlns:a16="http://schemas.microsoft.com/office/drawing/2014/main" id="{2EA4AD0A-8050-4606-8F3C-5CEE4103324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0294" y="6149521"/>
            <a:ext cx="2131706" cy="612116"/>
          </a:xfrm>
          <a:prstGeom prst="rect">
            <a:avLst/>
          </a:prstGeom>
        </p:spPr>
      </p:pic>
      <p:pic>
        <p:nvPicPr>
          <p:cNvPr id="2" name="Picture 2" descr="I've worked at just 1 school… but I've found a job for life - Teaching">
            <a:extLst>
              <a:ext uri="{FF2B5EF4-FFF2-40B4-BE49-F238E27FC236}">
                <a16:creationId xmlns:a16="http://schemas.microsoft.com/office/drawing/2014/main" id="{3AC83FC5-7964-E3C4-55DF-B97ED401B8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6880" y="1428750"/>
            <a:ext cx="2124075" cy="2152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088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DE63334-3A0B-4A60-89B7-68F7CF3210BB}"/>
              </a:ext>
            </a:extLst>
          </p:cNvPr>
          <p:cNvSpPr txBox="1"/>
          <p:nvPr/>
        </p:nvSpPr>
        <p:spPr>
          <a:xfrm>
            <a:off x="0" y="114300"/>
            <a:ext cx="9639300" cy="5632311"/>
          </a:xfrm>
          <a:prstGeom prst="rect">
            <a:avLst/>
          </a:prstGeom>
          <a:noFill/>
        </p:spPr>
        <p:txBody>
          <a:bodyPr wrap="square" rtlCol="0">
            <a:spAutoFit/>
          </a:bodyPr>
          <a:lstStyle/>
          <a:p>
            <a:pPr algn="ctr"/>
            <a:r>
              <a:rPr lang="en-GB" sz="3600" dirty="0">
                <a:solidFill>
                  <a:srgbClr val="002060"/>
                </a:solidFill>
              </a:rPr>
              <a:t>Contracting</a:t>
            </a:r>
          </a:p>
          <a:p>
            <a:pPr algn="ctr"/>
            <a:r>
              <a:rPr lang="en-GB" sz="3600" dirty="0">
                <a:solidFill>
                  <a:srgbClr val="002060"/>
                </a:solidFill>
              </a:rPr>
              <a:t>How is it important that we show up today for this session? What I ask of you? What do you ask of me?</a:t>
            </a:r>
          </a:p>
          <a:p>
            <a:pPr algn="ctr"/>
            <a:endParaRPr lang="en-GB" sz="3600" dirty="0">
              <a:solidFill>
                <a:srgbClr val="002060"/>
              </a:solidFill>
            </a:endParaRPr>
          </a:p>
          <a:p>
            <a:pPr marL="571500" indent="-571500" algn="ctr">
              <a:buFont typeface="Arial" panose="020B0604020202020204" pitchFamily="34" charset="0"/>
              <a:buChar char="•"/>
            </a:pPr>
            <a:r>
              <a:rPr lang="en-GB" sz="3600" dirty="0">
                <a:solidFill>
                  <a:srgbClr val="002060"/>
                </a:solidFill>
              </a:rPr>
              <a:t>Be present </a:t>
            </a:r>
          </a:p>
          <a:p>
            <a:pPr marL="571500" indent="-571500" algn="ctr">
              <a:buFont typeface="Arial" panose="020B0604020202020204" pitchFamily="34" charset="0"/>
              <a:buChar char="•"/>
            </a:pPr>
            <a:r>
              <a:rPr lang="en-GB" sz="3600" dirty="0">
                <a:solidFill>
                  <a:srgbClr val="002060"/>
                </a:solidFill>
              </a:rPr>
              <a:t>Be ready to honestly reflect on your practice to date</a:t>
            </a:r>
          </a:p>
          <a:p>
            <a:pPr marL="571500" indent="-571500" algn="ctr">
              <a:buFont typeface="Arial" panose="020B0604020202020204" pitchFamily="34" charset="0"/>
              <a:buChar char="•"/>
            </a:pPr>
            <a:r>
              <a:rPr lang="en-GB" sz="3600" dirty="0">
                <a:solidFill>
                  <a:srgbClr val="002060"/>
                </a:solidFill>
              </a:rPr>
              <a:t>Be prepared to learn something new</a:t>
            </a:r>
          </a:p>
          <a:p>
            <a:pPr marL="571500" indent="-571500" algn="ctr">
              <a:buFont typeface="Arial" panose="020B0604020202020204" pitchFamily="34" charset="0"/>
              <a:buChar char="•"/>
            </a:pPr>
            <a:r>
              <a:rPr lang="en-GB" sz="3600" dirty="0">
                <a:solidFill>
                  <a:srgbClr val="002060"/>
                </a:solidFill>
              </a:rPr>
              <a:t>Be ready to contribute</a:t>
            </a:r>
          </a:p>
        </p:txBody>
      </p:sp>
    </p:spTree>
    <p:extLst>
      <p:ext uri="{BB962C8B-B14F-4D97-AF65-F5344CB8AC3E}">
        <p14:creationId xmlns:p14="http://schemas.microsoft.com/office/powerpoint/2010/main" val="2049019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DCCA72-3C3A-4831-9979-3D6C4DB300AF}"/>
              </a:ext>
            </a:extLst>
          </p:cNvPr>
          <p:cNvSpPr txBox="1"/>
          <p:nvPr/>
        </p:nvSpPr>
        <p:spPr>
          <a:xfrm>
            <a:off x="283135" y="178265"/>
            <a:ext cx="9090212" cy="646331"/>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sz="3600" dirty="0">
                <a:solidFill>
                  <a:schemeClr val="accent1">
                    <a:lumMod val="50000"/>
                  </a:schemeClr>
                </a:solidFill>
              </a:rPr>
              <a:t>Self Reflection</a:t>
            </a:r>
          </a:p>
        </p:txBody>
      </p:sp>
      <p:sp>
        <p:nvSpPr>
          <p:cNvPr id="5" name="TextBox 4">
            <a:extLst>
              <a:ext uri="{FF2B5EF4-FFF2-40B4-BE49-F238E27FC236}">
                <a16:creationId xmlns:a16="http://schemas.microsoft.com/office/drawing/2014/main" id="{C22412CF-12E8-4A8B-AD95-E0DD7EF5BAB9}"/>
              </a:ext>
            </a:extLst>
          </p:cNvPr>
          <p:cNvSpPr txBox="1"/>
          <p:nvPr/>
        </p:nvSpPr>
        <p:spPr>
          <a:xfrm>
            <a:off x="596900" y="1676400"/>
            <a:ext cx="8229600" cy="1754326"/>
          </a:xfrm>
          <a:prstGeom prst="rect">
            <a:avLst/>
          </a:prstGeom>
          <a:noFill/>
        </p:spPr>
        <p:txBody>
          <a:bodyPr wrap="square" rtlCol="0">
            <a:spAutoFit/>
          </a:bodyPr>
          <a:lstStyle/>
          <a:p>
            <a:r>
              <a:rPr lang="en-GB" sz="3600" dirty="0">
                <a:solidFill>
                  <a:schemeClr val="accent1">
                    <a:lumMod val="50000"/>
                  </a:schemeClr>
                </a:solidFill>
              </a:rPr>
              <a:t>What makes an effective instructional coach? </a:t>
            </a:r>
          </a:p>
          <a:p>
            <a:r>
              <a:rPr lang="en-GB" sz="3600" dirty="0">
                <a:solidFill>
                  <a:schemeClr val="accent1">
                    <a:lumMod val="50000"/>
                  </a:schemeClr>
                </a:solidFill>
              </a:rPr>
              <a:t>How do you think you are doing so far?</a:t>
            </a:r>
            <a:endParaRPr lang="en-GB" sz="3600" dirty="0"/>
          </a:p>
        </p:txBody>
      </p:sp>
    </p:spTree>
    <p:extLst>
      <p:ext uri="{BB962C8B-B14F-4D97-AF65-F5344CB8AC3E}">
        <p14:creationId xmlns:p14="http://schemas.microsoft.com/office/powerpoint/2010/main" val="1015704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3FC712D-A1C4-C731-AF1A-1321CACE28CB}"/>
              </a:ext>
            </a:extLst>
          </p:cNvPr>
          <p:cNvSpPr txBox="1"/>
          <p:nvPr/>
        </p:nvSpPr>
        <p:spPr>
          <a:xfrm>
            <a:off x="1409700" y="751344"/>
            <a:ext cx="8026400" cy="2677656"/>
          </a:xfrm>
          <a:prstGeom prst="rect">
            <a:avLst/>
          </a:prstGeom>
          <a:noFill/>
        </p:spPr>
        <p:txBody>
          <a:bodyPr wrap="square">
            <a:spAutoFit/>
          </a:bodyPr>
          <a:lstStyle/>
          <a:p>
            <a:r>
              <a:rPr lang="en-GB" sz="2400" dirty="0">
                <a:solidFill>
                  <a:srgbClr val="000000"/>
                </a:solidFill>
                <a:effectLst/>
                <a:latin typeface="Calibri" panose="020F0502020204030204" pitchFamily="34" charset="0"/>
              </a:rPr>
              <a:t>I am an expert at instructional coaching</a:t>
            </a:r>
          </a:p>
          <a:p>
            <a:r>
              <a:rPr lang="en-GB" sz="2400" dirty="0">
                <a:solidFill>
                  <a:srgbClr val="000000"/>
                </a:solidFill>
                <a:effectLst/>
                <a:latin typeface="Calibri" panose="020F0502020204030204" pitchFamily="34" charset="0"/>
              </a:rPr>
              <a:t>I have a good understanding of instructional coaching</a:t>
            </a:r>
          </a:p>
          <a:p>
            <a:r>
              <a:rPr lang="en-GB" sz="2400" dirty="0">
                <a:solidFill>
                  <a:srgbClr val="000000"/>
                </a:solidFill>
                <a:effectLst/>
                <a:latin typeface="Calibri" panose="020F0502020204030204" pitchFamily="34" charset="0"/>
              </a:rPr>
              <a:t>I have an average understanding of instructional coaching</a:t>
            </a:r>
          </a:p>
          <a:p>
            <a:r>
              <a:rPr lang="en-GB" sz="2400" dirty="0">
                <a:solidFill>
                  <a:srgbClr val="000000"/>
                </a:solidFill>
                <a:effectLst/>
                <a:latin typeface="Calibri" panose="020F0502020204030204" pitchFamily="34" charset="0"/>
              </a:rPr>
              <a:t>I have some understanding of instructional coaching</a:t>
            </a:r>
          </a:p>
          <a:p>
            <a:r>
              <a:rPr lang="en-GB" sz="2400" dirty="0">
                <a:solidFill>
                  <a:srgbClr val="000000"/>
                </a:solidFill>
                <a:effectLst/>
                <a:latin typeface="Calibri" panose="020F0502020204030204" pitchFamily="34" charset="0"/>
              </a:rPr>
              <a:t>I have little understanding of instructional coaching</a:t>
            </a:r>
          </a:p>
          <a:p>
            <a:br>
              <a:rPr lang="en-GB" sz="2400" dirty="0">
                <a:solidFill>
                  <a:srgbClr val="000000"/>
                </a:solidFill>
                <a:effectLst/>
                <a:latin typeface="Calibri" panose="020F0502020204030204" pitchFamily="34" charset="0"/>
              </a:rPr>
            </a:br>
            <a:endParaRPr lang="en-GB" sz="2400" dirty="0">
              <a:solidFill>
                <a:srgbClr val="000000"/>
              </a:solidFill>
              <a:effectLst/>
              <a:latin typeface="Calibri" panose="020F0502020204030204" pitchFamily="34" charset="0"/>
            </a:endParaRPr>
          </a:p>
        </p:txBody>
      </p:sp>
      <p:sp>
        <p:nvSpPr>
          <p:cNvPr id="5" name="TextBox 4">
            <a:extLst>
              <a:ext uri="{FF2B5EF4-FFF2-40B4-BE49-F238E27FC236}">
                <a16:creationId xmlns:a16="http://schemas.microsoft.com/office/drawing/2014/main" id="{C79C7FC7-413A-F4FF-25AB-2627D5185A66}"/>
              </a:ext>
            </a:extLst>
          </p:cNvPr>
          <p:cNvSpPr txBox="1"/>
          <p:nvPr/>
        </p:nvSpPr>
        <p:spPr>
          <a:xfrm>
            <a:off x="1104900" y="4163894"/>
            <a:ext cx="10033000" cy="954107"/>
          </a:xfrm>
          <a:prstGeom prst="rect">
            <a:avLst/>
          </a:prstGeom>
          <a:noFill/>
        </p:spPr>
        <p:txBody>
          <a:bodyPr wrap="square">
            <a:spAutoFit/>
          </a:bodyPr>
          <a:lstStyle/>
          <a:p>
            <a:r>
              <a:rPr lang="en-GB" sz="2800" dirty="0"/>
              <a:t>Note down – what are you proud of? What might you need to do more of that would serve your ECT well?</a:t>
            </a:r>
          </a:p>
        </p:txBody>
      </p:sp>
    </p:spTree>
    <p:extLst>
      <p:ext uri="{BB962C8B-B14F-4D97-AF65-F5344CB8AC3E}">
        <p14:creationId xmlns:p14="http://schemas.microsoft.com/office/powerpoint/2010/main" val="1241845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7DCCA72-3C3A-4831-9979-3D6C4DB300AF}"/>
              </a:ext>
            </a:extLst>
          </p:cNvPr>
          <p:cNvSpPr txBox="1"/>
          <p:nvPr/>
        </p:nvSpPr>
        <p:spPr>
          <a:xfrm>
            <a:off x="283135" y="178265"/>
            <a:ext cx="9090212" cy="1200329"/>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sz="3600" dirty="0">
                <a:solidFill>
                  <a:schemeClr val="accent1">
                    <a:lumMod val="50000"/>
                  </a:schemeClr>
                </a:solidFill>
              </a:rPr>
              <a:t>What are the Key Aspects of Instructional Coaching?</a:t>
            </a:r>
          </a:p>
        </p:txBody>
      </p:sp>
      <p:sp>
        <p:nvSpPr>
          <p:cNvPr id="3" name="TextBox 2">
            <a:extLst>
              <a:ext uri="{FF2B5EF4-FFF2-40B4-BE49-F238E27FC236}">
                <a16:creationId xmlns:a16="http://schemas.microsoft.com/office/drawing/2014/main" id="{ECD6386C-2F71-4054-A2EA-40984E66936D}"/>
              </a:ext>
            </a:extLst>
          </p:cNvPr>
          <p:cNvSpPr txBox="1"/>
          <p:nvPr/>
        </p:nvSpPr>
        <p:spPr>
          <a:xfrm>
            <a:off x="283135" y="1767006"/>
            <a:ext cx="7073900" cy="3323987"/>
          </a:xfrm>
          <a:prstGeom prst="rect">
            <a:avLst/>
          </a:prstGeom>
          <a:noFill/>
        </p:spPr>
        <p:txBody>
          <a:bodyPr wrap="square" rtlCol="0">
            <a:spAutoFit/>
          </a:bodyPr>
          <a:lstStyle/>
          <a:p>
            <a:pPr marL="457200" indent="-457200">
              <a:buFont typeface="Arial" panose="020B0604020202020204" pitchFamily="34" charset="0"/>
              <a:buChar char="•"/>
            </a:pPr>
            <a:r>
              <a:rPr lang="en-GB" sz="3200" dirty="0">
                <a:solidFill>
                  <a:schemeClr val="accent1">
                    <a:lumMod val="50000"/>
                  </a:schemeClr>
                </a:solidFill>
              </a:rPr>
              <a:t>Partnership</a:t>
            </a:r>
          </a:p>
          <a:p>
            <a:pPr marL="457200" indent="-457200">
              <a:buFont typeface="Arial" panose="020B0604020202020204" pitchFamily="34" charset="0"/>
              <a:buChar char="•"/>
            </a:pPr>
            <a:r>
              <a:rPr lang="en-GB" sz="3200" dirty="0">
                <a:solidFill>
                  <a:schemeClr val="accent1">
                    <a:lumMod val="50000"/>
                  </a:schemeClr>
                </a:solidFill>
              </a:rPr>
              <a:t>Reality</a:t>
            </a:r>
          </a:p>
          <a:p>
            <a:pPr marL="457200" indent="-457200">
              <a:buFont typeface="Arial" panose="020B0604020202020204" pitchFamily="34" charset="0"/>
              <a:buChar char="•"/>
            </a:pPr>
            <a:r>
              <a:rPr lang="en-GB" sz="3200" dirty="0">
                <a:solidFill>
                  <a:schemeClr val="accent1">
                    <a:lumMod val="50000"/>
                  </a:schemeClr>
                </a:solidFill>
              </a:rPr>
              <a:t>Meaningful goals</a:t>
            </a:r>
          </a:p>
          <a:p>
            <a:pPr marL="457200" indent="-457200">
              <a:buFont typeface="Arial" panose="020B0604020202020204" pitchFamily="34" charset="0"/>
              <a:buChar char="•"/>
            </a:pPr>
            <a:r>
              <a:rPr lang="en-GB" sz="3200" dirty="0">
                <a:solidFill>
                  <a:schemeClr val="accent1">
                    <a:lumMod val="50000"/>
                  </a:schemeClr>
                </a:solidFill>
              </a:rPr>
              <a:t>Explicit strategy</a:t>
            </a:r>
          </a:p>
          <a:p>
            <a:pPr marL="457200" indent="-457200">
              <a:buFont typeface="Arial" panose="020B0604020202020204" pitchFamily="34" charset="0"/>
              <a:buChar char="•"/>
            </a:pPr>
            <a:r>
              <a:rPr lang="en-GB" sz="3200" dirty="0">
                <a:solidFill>
                  <a:schemeClr val="accent1">
                    <a:lumMod val="50000"/>
                  </a:schemeClr>
                </a:solidFill>
              </a:rPr>
              <a:t>Modelling</a:t>
            </a:r>
          </a:p>
          <a:p>
            <a:pPr marL="457200" indent="-457200">
              <a:buFont typeface="Arial" panose="020B0604020202020204" pitchFamily="34" charset="0"/>
              <a:buChar char="•"/>
            </a:pPr>
            <a:r>
              <a:rPr lang="en-GB" sz="3200" dirty="0">
                <a:solidFill>
                  <a:schemeClr val="accent1">
                    <a:lumMod val="50000"/>
                  </a:schemeClr>
                </a:solidFill>
              </a:rPr>
              <a:t>Reflection</a:t>
            </a:r>
          </a:p>
          <a:p>
            <a:endParaRPr lang="en-GB" dirty="0"/>
          </a:p>
        </p:txBody>
      </p:sp>
      <p:sp>
        <p:nvSpPr>
          <p:cNvPr id="6" name="Thought Bubble: Cloud 5">
            <a:extLst>
              <a:ext uri="{FF2B5EF4-FFF2-40B4-BE49-F238E27FC236}">
                <a16:creationId xmlns:a16="http://schemas.microsoft.com/office/drawing/2014/main" id="{70B57949-B731-454A-8265-C598B9224D1E}"/>
              </a:ext>
            </a:extLst>
          </p:cNvPr>
          <p:cNvSpPr/>
          <p:nvPr/>
        </p:nvSpPr>
        <p:spPr>
          <a:xfrm>
            <a:off x="4207435" y="1767006"/>
            <a:ext cx="3149600" cy="279353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t>Let’s use a coaching tool of scaling here. On a scale of 1-10. Where would you place yourself in each section?</a:t>
            </a:r>
          </a:p>
        </p:txBody>
      </p:sp>
      <p:sp>
        <p:nvSpPr>
          <p:cNvPr id="7" name="Thought Bubble: Cloud 6">
            <a:extLst>
              <a:ext uri="{FF2B5EF4-FFF2-40B4-BE49-F238E27FC236}">
                <a16:creationId xmlns:a16="http://schemas.microsoft.com/office/drawing/2014/main" id="{EAEE0F7E-A690-43D1-A241-9B7A003BB1D8}"/>
              </a:ext>
            </a:extLst>
          </p:cNvPr>
          <p:cNvSpPr/>
          <p:nvPr/>
        </p:nvSpPr>
        <p:spPr>
          <a:xfrm>
            <a:off x="8383869" y="1767006"/>
            <a:ext cx="3225800" cy="268296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W</a:t>
            </a:r>
            <a:r>
              <a:rPr lang="en-GB" sz="1800" dirty="0"/>
              <a:t>here does your strength lie?</a:t>
            </a:r>
          </a:p>
          <a:p>
            <a:r>
              <a:rPr lang="en-GB" sz="1800" dirty="0"/>
              <a:t>What would you like to do more of?</a:t>
            </a:r>
          </a:p>
        </p:txBody>
      </p:sp>
    </p:spTree>
    <p:extLst>
      <p:ext uri="{BB962C8B-B14F-4D97-AF65-F5344CB8AC3E}">
        <p14:creationId xmlns:p14="http://schemas.microsoft.com/office/powerpoint/2010/main" val="2105770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BADA44F-9B10-432A-B6A7-A96557B75D8D}"/>
              </a:ext>
            </a:extLst>
          </p:cNvPr>
          <p:cNvSpPr txBox="1"/>
          <p:nvPr/>
        </p:nvSpPr>
        <p:spPr>
          <a:xfrm>
            <a:off x="816535" y="76665"/>
            <a:ext cx="9090212" cy="646331"/>
          </a:xfrm>
          <a:prstGeom prst="rect">
            <a:avLst/>
          </a:prstGeom>
          <a:noFill/>
          <a:ln w="69850">
            <a:solidFill>
              <a:srgbClr val="A62A33"/>
            </a:solidFill>
          </a:ln>
        </p:spPr>
        <p:txBody>
          <a:bodyPr wrap="square">
            <a:spAutoFit/>
          </a:bodyPr>
          <a:lstStyle/>
          <a:p>
            <a:pPr marL="0" marR="0" lvl="0" indent="0" algn="ctr" rtl="0">
              <a:spcBef>
                <a:spcPts val="0"/>
              </a:spcBef>
              <a:spcAft>
                <a:spcPts val="0"/>
              </a:spcAft>
              <a:buNone/>
            </a:pPr>
            <a:r>
              <a:rPr lang="en-GB" sz="3600" dirty="0">
                <a:solidFill>
                  <a:schemeClr val="accent1">
                    <a:lumMod val="50000"/>
                  </a:schemeClr>
                </a:solidFill>
              </a:rPr>
              <a:t>What is Instructional Coaching?</a:t>
            </a:r>
          </a:p>
        </p:txBody>
      </p:sp>
      <p:pic>
        <p:nvPicPr>
          <p:cNvPr id="11" name="Picture 10" descr="Logo, company name&#10;&#10;Description automatically generated with medium confidence">
            <a:extLst>
              <a:ext uri="{FF2B5EF4-FFF2-40B4-BE49-F238E27FC236}">
                <a16:creationId xmlns:a16="http://schemas.microsoft.com/office/drawing/2014/main" id="{4CF51805-5ECB-4E7D-91A0-D1FADA4E12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15360" y="6113434"/>
            <a:ext cx="1622772" cy="744566"/>
          </a:xfrm>
          <a:prstGeom prst="rect">
            <a:avLst/>
          </a:prstGeom>
        </p:spPr>
      </p:pic>
      <p:pic>
        <p:nvPicPr>
          <p:cNvPr id="4" name="Picture 3" descr="Text&#10;&#10;Description automatically generated">
            <a:extLst>
              <a:ext uri="{FF2B5EF4-FFF2-40B4-BE49-F238E27FC236}">
                <a16:creationId xmlns:a16="http://schemas.microsoft.com/office/drawing/2014/main" id="{9D3C11AD-780E-4E97-9E75-CA4C73C1924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60294" y="6149521"/>
            <a:ext cx="2131706" cy="612116"/>
          </a:xfrm>
          <a:prstGeom prst="rect">
            <a:avLst/>
          </a:prstGeom>
        </p:spPr>
      </p:pic>
      <p:pic>
        <p:nvPicPr>
          <p:cNvPr id="3" name="Picture 2" descr="A large iceberg in the water&#10;&#10;Description automatically generated with medium confidence">
            <a:extLst>
              <a:ext uri="{FF2B5EF4-FFF2-40B4-BE49-F238E27FC236}">
                <a16:creationId xmlns:a16="http://schemas.microsoft.com/office/drawing/2014/main" id="{BF167485-6955-4FA2-ABEF-BFE85D483531}"/>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1674553" y="1041400"/>
            <a:ext cx="3141147" cy="4216400"/>
          </a:xfrm>
          <a:prstGeom prst="rect">
            <a:avLst/>
          </a:prstGeom>
        </p:spPr>
      </p:pic>
      <p:sp>
        <p:nvSpPr>
          <p:cNvPr id="6" name="TextBox 5">
            <a:extLst>
              <a:ext uri="{FF2B5EF4-FFF2-40B4-BE49-F238E27FC236}">
                <a16:creationId xmlns:a16="http://schemas.microsoft.com/office/drawing/2014/main" id="{38996C43-EB3B-4285-B6DF-8FDCE8A0B20B}"/>
              </a:ext>
            </a:extLst>
          </p:cNvPr>
          <p:cNvSpPr txBox="1"/>
          <p:nvPr/>
        </p:nvSpPr>
        <p:spPr>
          <a:xfrm>
            <a:off x="5361641" y="1304704"/>
            <a:ext cx="3594100" cy="646331"/>
          </a:xfrm>
          <a:prstGeom prst="rect">
            <a:avLst/>
          </a:prstGeom>
          <a:noFill/>
        </p:spPr>
        <p:txBody>
          <a:bodyPr wrap="square" rtlCol="0">
            <a:spAutoFit/>
          </a:bodyPr>
          <a:lstStyle/>
          <a:p>
            <a:r>
              <a:rPr lang="en-GB" sz="3600" dirty="0">
                <a:solidFill>
                  <a:schemeClr val="accent1">
                    <a:lumMod val="50000"/>
                  </a:schemeClr>
                </a:solidFill>
              </a:rPr>
              <a:t>Surface Deep</a:t>
            </a:r>
          </a:p>
        </p:txBody>
      </p:sp>
    </p:spTree>
    <p:extLst>
      <p:ext uri="{BB962C8B-B14F-4D97-AF65-F5344CB8AC3E}">
        <p14:creationId xmlns:p14="http://schemas.microsoft.com/office/powerpoint/2010/main" val="3154226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EEE9E9-A290-46B5-8F8F-20E15CEE5659}"/>
              </a:ext>
            </a:extLst>
          </p:cNvPr>
          <p:cNvSpPr txBox="1"/>
          <p:nvPr/>
        </p:nvSpPr>
        <p:spPr>
          <a:xfrm>
            <a:off x="816535" y="76665"/>
            <a:ext cx="9090212" cy="646331"/>
          </a:xfrm>
          <a:prstGeom prst="rect">
            <a:avLst/>
          </a:prstGeom>
          <a:noFill/>
          <a:ln w="69850">
            <a:solidFill>
              <a:srgbClr val="A62A33"/>
            </a:solidFill>
          </a:ln>
        </p:spPr>
        <p:txBody>
          <a:bodyPr wrap="square">
            <a:spAutoFit/>
          </a:bodyPr>
          <a:lstStyle/>
          <a:p>
            <a:pPr algn="ctr"/>
            <a:r>
              <a:rPr lang="en-GB" sz="3600" dirty="0">
                <a:solidFill>
                  <a:schemeClr val="accent1">
                    <a:lumMod val="50000"/>
                  </a:schemeClr>
                </a:solidFill>
                <a:cs typeface="Times New Roman" pitchFamily="18" charset="0"/>
              </a:rPr>
              <a:t>Transactional Analysis</a:t>
            </a:r>
          </a:p>
        </p:txBody>
      </p:sp>
      <p:pic>
        <p:nvPicPr>
          <p:cNvPr id="3" name="Picture 3">
            <a:extLst>
              <a:ext uri="{FF2B5EF4-FFF2-40B4-BE49-F238E27FC236}">
                <a16:creationId xmlns:a16="http://schemas.microsoft.com/office/drawing/2014/main" id="{A0A9F633-040C-42B5-A500-8FC3F17987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7040" y="1522412"/>
            <a:ext cx="3438525"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hought Bubble: Cloud 4">
            <a:extLst>
              <a:ext uri="{FF2B5EF4-FFF2-40B4-BE49-F238E27FC236}">
                <a16:creationId xmlns:a16="http://schemas.microsoft.com/office/drawing/2014/main" id="{6FEF08C7-13AA-44CE-9B57-8E1A64B55098}"/>
              </a:ext>
            </a:extLst>
          </p:cNvPr>
          <p:cNvSpPr/>
          <p:nvPr/>
        </p:nvSpPr>
        <p:spPr>
          <a:xfrm>
            <a:off x="6096000" y="1549400"/>
            <a:ext cx="2413000" cy="18796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dirty="0">
                <a:solidFill>
                  <a:schemeClr val="bg1"/>
                </a:solidFill>
              </a:rPr>
              <a:t>Which one are you operating in with your </a:t>
            </a:r>
            <a:r>
              <a:rPr lang="en-GB" dirty="0">
                <a:solidFill>
                  <a:schemeClr val="bg1"/>
                </a:solidFill>
              </a:rPr>
              <a:t>ECT</a:t>
            </a:r>
            <a:r>
              <a:rPr lang="en-GB" sz="1800" dirty="0">
                <a:solidFill>
                  <a:schemeClr val="bg1"/>
                </a:solidFill>
              </a:rPr>
              <a:t>?</a:t>
            </a:r>
          </a:p>
        </p:txBody>
      </p:sp>
    </p:spTree>
    <p:extLst>
      <p:ext uri="{BB962C8B-B14F-4D97-AF65-F5344CB8AC3E}">
        <p14:creationId xmlns:p14="http://schemas.microsoft.com/office/powerpoint/2010/main" val="31534203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18731</TotalTime>
  <Words>2186</Words>
  <Application>Microsoft Office PowerPoint</Application>
  <PresentationFormat>Widescreen</PresentationFormat>
  <Paragraphs>206</Paragraphs>
  <Slides>28</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Amazon Ember</vt:lpstr>
      <vt:lpstr>arial</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Williams</dc:creator>
  <cp:lastModifiedBy>Rebecca Riley</cp:lastModifiedBy>
  <cp:revision>358</cp:revision>
  <dcterms:created xsi:type="dcterms:W3CDTF">2020-10-22T21:41:26Z</dcterms:created>
  <dcterms:modified xsi:type="dcterms:W3CDTF">2023-01-25T18:38:43Z</dcterms:modified>
</cp:coreProperties>
</file>