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4"/>
  </p:notesMasterIdLst>
  <p:sldIdLst>
    <p:sldId id="323" r:id="rId5"/>
    <p:sldId id="299" r:id="rId6"/>
    <p:sldId id="291" r:id="rId7"/>
    <p:sldId id="337" r:id="rId8"/>
    <p:sldId id="321" r:id="rId9"/>
    <p:sldId id="322" r:id="rId10"/>
    <p:sldId id="338" r:id="rId11"/>
    <p:sldId id="327" r:id="rId12"/>
    <p:sldId id="339" r:id="rId13"/>
    <p:sldId id="329" r:id="rId14"/>
    <p:sldId id="340" r:id="rId15"/>
    <p:sldId id="341" r:id="rId16"/>
    <p:sldId id="342" r:id="rId17"/>
    <p:sldId id="355" r:id="rId18"/>
    <p:sldId id="343" r:id="rId19"/>
    <p:sldId id="344" r:id="rId20"/>
    <p:sldId id="345" r:id="rId21"/>
    <p:sldId id="346" r:id="rId22"/>
    <p:sldId id="307" r:id="rId23"/>
    <p:sldId id="353" r:id="rId24"/>
    <p:sldId id="347" r:id="rId25"/>
    <p:sldId id="348" r:id="rId26"/>
    <p:sldId id="349" r:id="rId27"/>
    <p:sldId id="350" r:id="rId28"/>
    <p:sldId id="351" r:id="rId29"/>
    <p:sldId id="354" r:id="rId30"/>
    <p:sldId id="352" r:id="rId31"/>
    <p:sldId id="356" r:id="rId32"/>
    <p:sldId id="33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79B2-3740-4FA8-99D2-2EF9D8F84E21}" v="11" dt="2021-07-27T15:32:04.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3979" autoAdjust="0"/>
  </p:normalViewPr>
  <p:slideViewPr>
    <p:cSldViewPr snapToGrid="0">
      <p:cViewPr varScale="1">
        <p:scale>
          <a:sx n="67" d="100"/>
          <a:sy n="67" d="100"/>
        </p:scale>
        <p:origin x="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EE491-8F5F-4E22-8E6B-4693D84DB450}"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6C700-1CF4-4AB4-B762-BC47615CCC7C}" type="slidenum">
              <a:rPr lang="en-GB" smtClean="0"/>
              <a:t>‹#›</a:t>
            </a:fld>
            <a:endParaRPr lang="en-GB"/>
          </a:p>
        </p:txBody>
      </p:sp>
    </p:spTree>
    <p:extLst>
      <p:ext uri="{BB962C8B-B14F-4D97-AF65-F5344CB8AC3E}">
        <p14:creationId xmlns:p14="http://schemas.microsoft.com/office/powerpoint/2010/main" val="4690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19</a:t>
            </a:fld>
            <a:endParaRPr lang="en-GB"/>
          </a:p>
        </p:txBody>
      </p:sp>
    </p:spTree>
    <p:extLst>
      <p:ext uri="{BB962C8B-B14F-4D97-AF65-F5344CB8AC3E}">
        <p14:creationId xmlns:p14="http://schemas.microsoft.com/office/powerpoint/2010/main" val="338075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28</a:t>
            </a:fld>
            <a:endParaRPr lang="en-GB"/>
          </a:p>
        </p:txBody>
      </p:sp>
    </p:spTree>
    <p:extLst>
      <p:ext uri="{BB962C8B-B14F-4D97-AF65-F5344CB8AC3E}">
        <p14:creationId xmlns:p14="http://schemas.microsoft.com/office/powerpoint/2010/main" val="369785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20</a:t>
            </a:fld>
            <a:endParaRPr lang="en-GB"/>
          </a:p>
        </p:txBody>
      </p:sp>
    </p:spTree>
    <p:extLst>
      <p:ext uri="{BB962C8B-B14F-4D97-AF65-F5344CB8AC3E}">
        <p14:creationId xmlns:p14="http://schemas.microsoft.com/office/powerpoint/2010/main" val="245095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21</a:t>
            </a:fld>
            <a:endParaRPr lang="en-GB"/>
          </a:p>
        </p:txBody>
      </p:sp>
    </p:spTree>
    <p:extLst>
      <p:ext uri="{BB962C8B-B14F-4D97-AF65-F5344CB8AC3E}">
        <p14:creationId xmlns:p14="http://schemas.microsoft.com/office/powerpoint/2010/main" val="10410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22</a:t>
            </a:fld>
            <a:endParaRPr lang="en-GB"/>
          </a:p>
        </p:txBody>
      </p:sp>
    </p:spTree>
    <p:extLst>
      <p:ext uri="{BB962C8B-B14F-4D97-AF65-F5344CB8AC3E}">
        <p14:creationId xmlns:p14="http://schemas.microsoft.com/office/powerpoint/2010/main" val="199485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23</a:t>
            </a:fld>
            <a:endParaRPr lang="en-GB"/>
          </a:p>
        </p:txBody>
      </p:sp>
    </p:spTree>
    <p:extLst>
      <p:ext uri="{BB962C8B-B14F-4D97-AF65-F5344CB8AC3E}">
        <p14:creationId xmlns:p14="http://schemas.microsoft.com/office/powerpoint/2010/main" val="304155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24</a:t>
            </a:fld>
            <a:endParaRPr lang="en-GB"/>
          </a:p>
        </p:txBody>
      </p:sp>
    </p:spTree>
    <p:extLst>
      <p:ext uri="{BB962C8B-B14F-4D97-AF65-F5344CB8AC3E}">
        <p14:creationId xmlns:p14="http://schemas.microsoft.com/office/powerpoint/2010/main" val="256134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25</a:t>
            </a:fld>
            <a:endParaRPr lang="en-GB"/>
          </a:p>
        </p:txBody>
      </p:sp>
    </p:spTree>
    <p:extLst>
      <p:ext uri="{BB962C8B-B14F-4D97-AF65-F5344CB8AC3E}">
        <p14:creationId xmlns:p14="http://schemas.microsoft.com/office/powerpoint/2010/main" val="148666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26</a:t>
            </a:fld>
            <a:endParaRPr lang="en-GB"/>
          </a:p>
        </p:txBody>
      </p:sp>
    </p:spTree>
    <p:extLst>
      <p:ext uri="{BB962C8B-B14F-4D97-AF65-F5344CB8AC3E}">
        <p14:creationId xmlns:p14="http://schemas.microsoft.com/office/powerpoint/2010/main" val="262843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F6C700-1CF4-4AB4-B762-BC47615CCC7C}" type="slidenum">
              <a:rPr lang="en-GB" smtClean="0"/>
              <a:t>27</a:t>
            </a:fld>
            <a:endParaRPr lang="en-GB"/>
          </a:p>
        </p:txBody>
      </p:sp>
    </p:spTree>
    <p:extLst>
      <p:ext uri="{BB962C8B-B14F-4D97-AF65-F5344CB8AC3E}">
        <p14:creationId xmlns:p14="http://schemas.microsoft.com/office/powerpoint/2010/main" val="247415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85992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375184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64426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420277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9169C01-5630-4D29-8752-151FAE27C7EB}" type="datetimeFigureOut">
              <a:rPr lang="en-GB" smtClean="0"/>
              <a:t>01/03/2023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FA2181-5D81-45EA-B583-CE19AFA0EC81}" type="slidenum">
              <a:rPr lang="en-GB" smtClean="0"/>
              <a:t>‹#›</a:t>
            </a:fld>
            <a:endParaRPr lang="en-GB"/>
          </a:p>
        </p:txBody>
      </p:sp>
    </p:spTree>
    <p:extLst>
      <p:ext uri="{BB962C8B-B14F-4D97-AF65-F5344CB8AC3E}">
        <p14:creationId xmlns:p14="http://schemas.microsoft.com/office/powerpoint/2010/main" val="6285153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20144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169C01-5630-4D29-8752-151FAE27C7EB}"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81002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69C01-5630-4D29-8752-151FAE27C7EB}"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361593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69C01-5630-4D29-8752-151FAE27C7EB}"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419520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1444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69C01-5630-4D29-8752-151FAE27C7EB}"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A2181-5D81-45EA-B583-CE19AFA0EC81}" type="slidenum">
              <a:rPr lang="en-GB" smtClean="0"/>
              <a:t>‹#›</a:t>
            </a:fld>
            <a:endParaRPr lang="en-GB"/>
          </a:p>
        </p:txBody>
      </p:sp>
    </p:spTree>
    <p:extLst>
      <p:ext uri="{BB962C8B-B14F-4D97-AF65-F5344CB8AC3E}">
        <p14:creationId xmlns:p14="http://schemas.microsoft.com/office/powerpoint/2010/main" val="214455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169C01-5630-4D29-8752-151FAE27C7EB}" type="datetimeFigureOut">
              <a:rPr lang="en-GB" smtClean="0"/>
              <a:t>01/03/2023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EFA2181-5D81-45EA-B583-CE19AFA0EC81}" type="slidenum">
              <a:rPr lang="en-GB" smtClean="0"/>
              <a:t>‹#›</a:t>
            </a:fld>
            <a:endParaRPr lang="en-GB"/>
          </a:p>
        </p:txBody>
      </p:sp>
    </p:spTree>
    <p:extLst>
      <p:ext uri="{BB962C8B-B14F-4D97-AF65-F5344CB8AC3E}">
        <p14:creationId xmlns:p14="http://schemas.microsoft.com/office/powerpoint/2010/main" val="1518944457"/>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normAutofit fontScale="90000"/>
          </a:bodyPr>
          <a:lstStyle/>
          <a:p>
            <a:pPr algn="ctr"/>
            <a:r>
              <a:rPr lang="en-GB" dirty="0"/>
              <a:t>Handwriting and spelling</a:t>
            </a:r>
            <a:br>
              <a:rPr lang="en-GB" dirty="0"/>
            </a:br>
            <a:r>
              <a:rPr lang="en-GB" dirty="0"/>
              <a:t> colleague meeting</a:t>
            </a:r>
            <a:br>
              <a:rPr lang="en-GB" dirty="0"/>
            </a:br>
            <a:endParaRPr lang="en-GB" dirty="0"/>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4" name="AutoShape 2" descr="https://apis.mail.yahoo.com/ws/v3/mailboxes/@.id==VjN-flp5FgVbVKT-OX0ln_cbCXPTtAnSg-o8T0-sgPmTfR3GUCnYJSpZQObi_gVhZ8O1OhlIgOsK-VEEKqVdp3kLGg/messages/@.id==AAeD-I88puPhY_jR6wDLINCxmmo/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4"/>
          <a:srcRect l="9749" t="20403" r="-9749" b="21100"/>
          <a:stretch/>
        </p:blipFill>
        <p:spPr>
          <a:xfrm>
            <a:off x="3103420" y="2191286"/>
            <a:ext cx="5717308" cy="4459237"/>
          </a:xfrm>
          <a:prstGeom prst="rect">
            <a:avLst/>
          </a:prstGeom>
        </p:spPr>
      </p:pic>
    </p:spTree>
    <p:extLst>
      <p:ext uri="{BB962C8B-B14F-4D97-AF65-F5344CB8AC3E}">
        <p14:creationId xmlns:p14="http://schemas.microsoft.com/office/powerpoint/2010/main" val="86017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pic>
        <p:nvPicPr>
          <p:cNvPr id="12" name="Picture 11"/>
          <p:cNvPicPr>
            <a:picLocks noChangeAspect="1"/>
          </p:cNvPicPr>
          <p:nvPr/>
        </p:nvPicPr>
        <p:blipFill>
          <a:blip r:embed="rId4"/>
          <a:stretch>
            <a:fillRect/>
          </a:stretch>
        </p:blipFill>
        <p:spPr>
          <a:xfrm>
            <a:off x="1526191" y="1969946"/>
            <a:ext cx="9218905" cy="4789999"/>
          </a:xfrm>
          <a:prstGeom prst="rect">
            <a:avLst/>
          </a:prstGeom>
        </p:spPr>
      </p:pic>
    </p:spTree>
    <p:extLst>
      <p:ext uri="{BB962C8B-B14F-4D97-AF65-F5344CB8AC3E}">
        <p14:creationId xmlns:p14="http://schemas.microsoft.com/office/powerpoint/2010/main" val="15371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65703"/>
            <a:ext cx="8385218" cy="1361744"/>
          </a:xfrm>
        </p:spPr>
        <p:txBody>
          <a:bodyPr/>
          <a:lstStyle/>
          <a:p>
            <a:pPr algn="ctr"/>
            <a:r>
              <a:rPr lang="en-GB" dirty="0"/>
              <a:t>Handwriting lessons</a:t>
            </a:r>
          </a:p>
        </p:txBody>
      </p:sp>
      <p:sp>
        <p:nvSpPr>
          <p:cNvPr id="2" name="Rectangle 1"/>
          <p:cNvSpPr/>
          <p:nvPr/>
        </p:nvSpPr>
        <p:spPr>
          <a:xfrm>
            <a:off x="212438" y="1899772"/>
            <a:ext cx="6871854" cy="187051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omic Sans MS" panose="030F0702030302020204" pitchFamily="66" charset="0"/>
                <a:ea typeface="Calibri" panose="020F0502020204030204" pitchFamily="34" charset="0"/>
                <a:cs typeface="Times New Roman" panose="02020603050405020304" pitchFamily="18" charset="0"/>
              </a:rPr>
              <a:t>At the beginning of each lesson start the session by checking that everyone is sitting appropriately and holding their pencil correctly.</a:t>
            </a:r>
          </a:p>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latin typeface="Comic Sans MS" panose="030F0702030302020204" pitchFamily="66" charset="0"/>
                <a:ea typeface="Calibri" panose="020F0502020204030204" pitchFamily="34" charset="0"/>
                <a:cs typeface="Times New Roman" panose="02020603050405020304" pitchFamily="18" charset="0"/>
              </a:rPr>
              <a:t>Watch</a:t>
            </a:r>
            <a:r>
              <a:rPr lang="en-GB" dirty="0">
                <a:latin typeface="Comic Sans MS" panose="030F0702030302020204" pitchFamily="66" charset="0"/>
                <a:ea typeface="Calibri" panose="020F0502020204030204" pitchFamily="34" charset="0"/>
                <a:cs typeface="Times New Roman" panose="02020603050405020304" pitchFamily="18" charset="0"/>
              </a:rPr>
              <a:t> the introduction to the focus letter formation and practise the patterns on the Oxford Owl programme.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998855" y="3652657"/>
            <a:ext cx="5958032" cy="3075894"/>
          </a:xfrm>
          <a:prstGeom prst="rect">
            <a:avLst/>
          </a:prstGeom>
        </p:spPr>
      </p:pic>
    </p:spTree>
    <p:extLst>
      <p:ext uri="{BB962C8B-B14F-4D97-AF65-F5344CB8AC3E}">
        <p14:creationId xmlns:p14="http://schemas.microsoft.com/office/powerpoint/2010/main" val="102976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4" name="Rectangle 3"/>
          <p:cNvSpPr/>
          <p:nvPr/>
        </p:nvSpPr>
        <p:spPr>
          <a:xfrm>
            <a:off x="157018" y="2115454"/>
            <a:ext cx="6096000" cy="1574149"/>
          </a:xfrm>
          <a:prstGeom prst="rect">
            <a:avLst/>
          </a:prstGeom>
        </p:spPr>
        <p:txBody>
          <a:bodyPr>
            <a:spAutoFit/>
          </a:bodyPr>
          <a:lstStyle/>
          <a:p>
            <a:pPr marL="342900" lvl="0" indent="-342900">
              <a:lnSpc>
                <a:spcPct val="107000"/>
              </a:lnSpc>
              <a:spcAft>
                <a:spcPts val="800"/>
              </a:spcAft>
              <a:buFont typeface="Symbol" panose="05050102010706020507" pitchFamily="18" charset="2"/>
              <a:buChar char=""/>
            </a:pPr>
            <a:r>
              <a:rPr lang="en-GB" b="1" dirty="0">
                <a:latin typeface="Comic Sans MS" panose="030F0702030302020204" pitchFamily="66" charset="0"/>
                <a:ea typeface="Calibri" panose="020F0502020204030204" pitchFamily="34" charset="0"/>
                <a:cs typeface="Times New Roman" panose="02020603050405020304" pitchFamily="18" charset="0"/>
              </a:rPr>
              <a:t>Then model</a:t>
            </a:r>
            <a:r>
              <a:rPr lang="en-GB" dirty="0">
                <a:latin typeface="Comic Sans MS" panose="030F0702030302020204" pitchFamily="66" charset="0"/>
                <a:ea typeface="Calibri" panose="020F0502020204030204" pitchFamily="34" charset="0"/>
                <a:cs typeface="Times New Roman" panose="02020603050405020304" pitchFamily="18" charset="0"/>
              </a:rPr>
              <a:t> write the patterns and letter formations for the children – explaining clearly where you are starting and finishing your letters; if letters are ascenders or descenders and pointing out common mistakes that could be made.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6517553" y="2364364"/>
            <a:ext cx="4981720" cy="3107900"/>
          </a:xfrm>
          <a:prstGeom prst="rect">
            <a:avLst/>
          </a:prstGeom>
        </p:spPr>
      </p:pic>
    </p:spTree>
    <p:extLst>
      <p:ext uri="{BB962C8B-B14F-4D97-AF65-F5344CB8AC3E}">
        <p14:creationId xmlns:p14="http://schemas.microsoft.com/office/powerpoint/2010/main" val="320971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2" name="Rectangle 1"/>
          <p:cNvSpPr/>
          <p:nvPr/>
        </p:nvSpPr>
        <p:spPr>
          <a:xfrm>
            <a:off x="397163" y="2021490"/>
            <a:ext cx="11009745" cy="3451266"/>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Allow children an opportunity to practice the letter formations.  This may vary depending on the age of the children from: writing in the air, on a partner’s back/hand, to writing in books in upper key stage 2.  </a:t>
            </a:r>
          </a:p>
          <a:p>
            <a:pPr marL="342900" lvl="0" indent="-342900">
              <a:lnSpc>
                <a:spcPct val="107000"/>
              </a:lnSpc>
              <a:spcAft>
                <a:spcPts val="800"/>
              </a:spcAft>
              <a:buFont typeface="Symbol" panose="05050102010706020507" pitchFamily="18" charset="2"/>
              <a:buChar char=""/>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As children move on to practice in their books live mark to check that everyone has a secure understanding and identify any children that may require further interventions.  At this point also check pencil grip is being used correctly.</a:t>
            </a:r>
          </a:p>
          <a:p>
            <a:pPr marL="342900" lvl="0" indent="-342900">
              <a:lnSpc>
                <a:spcPct val="107000"/>
              </a:lnSpc>
              <a:spcAft>
                <a:spcPts val="800"/>
              </a:spcAft>
              <a:buFont typeface="Symbol" panose="05050102010706020507" pitchFamily="18" charset="2"/>
              <a:buChar char=""/>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Whilst live marking assess the children that would benefit from further intervention.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32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2" name="Rectangle 1"/>
          <p:cNvSpPr/>
          <p:nvPr/>
        </p:nvSpPr>
        <p:spPr>
          <a:xfrm>
            <a:off x="397163" y="2021490"/>
            <a:ext cx="11009745" cy="1717393"/>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Interventions:</a:t>
            </a:r>
          </a:p>
          <a:p>
            <a:pPr lvl="0">
              <a:lnSpc>
                <a:spcPct val="107000"/>
              </a:lnSpc>
              <a:spcAft>
                <a:spcPts val="80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Focus for intervention would be on spacing</a:t>
            </a:r>
          </a:p>
          <a:p>
            <a:pPr lvl="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        between words</a:t>
            </a:r>
            <a:endParaRPr lang="en-GB" sz="20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306225" y="3738883"/>
            <a:ext cx="3853006" cy="2328874"/>
          </a:xfrm>
          <a:prstGeom prst="rect">
            <a:avLst/>
          </a:prstGeom>
        </p:spPr>
      </p:pic>
      <p:pic>
        <p:nvPicPr>
          <p:cNvPr id="8" name="Picture 7" descr="H:\Louise\2022_2023\Handwriting\Examples\5.jpg"/>
          <p:cNvPicPr/>
          <p:nvPr/>
        </p:nvPicPr>
        <p:blipFill rotWithShape="1">
          <a:blip r:embed="rId5">
            <a:extLst>
              <a:ext uri="{28A0092B-C50C-407E-A947-70E740481C1C}">
                <a14:useLocalDpi xmlns:a14="http://schemas.microsoft.com/office/drawing/2010/main" val="0"/>
              </a:ext>
            </a:extLst>
          </a:blip>
          <a:srcRect l="23107" t="612" r="37027" b="-612"/>
          <a:stretch/>
        </p:blipFill>
        <p:spPr bwMode="auto">
          <a:xfrm rot="16200000">
            <a:off x="7591193" y="854360"/>
            <a:ext cx="2648585" cy="4982845"/>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183745" y="4760072"/>
            <a:ext cx="11009745" cy="1285480"/>
          </a:xfrm>
          <a:prstGeom prst="rect">
            <a:avLst/>
          </a:prstGeom>
        </p:spPr>
        <p:txBody>
          <a:bodyPr wrap="square">
            <a:spAutoFit/>
          </a:bodyPr>
          <a:lstStyle/>
          <a:p>
            <a:pPr lvl="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Focus for intervention would be on joining from the</a:t>
            </a:r>
          </a:p>
          <a:p>
            <a:pPr lvl="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letter ‘s’ and highlighting which letters are ‘break’ </a:t>
            </a:r>
          </a:p>
          <a:p>
            <a:pPr lvl="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letters.</a:t>
            </a:r>
            <a:endParaRPr lang="en-GB" sz="20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81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3" name="Rectangle 2"/>
          <p:cNvSpPr/>
          <p:nvPr/>
        </p:nvSpPr>
        <p:spPr>
          <a:xfrm>
            <a:off x="646545" y="2236325"/>
            <a:ext cx="10898909" cy="735651"/>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When the children are secure with the letter formations move onto the word builder section. Again </a:t>
            </a:r>
            <a:r>
              <a:rPr lang="en-GB" sz="2000" b="1" dirty="0">
                <a:latin typeface="Comic Sans MS" panose="030F0702030302020204" pitchFamily="66" charset="0"/>
                <a:ea typeface="Calibri" panose="020F0502020204030204" pitchFamily="34" charset="0"/>
                <a:cs typeface="Times New Roman" panose="02020603050405020304" pitchFamily="18" charset="0"/>
              </a:rPr>
              <a:t>watch</a:t>
            </a:r>
            <a:r>
              <a:rPr lang="en-GB" sz="2000" dirty="0">
                <a:latin typeface="Comic Sans MS" panose="030F0702030302020204" pitchFamily="66" charset="0"/>
                <a:ea typeface="Calibri" panose="020F0502020204030204" pitchFamily="34" charset="0"/>
                <a:cs typeface="Times New Roman" panose="02020603050405020304" pitchFamily="18" charset="0"/>
              </a:rPr>
              <a:t>, </a:t>
            </a:r>
            <a:r>
              <a:rPr lang="en-GB" sz="2000" b="1" dirty="0">
                <a:latin typeface="Comic Sans MS" panose="030F0702030302020204" pitchFamily="66" charset="0"/>
                <a:ea typeface="Calibri" panose="020F0502020204030204" pitchFamily="34" charset="0"/>
                <a:cs typeface="Times New Roman" panose="02020603050405020304" pitchFamily="18" charset="0"/>
              </a:rPr>
              <a:t>model</a:t>
            </a:r>
            <a:r>
              <a:rPr lang="en-GB" sz="2000" dirty="0">
                <a:latin typeface="Comic Sans MS" panose="030F0702030302020204" pitchFamily="66" charset="0"/>
                <a:ea typeface="Calibri" panose="020F0502020204030204" pitchFamily="34" charset="0"/>
                <a:cs typeface="Times New Roman" panose="02020603050405020304" pitchFamily="18" charset="0"/>
              </a:rPr>
              <a:t> and then </a:t>
            </a:r>
            <a:r>
              <a:rPr lang="en-GB" sz="2000" b="1" dirty="0">
                <a:latin typeface="Comic Sans MS" panose="030F0702030302020204" pitchFamily="66" charset="0"/>
                <a:ea typeface="Calibri" panose="020F0502020204030204" pitchFamily="34" charset="0"/>
                <a:cs typeface="Times New Roman" panose="02020603050405020304" pitchFamily="18" charset="0"/>
              </a:rPr>
              <a:t>practise </a:t>
            </a:r>
            <a:r>
              <a:rPr lang="en-GB" sz="2000" dirty="0">
                <a:latin typeface="Comic Sans MS" panose="030F0702030302020204" pitchFamily="66" charset="0"/>
                <a:ea typeface="Calibri" panose="020F0502020204030204" pitchFamily="34" charset="0"/>
                <a:cs typeface="Times New Roman" panose="02020603050405020304" pitchFamily="18" charset="0"/>
              </a:rPr>
              <a:t>the skill.</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4841155" y="3013747"/>
            <a:ext cx="6938014" cy="3610552"/>
          </a:xfrm>
          <a:prstGeom prst="rect">
            <a:avLst/>
          </a:prstGeom>
        </p:spPr>
      </p:pic>
    </p:spTree>
    <p:extLst>
      <p:ext uri="{BB962C8B-B14F-4D97-AF65-F5344CB8AC3E}">
        <p14:creationId xmlns:p14="http://schemas.microsoft.com/office/powerpoint/2010/main" val="55294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2" name="Rectangle 1"/>
          <p:cNvSpPr/>
          <p:nvPr/>
        </p:nvSpPr>
        <p:spPr>
          <a:xfrm>
            <a:off x="544945" y="1993781"/>
            <a:ext cx="10861963" cy="2711576"/>
          </a:xfrm>
          <a:prstGeom prst="rect">
            <a:avLst/>
          </a:prstGeom>
        </p:spPr>
        <p:txBody>
          <a:bodyPr wrap="square">
            <a:spAutoFit/>
          </a:bodyPr>
          <a:lstStyle/>
          <a:p>
            <a:pPr lvl="0">
              <a:lnSpc>
                <a:spcPct val="107000"/>
              </a:lnSpc>
              <a:spcAft>
                <a:spcPts val="0"/>
              </a:spcAft>
            </a:pPr>
            <a:r>
              <a:rPr lang="en-GB" sz="2000" u="sng" dirty="0">
                <a:latin typeface="Comic Sans MS" panose="030F0702030302020204" pitchFamily="66" charset="0"/>
                <a:ea typeface="Calibri" panose="020F0502020204030204" pitchFamily="34" charset="0"/>
                <a:cs typeface="Times New Roman" panose="02020603050405020304" pitchFamily="18" charset="0"/>
              </a:rPr>
              <a:t>Challenge for secure writers</a:t>
            </a:r>
          </a:p>
          <a:p>
            <a:pPr marL="342900" lvl="0" indent="-342900">
              <a:lnSpc>
                <a:spcPct val="107000"/>
              </a:lnSpc>
              <a:spcAft>
                <a:spcPts val="0"/>
              </a:spcAft>
              <a:buFont typeface="Symbol" panose="05050102010706020507" pitchFamily="18" charset="2"/>
              <a:buChar char=""/>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These children could focus on spelling patterns, for example if the spelling rule was ‘</a:t>
            </a:r>
            <a:r>
              <a:rPr lang="en-GB" sz="2000" dirty="0" err="1">
                <a:latin typeface="Comic Sans MS" panose="030F0702030302020204" pitchFamily="66" charset="0"/>
                <a:ea typeface="Calibri" panose="020F0502020204030204" pitchFamily="34" charset="0"/>
                <a:cs typeface="Times New Roman" panose="02020603050405020304" pitchFamily="18" charset="0"/>
              </a:rPr>
              <a:t>sp</a:t>
            </a:r>
            <a:r>
              <a:rPr lang="en-GB" sz="2000" dirty="0">
                <a:latin typeface="Comic Sans MS" panose="030F0702030302020204" pitchFamily="66" charset="0"/>
                <a:ea typeface="Calibri" panose="020F0502020204030204" pitchFamily="34" charset="0"/>
                <a:cs typeface="Times New Roman" panose="02020603050405020304" pitchFamily="18" charset="0"/>
              </a:rPr>
              <a:t>’ words they could find more ‘</a:t>
            </a:r>
            <a:r>
              <a:rPr lang="en-GB" sz="2000" dirty="0" err="1">
                <a:latin typeface="Comic Sans MS" panose="030F0702030302020204" pitchFamily="66" charset="0"/>
                <a:ea typeface="Calibri" panose="020F0502020204030204" pitchFamily="34" charset="0"/>
                <a:cs typeface="Times New Roman" panose="02020603050405020304" pitchFamily="18" charset="0"/>
              </a:rPr>
              <a:t>sp</a:t>
            </a:r>
            <a:r>
              <a:rPr lang="en-GB" sz="2000" dirty="0">
                <a:latin typeface="Comic Sans MS" panose="030F0702030302020204" pitchFamily="66" charset="0"/>
                <a:ea typeface="Calibri" panose="020F0502020204030204" pitchFamily="34" charset="0"/>
                <a:cs typeface="Times New Roman" panose="02020603050405020304" pitchFamily="18" charset="0"/>
              </a:rPr>
              <a:t>’ words and work on writing and spelling them correctly.  Using peer assessment where appropriate.</a:t>
            </a:r>
          </a:p>
          <a:p>
            <a:pPr marL="342900" lvl="0" indent="-342900">
              <a:lnSpc>
                <a:spcPct val="107000"/>
              </a:lnSpc>
              <a:spcAft>
                <a:spcPts val="0"/>
              </a:spcAft>
              <a:buFont typeface="Symbol" panose="05050102010706020507" pitchFamily="18"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A range of activities can be found in the spelling programme that could be used during handwriting time for children that have secure handwriting for their age group.</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80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sp>
        <p:nvSpPr>
          <p:cNvPr id="3" name="Rectangle 2"/>
          <p:cNvSpPr/>
          <p:nvPr/>
        </p:nvSpPr>
        <p:spPr>
          <a:xfrm>
            <a:off x="471055" y="1997903"/>
            <a:ext cx="11277600" cy="2914131"/>
          </a:xfrm>
          <a:prstGeom prst="rect">
            <a:avLst/>
          </a:prstGeom>
        </p:spPr>
        <p:txBody>
          <a:bodyPr wrap="square">
            <a:spAutoFit/>
          </a:bodyPr>
          <a:lstStyle/>
          <a:p>
            <a:pPr marL="228600">
              <a:lnSpc>
                <a:spcPct val="107000"/>
              </a:lnSpc>
              <a:spcAft>
                <a:spcPts val="800"/>
              </a:spcAft>
            </a:pPr>
            <a:r>
              <a:rPr lang="en-GB" sz="2000" b="1" u="sng" dirty="0">
                <a:latin typeface="Comic Sans MS" panose="030F0702030302020204" pitchFamily="66" charset="0"/>
                <a:ea typeface="Calibri" panose="020F0502020204030204" pitchFamily="34" charset="0"/>
                <a:cs typeface="Times New Roman" panose="02020603050405020304" pitchFamily="18" charset="0"/>
              </a:rPr>
              <a:t>Consistency in all lessons</a:t>
            </a:r>
          </a:p>
          <a:p>
            <a:pPr marL="228600">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The high expectations set in handwriting lessons should then be applied to all pieces of written work. With adults talking through their own handwriting when modelling writing in all lessons.</a:t>
            </a:r>
          </a:p>
          <a:p>
            <a:pPr marL="342900" lvl="0" indent="-342900">
              <a:lnSpc>
                <a:spcPct val="107000"/>
              </a:lnSpc>
              <a:spcAft>
                <a:spcPts val="0"/>
              </a:spcAft>
              <a:buFont typeface="Symbol" panose="05050102010706020507" pitchFamily="18"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latin typeface="Comic Sans MS" panose="030F0702030302020204" pitchFamily="66" charset="0"/>
                <a:ea typeface="Calibri" panose="020F0502020204030204" pitchFamily="34" charset="0"/>
                <a:cs typeface="Times New Roman" panose="02020603050405020304" pitchFamily="18" charset="0"/>
              </a:rPr>
              <a:t>It would be a nice idea to have hand writer of the week or most improved hand writer and display their name / picture next to a piece of work that the child has produced.</a:t>
            </a:r>
          </a:p>
        </p:txBody>
      </p:sp>
    </p:spTree>
    <p:extLst>
      <p:ext uri="{BB962C8B-B14F-4D97-AF65-F5344CB8AC3E}">
        <p14:creationId xmlns:p14="http://schemas.microsoft.com/office/powerpoint/2010/main" val="59606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9784080" cy="1508760"/>
          </a:xfrm>
        </p:spPr>
        <p:txBody>
          <a:bodyPr/>
          <a:lstStyle/>
          <a:p>
            <a:pPr algn="ctr"/>
            <a:r>
              <a:rPr lang="en-GB" dirty="0"/>
              <a:t>spelling lessons</a:t>
            </a:r>
          </a:p>
        </p:txBody>
      </p:sp>
      <p:sp>
        <p:nvSpPr>
          <p:cNvPr id="4" name="TextBox 3"/>
          <p:cNvSpPr txBox="1"/>
          <p:nvPr/>
        </p:nvSpPr>
        <p:spPr>
          <a:xfrm>
            <a:off x="1099127" y="2272145"/>
            <a:ext cx="9757501" cy="4093428"/>
          </a:xfrm>
          <a:prstGeom prst="rect">
            <a:avLst/>
          </a:prstGeom>
          <a:noFill/>
        </p:spPr>
        <p:txBody>
          <a:bodyPr wrap="square" rtlCol="0">
            <a:spAutoFit/>
          </a:bodyPr>
          <a:lstStyle/>
          <a:p>
            <a:r>
              <a:rPr lang="en-GB" dirty="0"/>
              <a:t>•	</a:t>
            </a:r>
            <a:r>
              <a:rPr lang="en-GB" sz="2000" dirty="0"/>
              <a:t>From year 2 (when appropriate) to year 6 Read Write Inc. spelling programme should 	be taught for 15 minutes daily.</a:t>
            </a:r>
          </a:p>
          <a:p>
            <a:endParaRPr lang="en-GB" sz="2000" dirty="0"/>
          </a:p>
          <a:p>
            <a:r>
              <a:rPr lang="en-GB" sz="2000" dirty="0"/>
              <a:t>•	Everyone should be using Read Write Inc. Spelling from the Oxford Owl scheme	(please let me know if you need a log in or a teacher book).</a:t>
            </a:r>
          </a:p>
          <a:p>
            <a:endParaRPr lang="en-GB" sz="2000" dirty="0"/>
          </a:p>
          <a:p>
            <a:pPr marL="342900" indent="-342900">
              <a:buFont typeface="Arial" panose="020B0604020202020204" pitchFamily="34" charset="0"/>
              <a:buChar char="•"/>
            </a:pPr>
            <a:r>
              <a:rPr lang="en-GB" sz="2000" dirty="0"/>
              <a:t>  All children should have their own Read Write Inc. Spelling practice book.</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  Children should complete partner work with  partner who is of similar ability in spelling.</a:t>
            </a:r>
          </a:p>
          <a:p>
            <a:endParaRPr lang="en-GB" sz="2000" dirty="0"/>
          </a:p>
          <a:p>
            <a:endParaRPr lang="en-GB" sz="2000" dirty="0"/>
          </a:p>
          <a:p>
            <a:endParaRPr lang="en-GB" sz="2000" dirty="0"/>
          </a:p>
          <a:p>
            <a:r>
              <a:rPr lang="en-GB" sz="2000" dirty="0"/>
              <a:t>	</a:t>
            </a:r>
          </a:p>
        </p:txBody>
      </p:sp>
    </p:spTree>
    <p:extLst>
      <p:ext uri="{BB962C8B-B14F-4D97-AF65-F5344CB8AC3E}">
        <p14:creationId xmlns:p14="http://schemas.microsoft.com/office/powerpoint/2010/main" val="108150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pic>
        <p:nvPicPr>
          <p:cNvPr id="8" name="Picture 7"/>
          <p:cNvPicPr>
            <a:picLocks noChangeAspect="1"/>
          </p:cNvPicPr>
          <p:nvPr/>
        </p:nvPicPr>
        <p:blipFill>
          <a:blip r:embed="rId5"/>
          <a:stretch>
            <a:fillRect/>
          </a:stretch>
        </p:blipFill>
        <p:spPr>
          <a:xfrm>
            <a:off x="2293073" y="1899710"/>
            <a:ext cx="7603772" cy="4886892"/>
          </a:xfrm>
          <a:prstGeom prst="rect">
            <a:avLst/>
          </a:prstGeom>
        </p:spPr>
      </p:pic>
    </p:spTree>
    <p:extLst>
      <p:ext uri="{BB962C8B-B14F-4D97-AF65-F5344CB8AC3E}">
        <p14:creationId xmlns:p14="http://schemas.microsoft.com/office/powerpoint/2010/main" val="306389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9784080" cy="1508760"/>
          </a:xfrm>
        </p:spPr>
        <p:txBody>
          <a:bodyPr/>
          <a:lstStyle/>
          <a:p>
            <a:pPr algn="ctr"/>
            <a:r>
              <a:rPr lang="en-GB" dirty="0"/>
              <a:t>Aims of the meeting</a:t>
            </a:r>
          </a:p>
        </p:txBody>
      </p:sp>
      <p:sp>
        <p:nvSpPr>
          <p:cNvPr id="3" name="TextBox 2"/>
          <p:cNvSpPr txBox="1"/>
          <p:nvPr/>
        </p:nvSpPr>
        <p:spPr>
          <a:xfrm>
            <a:off x="365761" y="2057578"/>
            <a:ext cx="9823268" cy="3785652"/>
          </a:xfrm>
          <a:prstGeom prst="rect">
            <a:avLst/>
          </a:prstGeom>
          <a:noFill/>
        </p:spPr>
        <p:txBody>
          <a:bodyPr wrap="square" rtlCol="0">
            <a:spAutoFit/>
          </a:bodyPr>
          <a:lstStyle/>
          <a:p>
            <a:pPr marL="571500" indent="-571500">
              <a:buFontTx/>
              <a:buChar char="-"/>
            </a:pPr>
            <a:r>
              <a:rPr lang="en-GB" sz="4000" dirty="0"/>
              <a:t>Ofsted views on handwriting and spelling </a:t>
            </a:r>
          </a:p>
          <a:p>
            <a:pPr marL="571500" indent="-571500">
              <a:buFontTx/>
              <a:buChar char="-"/>
            </a:pPr>
            <a:endParaRPr lang="en-GB" sz="4000" dirty="0"/>
          </a:p>
          <a:p>
            <a:pPr marL="571500" indent="-571500">
              <a:buFontTx/>
              <a:buChar char="-"/>
            </a:pPr>
            <a:r>
              <a:rPr lang="en-GB" sz="4000" dirty="0"/>
              <a:t>What a handwriting lesson should look like</a:t>
            </a:r>
          </a:p>
          <a:p>
            <a:pPr marL="571500" indent="-571500">
              <a:buFontTx/>
              <a:buChar char="-"/>
            </a:pPr>
            <a:endParaRPr lang="en-GB" sz="4000" dirty="0"/>
          </a:p>
          <a:p>
            <a:pPr marL="571500" indent="-571500">
              <a:buFontTx/>
              <a:buChar char="-"/>
            </a:pPr>
            <a:r>
              <a:rPr lang="en-GB" sz="4000" dirty="0"/>
              <a:t>What a spelling lesson should look like</a:t>
            </a:r>
          </a:p>
          <a:p>
            <a:endParaRPr lang="en-GB" sz="4000" dirty="0"/>
          </a:p>
        </p:txBody>
      </p:sp>
    </p:spTree>
    <p:extLst>
      <p:ext uri="{BB962C8B-B14F-4D97-AF65-F5344CB8AC3E}">
        <p14:creationId xmlns:p14="http://schemas.microsoft.com/office/powerpoint/2010/main" val="588990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pic>
        <p:nvPicPr>
          <p:cNvPr id="4" name="Picture 3"/>
          <p:cNvPicPr>
            <a:picLocks noChangeAspect="1"/>
          </p:cNvPicPr>
          <p:nvPr/>
        </p:nvPicPr>
        <p:blipFill>
          <a:blip r:embed="rId5"/>
          <a:stretch>
            <a:fillRect/>
          </a:stretch>
        </p:blipFill>
        <p:spPr>
          <a:xfrm>
            <a:off x="181166" y="2057578"/>
            <a:ext cx="11878888" cy="3401113"/>
          </a:xfrm>
          <a:prstGeom prst="rect">
            <a:avLst/>
          </a:prstGeom>
        </p:spPr>
      </p:pic>
    </p:spTree>
    <p:extLst>
      <p:ext uri="{BB962C8B-B14F-4D97-AF65-F5344CB8AC3E}">
        <p14:creationId xmlns:p14="http://schemas.microsoft.com/office/powerpoint/2010/main" val="359297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pic>
        <p:nvPicPr>
          <p:cNvPr id="3" name="Picture 2"/>
          <p:cNvPicPr>
            <a:picLocks noChangeAspect="1"/>
          </p:cNvPicPr>
          <p:nvPr/>
        </p:nvPicPr>
        <p:blipFill>
          <a:blip r:embed="rId5"/>
          <a:stretch>
            <a:fillRect/>
          </a:stretch>
        </p:blipFill>
        <p:spPr>
          <a:xfrm>
            <a:off x="4189270" y="2057578"/>
            <a:ext cx="7727596" cy="4612409"/>
          </a:xfrm>
          <a:prstGeom prst="rect">
            <a:avLst/>
          </a:prstGeom>
        </p:spPr>
      </p:pic>
      <p:sp>
        <p:nvSpPr>
          <p:cNvPr id="9" name="TextBox 8"/>
          <p:cNvSpPr txBox="1"/>
          <p:nvPr/>
        </p:nvSpPr>
        <p:spPr>
          <a:xfrm>
            <a:off x="434109" y="2198254"/>
            <a:ext cx="3648363" cy="2246769"/>
          </a:xfrm>
          <a:prstGeom prst="rect">
            <a:avLst/>
          </a:prstGeom>
          <a:noFill/>
        </p:spPr>
        <p:txBody>
          <a:bodyPr wrap="square" rtlCol="0">
            <a:spAutoFit/>
          </a:bodyPr>
          <a:lstStyle/>
          <a:p>
            <a:r>
              <a:rPr lang="en-GB" dirty="0"/>
              <a:t>•   </a:t>
            </a:r>
            <a:r>
              <a:rPr lang="en-GB" sz="2000" dirty="0"/>
              <a:t>A video introduces the spelling focus at the beginning of each unit.</a:t>
            </a:r>
          </a:p>
          <a:p>
            <a:r>
              <a:rPr lang="en-GB" sz="2000" dirty="0"/>
              <a:t>(transcripts are also available)</a:t>
            </a:r>
          </a:p>
          <a:p>
            <a:endParaRPr lang="en-GB" sz="2000" dirty="0"/>
          </a:p>
          <a:p>
            <a:endParaRPr lang="en-GB" sz="2000" dirty="0"/>
          </a:p>
          <a:p>
            <a:r>
              <a:rPr lang="en-GB" sz="2000" dirty="0"/>
              <a:t>	</a:t>
            </a:r>
          </a:p>
        </p:txBody>
      </p:sp>
    </p:spTree>
    <p:extLst>
      <p:ext uri="{BB962C8B-B14F-4D97-AF65-F5344CB8AC3E}">
        <p14:creationId xmlns:p14="http://schemas.microsoft.com/office/powerpoint/2010/main" val="2720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84051" y="1841563"/>
            <a:ext cx="4016894" cy="5632311"/>
          </a:xfrm>
          <a:prstGeom prst="rect">
            <a:avLst/>
          </a:prstGeom>
          <a:noFill/>
        </p:spPr>
        <p:txBody>
          <a:bodyPr wrap="square" rtlCol="0">
            <a:spAutoFit/>
          </a:bodyPr>
          <a:lstStyle/>
          <a:p>
            <a:r>
              <a:rPr lang="en-GB" dirty="0"/>
              <a:t>•   </a:t>
            </a:r>
            <a:r>
              <a:rPr lang="en-GB" sz="2000" dirty="0"/>
              <a:t>The speed spelling words for each unit can be downloaded from the ‘word bank’ section.</a:t>
            </a:r>
          </a:p>
          <a:p>
            <a:endParaRPr lang="en-GB" sz="2000" dirty="0"/>
          </a:p>
          <a:p>
            <a:pPr marL="342900" indent="-342900">
              <a:buFont typeface="Arial" panose="020B0604020202020204" pitchFamily="34" charset="0"/>
              <a:buChar char="•"/>
            </a:pPr>
            <a:r>
              <a:rPr lang="en-GB" sz="2000" dirty="0"/>
              <a:t>These should be 6 words that the children found tricky from the previous unit.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Use my turn / your turn to read each word and then hide the word and ask the children to write it down.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Any incorrect words should be recorded in their spelling log.</a:t>
            </a:r>
          </a:p>
          <a:p>
            <a:endParaRPr lang="en-GB" sz="2000" dirty="0"/>
          </a:p>
          <a:p>
            <a:endParaRPr lang="en-GB" sz="2000" dirty="0"/>
          </a:p>
          <a:p>
            <a:r>
              <a:rPr lang="en-GB" sz="2000" dirty="0"/>
              <a:t>	</a:t>
            </a:r>
          </a:p>
        </p:txBody>
      </p:sp>
      <p:pic>
        <p:nvPicPr>
          <p:cNvPr id="4" name="Picture 3"/>
          <p:cNvPicPr>
            <a:picLocks noChangeAspect="1"/>
          </p:cNvPicPr>
          <p:nvPr/>
        </p:nvPicPr>
        <p:blipFill>
          <a:blip r:embed="rId5"/>
          <a:stretch>
            <a:fillRect/>
          </a:stretch>
        </p:blipFill>
        <p:spPr>
          <a:xfrm>
            <a:off x="4211780" y="2007119"/>
            <a:ext cx="7889412" cy="1169986"/>
          </a:xfrm>
          <a:prstGeom prst="rect">
            <a:avLst/>
          </a:prstGeom>
        </p:spPr>
      </p:pic>
      <p:pic>
        <p:nvPicPr>
          <p:cNvPr id="6" name="Picture 5"/>
          <p:cNvPicPr>
            <a:picLocks noChangeAspect="1"/>
          </p:cNvPicPr>
          <p:nvPr/>
        </p:nvPicPr>
        <p:blipFill>
          <a:blip r:embed="rId6"/>
          <a:stretch>
            <a:fillRect/>
          </a:stretch>
        </p:blipFill>
        <p:spPr>
          <a:xfrm>
            <a:off x="5190836" y="3655932"/>
            <a:ext cx="6707157" cy="1579324"/>
          </a:xfrm>
          <a:prstGeom prst="rect">
            <a:avLst/>
          </a:prstGeom>
        </p:spPr>
      </p:pic>
    </p:spTree>
    <p:extLst>
      <p:ext uri="{BB962C8B-B14F-4D97-AF65-F5344CB8AC3E}">
        <p14:creationId xmlns:p14="http://schemas.microsoft.com/office/powerpoint/2010/main" val="329069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434109" y="2198254"/>
            <a:ext cx="3648363" cy="4708981"/>
          </a:xfrm>
          <a:prstGeom prst="rect">
            <a:avLst/>
          </a:prstGeom>
          <a:noFill/>
        </p:spPr>
        <p:txBody>
          <a:bodyPr wrap="square" rtlCol="0">
            <a:spAutoFit/>
          </a:bodyPr>
          <a:lstStyle/>
          <a:p>
            <a:r>
              <a:rPr lang="en-GB" dirty="0"/>
              <a:t>•   </a:t>
            </a:r>
            <a:r>
              <a:rPr lang="en-GB" sz="2000" dirty="0"/>
              <a:t>There follows a range of activities designed to reinforce the spelling focus the children are working on for the week.</a:t>
            </a:r>
          </a:p>
          <a:p>
            <a:endParaRPr lang="en-GB" sz="2000" dirty="0"/>
          </a:p>
          <a:p>
            <a:pPr marL="342900" indent="-342900">
              <a:buFont typeface="Arial" panose="020B0604020202020204" pitchFamily="34" charset="0"/>
              <a:buChar char="•"/>
            </a:pPr>
            <a:r>
              <a:rPr lang="en-GB" sz="2000" dirty="0"/>
              <a:t>For example ‘Dots and dashes’ - the children are expected to dot and dash the graphemes in the words.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Correct answers can be found on the online programme.</a:t>
            </a:r>
          </a:p>
          <a:p>
            <a:endParaRPr lang="en-GB" sz="2000" dirty="0"/>
          </a:p>
          <a:p>
            <a:endParaRPr lang="en-GB" sz="2000" dirty="0"/>
          </a:p>
          <a:p>
            <a:r>
              <a:rPr lang="en-GB" sz="2000" dirty="0"/>
              <a:t>	</a:t>
            </a:r>
          </a:p>
        </p:txBody>
      </p:sp>
      <p:pic>
        <p:nvPicPr>
          <p:cNvPr id="3" name="Picture 2"/>
          <p:cNvPicPr>
            <a:picLocks noChangeAspect="1"/>
          </p:cNvPicPr>
          <p:nvPr/>
        </p:nvPicPr>
        <p:blipFill>
          <a:blip r:embed="rId5"/>
          <a:stretch>
            <a:fillRect/>
          </a:stretch>
        </p:blipFill>
        <p:spPr>
          <a:xfrm>
            <a:off x="4082472" y="1899710"/>
            <a:ext cx="4405683" cy="3115394"/>
          </a:xfrm>
          <a:prstGeom prst="rect">
            <a:avLst/>
          </a:prstGeom>
        </p:spPr>
      </p:pic>
      <p:pic>
        <p:nvPicPr>
          <p:cNvPr id="8" name="Picture 7"/>
          <p:cNvPicPr>
            <a:picLocks noChangeAspect="1"/>
          </p:cNvPicPr>
          <p:nvPr/>
        </p:nvPicPr>
        <p:blipFill>
          <a:blip r:embed="rId6"/>
          <a:stretch>
            <a:fillRect/>
          </a:stretch>
        </p:blipFill>
        <p:spPr>
          <a:xfrm>
            <a:off x="7753319" y="3895144"/>
            <a:ext cx="4438681" cy="2837007"/>
          </a:xfrm>
          <a:prstGeom prst="rect">
            <a:avLst/>
          </a:prstGeom>
        </p:spPr>
      </p:pic>
    </p:spTree>
    <p:extLst>
      <p:ext uri="{BB962C8B-B14F-4D97-AF65-F5344CB8AC3E}">
        <p14:creationId xmlns:p14="http://schemas.microsoft.com/office/powerpoint/2010/main" val="54392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434109" y="2198254"/>
            <a:ext cx="3648363" cy="5632311"/>
          </a:xfrm>
          <a:prstGeom prst="rect">
            <a:avLst/>
          </a:prstGeom>
          <a:noFill/>
        </p:spPr>
        <p:txBody>
          <a:bodyPr wrap="square" rtlCol="0">
            <a:spAutoFit/>
          </a:bodyPr>
          <a:lstStyle/>
          <a:p>
            <a:r>
              <a:rPr lang="en-GB" sz="2000" dirty="0"/>
              <a:t>Word changers</a:t>
            </a:r>
          </a:p>
          <a:p>
            <a:endParaRPr lang="en-GB" sz="2000" dirty="0"/>
          </a:p>
          <a:p>
            <a:pPr marL="342900" indent="-342900">
              <a:buFont typeface="Arial" panose="020B0604020202020204" pitchFamily="34" charset="0"/>
              <a:buChar char="•"/>
            </a:pPr>
            <a:r>
              <a:rPr lang="en-GB" sz="2000" dirty="0"/>
              <a:t>This encourages the children to consider how words are changed by adding a suffix. Developing independent thought and critical thinking.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Challenge higher ability children to find other words that follow the same patterns / rules.</a:t>
            </a:r>
          </a:p>
          <a:p>
            <a:pPr marL="342900" indent="-342900">
              <a:buFont typeface="Arial" panose="020B0604020202020204" pitchFamily="34" charset="0"/>
              <a:buChar char="•"/>
            </a:pPr>
            <a:endParaRPr lang="en-GB" sz="2000" dirty="0"/>
          </a:p>
          <a:p>
            <a:endParaRPr lang="en-GB" sz="2000" dirty="0"/>
          </a:p>
          <a:p>
            <a:endParaRPr lang="en-GB" sz="2000" dirty="0"/>
          </a:p>
          <a:p>
            <a:endParaRPr lang="en-GB" sz="2000" dirty="0"/>
          </a:p>
          <a:p>
            <a:endParaRPr lang="en-GB" sz="2000" dirty="0"/>
          </a:p>
          <a:p>
            <a:r>
              <a:rPr lang="en-GB" sz="2000" dirty="0"/>
              <a:t>	</a:t>
            </a:r>
          </a:p>
        </p:txBody>
      </p:sp>
      <p:pic>
        <p:nvPicPr>
          <p:cNvPr id="4" name="Picture 3"/>
          <p:cNvPicPr>
            <a:picLocks noChangeAspect="1"/>
          </p:cNvPicPr>
          <p:nvPr/>
        </p:nvPicPr>
        <p:blipFill>
          <a:blip r:embed="rId5"/>
          <a:stretch>
            <a:fillRect/>
          </a:stretch>
        </p:blipFill>
        <p:spPr>
          <a:xfrm>
            <a:off x="5914593" y="2466253"/>
            <a:ext cx="4688754" cy="3759451"/>
          </a:xfrm>
          <a:prstGeom prst="rect">
            <a:avLst/>
          </a:prstGeom>
        </p:spPr>
      </p:pic>
    </p:spTree>
    <p:extLst>
      <p:ext uri="{BB962C8B-B14F-4D97-AF65-F5344CB8AC3E}">
        <p14:creationId xmlns:p14="http://schemas.microsoft.com/office/powerpoint/2010/main" val="311634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434109" y="2198254"/>
            <a:ext cx="11259127" cy="4093428"/>
          </a:xfrm>
          <a:prstGeom prst="rect">
            <a:avLst/>
          </a:prstGeom>
          <a:noFill/>
        </p:spPr>
        <p:txBody>
          <a:bodyPr wrap="square" rtlCol="0">
            <a:spAutoFit/>
          </a:bodyPr>
          <a:lstStyle/>
          <a:p>
            <a:r>
              <a:rPr lang="en-GB" sz="2000" dirty="0"/>
              <a:t>Dictation:</a:t>
            </a:r>
          </a:p>
          <a:p>
            <a:endParaRPr lang="en-GB" sz="2000" dirty="0"/>
          </a:p>
          <a:p>
            <a:r>
              <a:rPr lang="en-GB" sz="2000" i="1" dirty="0"/>
              <a:t>Carefully chosen dictation activities enable pupils to practise and apply their spelling knowledge and segmenting skill to use the content they have been taught and to do so without having their working memories overloaded by composing sentences.</a:t>
            </a:r>
          </a:p>
          <a:p>
            <a:endParaRPr lang="en-GB" sz="2000" i="1" dirty="0"/>
          </a:p>
          <a:p>
            <a:r>
              <a:rPr lang="en-GB" sz="2000" dirty="0"/>
              <a:t>Dictation also gives the children time to use their </a:t>
            </a:r>
            <a:r>
              <a:rPr lang="en-GB" sz="2000" dirty="0" err="1"/>
              <a:t>oracy</a:t>
            </a:r>
            <a:r>
              <a:rPr lang="en-GB" sz="2000" dirty="0"/>
              <a:t> skills and focus on clear communication whilst working collaboratively with a partner.</a:t>
            </a:r>
          </a:p>
          <a:p>
            <a:endParaRPr lang="en-GB" sz="2000" dirty="0"/>
          </a:p>
          <a:p>
            <a:endParaRPr lang="en-GB" sz="2000" dirty="0"/>
          </a:p>
          <a:p>
            <a:endParaRPr lang="en-GB" sz="2000" dirty="0"/>
          </a:p>
          <a:p>
            <a:endParaRPr lang="en-GB" sz="2000" dirty="0"/>
          </a:p>
          <a:p>
            <a:r>
              <a:rPr lang="en-GB" sz="2000" dirty="0"/>
              <a:t>	</a:t>
            </a:r>
          </a:p>
        </p:txBody>
      </p:sp>
    </p:spTree>
    <p:extLst>
      <p:ext uri="{BB962C8B-B14F-4D97-AF65-F5344CB8AC3E}">
        <p14:creationId xmlns:p14="http://schemas.microsoft.com/office/powerpoint/2010/main" val="34117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434109" y="2198254"/>
            <a:ext cx="11259127" cy="4708981"/>
          </a:xfrm>
          <a:prstGeom prst="rect">
            <a:avLst/>
          </a:prstGeom>
          <a:noFill/>
        </p:spPr>
        <p:txBody>
          <a:bodyPr wrap="square" rtlCol="0">
            <a:spAutoFit/>
          </a:bodyPr>
          <a:lstStyle/>
          <a:p>
            <a:r>
              <a:rPr lang="en-GB" sz="2000" dirty="0"/>
              <a:t>Team Teach:</a:t>
            </a:r>
          </a:p>
          <a:p>
            <a:endParaRPr lang="en-GB" sz="2000" dirty="0"/>
          </a:p>
          <a:p>
            <a:pPr marL="342900" indent="-342900">
              <a:buFont typeface="Arial" panose="020B0604020202020204" pitchFamily="34" charset="0"/>
              <a:buChar char="•"/>
            </a:pPr>
            <a:r>
              <a:rPr lang="en-GB" sz="2000" dirty="0"/>
              <a:t>Focus is on collaboration and communication during this task.</a:t>
            </a:r>
          </a:p>
          <a:p>
            <a:endParaRPr lang="en-GB" sz="2000" dirty="0"/>
          </a:p>
          <a:p>
            <a:r>
              <a:rPr lang="en-GB" sz="2000" dirty="0"/>
              <a:t> •    Children work in groups of 4-6 (or smaller if more appropriate) and choose 10 words (or fewer if necessary)  that they have found challenging that week/unit. </a:t>
            </a:r>
          </a:p>
          <a:p>
            <a:endParaRPr lang="en-GB" sz="2000" dirty="0"/>
          </a:p>
          <a:p>
            <a:r>
              <a:rPr lang="en-GB" sz="2000" dirty="0"/>
              <a:t>•      The children work together to order the words in difficulty by identifying the challenging part of each particular  word.</a:t>
            </a:r>
          </a:p>
          <a:p>
            <a:endParaRPr lang="en-GB" sz="2000" dirty="0"/>
          </a:p>
          <a:p>
            <a:r>
              <a:rPr lang="en-GB" sz="2000" dirty="0"/>
              <a:t>•      Each team selects a team leader to stack the words with the easiest on top. The team leader then calls out the words for the others to spell and checks that they have spelt it correctly. </a:t>
            </a:r>
          </a:p>
          <a:p>
            <a:endParaRPr lang="en-GB" sz="2000" dirty="0"/>
          </a:p>
          <a:p>
            <a:endParaRPr lang="en-GB" sz="2000" dirty="0"/>
          </a:p>
          <a:p>
            <a:r>
              <a:rPr lang="en-GB" sz="2000" dirty="0"/>
              <a:t>	</a:t>
            </a:r>
          </a:p>
        </p:txBody>
      </p:sp>
    </p:spTree>
    <p:extLst>
      <p:ext uri="{BB962C8B-B14F-4D97-AF65-F5344CB8AC3E}">
        <p14:creationId xmlns:p14="http://schemas.microsoft.com/office/powerpoint/2010/main" val="3585547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434109" y="2198254"/>
            <a:ext cx="11259127" cy="5324535"/>
          </a:xfrm>
          <a:prstGeom prst="rect">
            <a:avLst/>
          </a:prstGeom>
          <a:noFill/>
        </p:spPr>
        <p:txBody>
          <a:bodyPr wrap="square" rtlCol="0">
            <a:spAutoFit/>
          </a:bodyPr>
          <a:lstStyle/>
          <a:p>
            <a:r>
              <a:rPr lang="en-GB" sz="2000" dirty="0"/>
              <a:t>Jumping Red / Orange Words:</a:t>
            </a:r>
          </a:p>
          <a:p>
            <a:endParaRPr lang="en-GB" sz="2000" dirty="0"/>
          </a:p>
          <a:p>
            <a:r>
              <a:rPr lang="en-GB" dirty="0"/>
              <a:t>• </a:t>
            </a:r>
            <a:r>
              <a:rPr lang="en-GB" sz="2000" dirty="0"/>
              <a:t>Have a box of cards of the red/orange words (can be downloaded from the oxford owl website) as well as words that the children are commonly misspelling. </a:t>
            </a:r>
          </a:p>
          <a:p>
            <a:endParaRPr lang="en-GB" sz="2000" dirty="0"/>
          </a:p>
          <a:p>
            <a:r>
              <a:rPr lang="en-GB" sz="2000" dirty="0"/>
              <a:t>• Read out 6 words from the box and ask children to write them in their Practice Book. </a:t>
            </a:r>
          </a:p>
          <a:p>
            <a:endParaRPr lang="en-GB" sz="2000" dirty="0"/>
          </a:p>
          <a:p>
            <a:r>
              <a:rPr lang="en-GB" sz="2000" dirty="0"/>
              <a:t>• The words can only ‘jump out’ of the box when everyone is confidently spelling them. They must go back into the box if they are spelt incorrectly. </a:t>
            </a:r>
          </a:p>
          <a:p>
            <a:endParaRPr lang="en-GB" sz="2000" dirty="0"/>
          </a:p>
          <a:p>
            <a:pPr marL="342900" indent="-342900">
              <a:buFont typeface="Arial" panose="020B0604020202020204" pitchFamily="34" charset="0"/>
              <a:buChar char="•"/>
            </a:pPr>
            <a:r>
              <a:rPr lang="en-GB" sz="2000" dirty="0"/>
              <a:t>Red / orange words should be displayed in the classroom when the children are focusing on them.</a:t>
            </a:r>
          </a:p>
          <a:p>
            <a:endParaRPr lang="en-GB" sz="2000" dirty="0"/>
          </a:p>
          <a:p>
            <a:r>
              <a:rPr lang="en-GB" sz="2000" dirty="0"/>
              <a:t>NB : Red/Orange words are the common exception words and the word lists from the National Curriculum Spelling lists.</a:t>
            </a:r>
          </a:p>
          <a:p>
            <a:endParaRPr lang="en-GB" sz="2000" dirty="0"/>
          </a:p>
          <a:p>
            <a:endParaRPr lang="en-GB" sz="2000" dirty="0"/>
          </a:p>
          <a:p>
            <a:r>
              <a:rPr lang="en-GB" sz="2000" dirty="0"/>
              <a:t>	</a:t>
            </a:r>
          </a:p>
        </p:txBody>
      </p:sp>
    </p:spTree>
    <p:extLst>
      <p:ext uri="{BB962C8B-B14F-4D97-AF65-F5344CB8AC3E}">
        <p14:creationId xmlns:p14="http://schemas.microsoft.com/office/powerpoint/2010/main" val="132652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Spelling lessons</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3"/>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672853" y="548818"/>
            <a:ext cx="2348299" cy="979475"/>
          </a:xfrm>
          <a:prstGeom prst="rect">
            <a:avLst/>
          </a:prstGeom>
          <a:noFill/>
          <a:ln>
            <a:noFill/>
          </a:ln>
        </p:spPr>
      </p:pic>
      <p:sp>
        <p:nvSpPr>
          <p:cNvPr id="9" name="TextBox 8"/>
          <p:cNvSpPr txBox="1"/>
          <p:nvPr/>
        </p:nvSpPr>
        <p:spPr>
          <a:xfrm>
            <a:off x="637309" y="2198254"/>
            <a:ext cx="11259127" cy="3170099"/>
          </a:xfrm>
          <a:prstGeom prst="rect">
            <a:avLst/>
          </a:prstGeom>
          <a:noFill/>
        </p:spPr>
        <p:txBody>
          <a:bodyPr wrap="square" rtlCol="0">
            <a:spAutoFit/>
          </a:bodyPr>
          <a:lstStyle/>
          <a:p>
            <a:r>
              <a:rPr lang="en-GB" sz="2000" dirty="0"/>
              <a:t>Assessment:</a:t>
            </a:r>
          </a:p>
          <a:p>
            <a:endParaRPr lang="en-GB" sz="2000" dirty="0"/>
          </a:p>
          <a:p>
            <a:pPr marL="342900" indent="-342900">
              <a:buFont typeface="Arial" panose="020B0604020202020204" pitchFamily="34" charset="0"/>
              <a:buChar char="•"/>
            </a:pPr>
            <a:r>
              <a:rPr lang="en-GB" sz="2000" dirty="0"/>
              <a:t>Consolidation activities can be found online for all the units</a:t>
            </a:r>
          </a:p>
          <a:p>
            <a:endParaRPr lang="en-GB" sz="2000" dirty="0"/>
          </a:p>
          <a:p>
            <a:pPr marL="342900" indent="-342900">
              <a:buFont typeface="Arial" panose="020B0604020202020204" pitchFamily="34" charset="0"/>
              <a:buChar char="•"/>
            </a:pPr>
            <a:r>
              <a:rPr lang="en-GB" sz="2000" dirty="0"/>
              <a:t>Tests are provided after the completion of 2 units</a:t>
            </a:r>
          </a:p>
          <a:p>
            <a:endParaRPr lang="en-GB" sz="2000" dirty="0"/>
          </a:p>
          <a:p>
            <a:pPr marL="342900" indent="-342900">
              <a:buFont typeface="Arial" panose="020B0604020202020204" pitchFamily="34" charset="0"/>
              <a:buChar char="•"/>
            </a:pPr>
            <a:r>
              <a:rPr lang="en-GB" sz="2000" dirty="0"/>
              <a:t>Tests are also provided for the orange word lists</a:t>
            </a:r>
          </a:p>
          <a:p>
            <a:endParaRPr lang="en-GB" sz="2000" dirty="0"/>
          </a:p>
          <a:p>
            <a:endParaRPr lang="en-GB" sz="2000" dirty="0"/>
          </a:p>
          <a:p>
            <a:r>
              <a:rPr lang="en-GB" sz="2000" dirty="0"/>
              <a:t>	</a:t>
            </a:r>
          </a:p>
        </p:txBody>
      </p:sp>
    </p:spTree>
    <p:extLst>
      <p:ext uri="{BB962C8B-B14F-4D97-AF65-F5344CB8AC3E}">
        <p14:creationId xmlns:p14="http://schemas.microsoft.com/office/powerpoint/2010/main" val="98935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do now:</a:t>
            </a:r>
          </a:p>
        </p:txBody>
      </p:sp>
      <p:sp>
        <p:nvSpPr>
          <p:cNvPr id="13" name="TextBox 12"/>
          <p:cNvSpPr txBox="1"/>
          <p:nvPr/>
        </p:nvSpPr>
        <p:spPr>
          <a:xfrm>
            <a:off x="434109" y="2198254"/>
            <a:ext cx="11259127" cy="6063198"/>
          </a:xfrm>
          <a:prstGeom prst="rect">
            <a:avLst/>
          </a:prstGeom>
          <a:noFill/>
        </p:spPr>
        <p:txBody>
          <a:bodyPr wrap="square" rtlCol="0">
            <a:spAutoFit/>
          </a:bodyPr>
          <a:lstStyle/>
          <a:p>
            <a:pPr marL="342900" indent="-342900">
              <a:buFont typeface="Arial" panose="020B0604020202020204" pitchFamily="34" charset="0"/>
              <a:buChar char="•"/>
            </a:pPr>
            <a:r>
              <a:rPr lang="en-GB" sz="3200" dirty="0"/>
              <a:t>Ensure handwriting lessons are happening daily</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Ensure handwriting is being modelled in all lessons and that expectations of handwriting are consistent in all subjects</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Ensure spelling lessons are happening daily</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Ensure incorrect spellings are being picked up in all curriculum areas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a:p>
            <a:endParaRPr lang="en-GB" sz="2000" dirty="0"/>
          </a:p>
          <a:p>
            <a:r>
              <a:rPr lang="en-GB" sz="2000" dirty="0"/>
              <a:t>	</a:t>
            </a:r>
          </a:p>
        </p:txBody>
      </p:sp>
    </p:spTree>
    <p:extLst>
      <p:ext uri="{BB962C8B-B14F-4D97-AF65-F5344CB8AC3E}">
        <p14:creationId xmlns:p14="http://schemas.microsoft.com/office/powerpoint/2010/main" val="63425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INTENT for Handwriting</a:t>
            </a:r>
            <a:br>
              <a:rPr lang="en-GB" dirty="0"/>
            </a:br>
            <a:r>
              <a:rPr lang="en-GB" dirty="0"/>
              <a:t>and spelling</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4" name="TextBox 3"/>
          <p:cNvSpPr txBox="1"/>
          <p:nvPr/>
        </p:nvSpPr>
        <p:spPr>
          <a:xfrm>
            <a:off x="184727" y="2446270"/>
            <a:ext cx="11846051" cy="2862322"/>
          </a:xfrm>
          <a:prstGeom prst="rect">
            <a:avLst/>
          </a:prstGeom>
          <a:solidFill>
            <a:schemeClr val="tx1"/>
          </a:solidFill>
        </p:spPr>
        <p:txBody>
          <a:bodyPr wrap="square" rtlCol="0">
            <a:spAutoFit/>
          </a:bodyPr>
          <a:lstStyle/>
          <a:p>
            <a:r>
              <a:rPr lang="en-GB" sz="2000" dirty="0">
                <a:solidFill>
                  <a:schemeClr val="bg1"/>
                </a:solidFill>
              </a:rPr>
              <a:t>At Huntingdon Academy, we believe that all pupils should be able to confidently communicate their knowledge, ideas and emotions through their writing. We want pupils to be able to spell new words by effectively applying the spelling patterns and rules they learn throughout their time in primary school.  We believe that all pupils should be encouraged to take pride in the presentation of their writing, in part by developing a good, joined, handwriting style by the time they move to secondary school. </a:t>
            </a:r>
          </a:p>
          <a:p>
            <a:endParaRPr lang="en-GB" sz="2000" dirty="0">
              <a:solidFill>
                <a:schemeClr val="bg1"/>
              </a:solidFill>
            </a:endParaRPr>
          </a:p>
          <a:p>
            <a:r>
              <a:rPr lang="en-GB" sz="2000" dirty="0">
                <a:solidFill>
                  <a:schemeClr val="bg1"/>
                </a:solidFill>
              </a:rPr>
              <a:t>At Huntingdon Academy, we understand the importance of parents and carers in supporting their children to develop both grammar, spelling and composition skills, and so we endeavour to develop a home-school partnership which enables parents and carers to understand how to enhance the skills being taught in school. </a:t>
            </a:r>
          </a:p>
        </p:txBody>
      </p:sp>
    </p:spTree>
    <p:extLst>
      <p:ext uri="{BB962C8B-B14F-4D97-AF65-F5344CB8AC3E}">
        <p14:creationId xmlns:p14="http://schemas.microsoft.com/office/powerpoint/2010/main" val="248520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DC10-48A2-4066-9040-A842508CEB73}"/>
              </a:ext>
            </a:extLst>
          </p:cNvPr>
          <p:cNvSpPr>
            <a:spLocks noGrp="1"/>
          </p:cNvSpPr>
          <p:nvPr>
            <p:ph type="title"/>
          </p:nvPr>
        </p:nvSpPr>
        <p:spPr/>
        <p:txBody>
          <a:bodyPr/>
          <a:lstStyle/>
          <a:p>
            <a:pPr algn="ctr"/>
            <a:r>
              <a:rPr lang="en-GB" dirty="0"/>
              <a:t>End points for Handwriting</a:t>
            </a:r>
            <a:br>
              <a:rPr lang="en-GB" dirty="0"/>
            </a:br>
            <a:r>
              <a:rPr lang="en-GB" dirty="0"/>
              <a:t>and spelling</a:t>
            </a:r>
          </a:p>
        </p:txBody>
      </p:sp>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4" name="TextBox 3"/>
          <p:cNvSpPr txBox="1"/>
          <p:nvPr/>
        </p:nvSpPr>
        <p:spPr>
          <a:xfrm>
            <a:off x="701963" y="2057578"/>
            <a:ext cx="10714182" cy="4247317"/>
          </a:xfrm>
          <a:prstGeom prst="rect">
            <a:avLst/>
          </a:prstGeom>
          <a:solidFill>
            <a:schemeClr val="tx1"/>
          </a:solidFill>
        </p:spPr>
        <p:txBody>
          <a:bodyPr wrap="square" rtlCol="0">
            <a:spAutoFit/>
          </a:bodyPr>
          <a:lstStyle/>
          <a:p>
            <a:r>
              <a:rPr lang="en-GB" dirty="0">
                <a:solidFill>
                  <a:schemeClr val="bg1"/>
                </a:solidFill>
              </a:rPr>
              <a:t>EYFS: </a:t>
            </a:r>
          </a:p>
          <a:p>
            <a:pPr marL="285750" indent="-285750">
              <a:buFont typeface="Arial" panose="020B0604020202020204" pitchFamily="34" charset="0"/>
              <a:buChar char="•"/>
            </a:pPr>
            <a:r>
              <a:rPr lang="en-GB" dirty="0">
                <a:solidFill>
                  <a:schemeClr val="bg1"/>
                </a:solidFill>
              </a:rPr>
              <a:t>Some words are spelt correctly and others are phonetically plausible</a:t>
            </a:r>
          </a:p>
          <a:p>
            <a:pPr marL="285750" indent="-285750">
              <a:buFont typeface="Arial" panose="020B0604020202020204" pitchFamily="34" charset="0"/>
              <a:buChar char="•"/>
            </a:pPr>
            <a:endParaRPr lang="en-GB" dirty="0">
              <a:solidFill>
                <a:schemeClr val="bg1"/>
              </a:solidFill>
            </a:endParaRPr>
          </a:p>
          <a:p>
            <a:r>
              <a:rPr lang="en-GB" dirty="0">
                <a:solidFill>
                  <a:schemeClr val="bg1"/>
                </a:solidFill>
              </a:rPr>
              <a:t>KS1:</a:t>
            </a:r>
          </a:p>
          <a:p>
            <a:pPr marL="285750" indent="-285750">
              <a:buFont typeface="Arial" panose="020B0604020202020204" pitchFamily="34" charset="0"/>
              <a:buChar char="•"/>
            </a:pPr>
            <a:r>
              <a:rPr lang="en-GB" dirty="0">
                <a:solidFill>
                  <a:schemeClr val="bg1"/>
                </a:solidFill>
              </a:rPr>
              <a:t>Segment spoken words into phonemes and represent these by graphemes, spelling many of these words correctly and making phonically-plausible attempts at others </a:t>
            </a:r>
          </a:p>
          <a:p>
            <a:pPr marL="285750" indent="-285750">
              <a:buFont typeface="Arial" panose="020B0604020202020204" pitchFamily="34" charset="0"/>
              <a:buChar char="•"/>
            </a:pPr>
            <a:r>
              <a:rPr lang="en-GB" dirty="0">
                <a:solidFill>
                  <a:schemeClr val="bg1"/>
                </a:solidFill>
              </a:rPr>
              <a:t>Spell many common exception words</a:t>
            </a:r>
          </a:p>
          <a:p>
            <a:pPr marL="285750" indent="-285750">
              <a:buFont typeface="Arial" panose="020B0604020202020204" pitchFamily="34" charset="0"/>
              <a:buChar char="•"/>
            </a:pPr>
            <a:r>
              <a:rPr lang="en-GB" dirty="0">
                <a:solidFill>
                  <a:schemeClr val="bg1"/>
                </a:solidFill>
              </a:rPr>
              <a:t>Form capital letters and digits of the correct size, orientation and relationship to one another and to lower-case letters</a:t>
            </a:r>
          </a:p>
          <a:p>
            <a:pPr marL="285750" indent="-285750">
              <a:buFont typeface="Arial" panose="020B0604020202020204" pitchFamily="34" charset="0"/>
              <a:buChar char="•"/>
            </a:pPr>
            <a:r>
              <a:rPr lang="en-GB" dirty="0">
                <a:solidFill>
                  <a:schemeClr val="bg1"/>
                </a:solidFill>
              </a:rPr>
              <a:t>Use spacing between words that reflects the size of the letters</a:t>
            </a:r>
          </a:p>
          <a:p>
            <a:pPr marL="285750" indent="-285750">
              <a:buFont typeface="Arial" panose="020B0604020202020204" pitchFamily="34" charset="0"/>
              <a:buChar char="•"/>
            </a:pPr>
            <a:endParaRPr lang="en-GB" dirty="0">
              <a:solidFill>
                <a:schemeClr val="bg1"/>
              </a:solidFill>
            </a:endParaRPr>
          </a:p>
          <a:p>
            <a:r>
              <a:rPr lang="en-GB" dirty="0">
                <a:solidFill>
                  <a:schemeClr val="bg1"/>
                </a:solidFill>
              </a:rPr>
              <a:t>KS2:</a:t>
            </a:r>
          </a:p>
          <a:p>
            <a:pPr marL="285750" indent="-285750">
              <a:buFont typeface="Arial" panose="020B0604020202020204" pitchFamily="34" charset="0"/>
              <a:buChar char="•"/>
            </a:pPr>
            <a:r>
              <a:rPr lang="en-GB" dirty="0">
                <a:solidFill>
                  <a:schemeClr val="bg1"/>
                </a:solidFill>
              </a:rPr>
              <a:t>Spell correctly most words from the year 5 / year 6 spelling list, and use a dictionary to check the spelling of uncommon or more ambitious vocabulary </a:t>
            </a:r>
          </a:p>
          <a:p>
            <a:pPr marL="285750" indent="-285750">
              <a:buFont typeface="Arial" panose="020B0604020202020204" pitchFamily="34" charset="0"/>
              <a:buChar char="•"/>
            </a:pPr>
            <a:r>
              <a:rPr lang="en-GB" dirty="0">
                <a:solidFill>
                  <a:schemeClr val="bg1"/>
                </a:solidFill>
              </a:rPr>
              <a:t>Maintain legibility in joined handwriting when writing at speed</a:t>
            </a:r>
          </a:p>
        </p:txBody>
      </p:sp>
    </p:spTree>
    <p:extLst>
      <p:ext uri="{BB962C8B-B14F-4D97-AF65-F5344CB8AC3E}">
        <p14:creationId xmlns:p14="http://schemas.microsoft.com/office/powerpoint/2010/main" val="270095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653143" y="352697"/>
            <a:ext cx="9784080" cy="1508760"/>
          </a:xfrm>
        </p:spPr>
        <p:txBody>
          <a:bodyPr/>
          <a:lstStyle/>
          <a:p>
            <a:pPr algn="ctr"/>
            <a:r>
              <a:rPr lang="en-GB" dirty="0"/>
              <a:t>Our strengths at Huntingdon</a:t>
            </a:r>
          </a:p>
        </p:txBody>
      </p:sp>
      <p:sp>
        <p:nvSpPr>
          <p:cNvPr id="3" name="TextBox 2"/>
          <p:cNvSpPr txBox="1"/>
          <p:nvPr/>
        </p:nvSpPr>
        <p:spPr>
          <a:xfrm>
            <a:off x="613955" y="2076994"/>
            <a:ext cx="9823268" cy="5632311"/>
          </a:xfrm>
          <a:prstGeom prst="rect">
            <a:avLst/>
          </a:prstGeom>
          <a:noFill/>
        </p:spPr>
        <p:txBody>
          <a:bodyPr wrap="square" rtlCol="0">
            <a:spAutoFit/>
          </a:bodyPr>
          <a:lstStyle/>
          <a:p>
            <a:pPr marL="571500" indent="-571500">
              <a:buFont typeface="Arial" panose="020B0604020202020204" pitchFamily="34" charset="0"/>
              <a:buChar char="•"/>
            </a:pPr>
            <a:r>
              <a:rPr lang="en-GB" sz="4000" dirty="0"/>
              <a:t>Phonics is providing a solid foundation for spelling in EYFS, KS1 and lower KS2</a:t>
            </a:r>
          </a:p>
          <a:p>
            <a:pPr marL="571500" indent="-571500">
              <a:buFont typeface="Arial" panose="020B0604020202020204" pitchFamily="34" charset="0"/>
              <a:buChar char="•"/>
            </a:pPr>
            <a:r>
              <a:rPr lang="en-GB" sz="4000" dirty="0"/>
              <a:t>We set high expectations for communication</a:t>
            </a:r>
          </a:p>
          <a:p>
            <a:pPr marL="571500" indent="-571500">
              <a:buFont typeface="Arial" panose="020B0604020202020204" pitchFamily="34" charset="0"/>
              <a:buChar char="•"/>
            </a:pPr>
            <a:r>
              <a:rPr lang="en-GB" sz="4000" dirty="0"/>
              <a:t>Children are proud of their work and achievements</a:t>
            </a:r>
          </a:p>
          <a:p>
            <a:endParaRPr lang="en-GB" sz="4000" dirty="0"/>
          </a:p>
          <a:p>
            <a:endParaRPr lang="en-GB" sz="4000" dirty="0"/>
          </a:p>
          <a:p>
            <a:endParaRPr lang="en-GB" sz="4000" dirty="0"/>
          </a:p>
        </p:txBody>
      </p:sp>
    </p:spTree>
    <p:extLst>
      <p:ext uri="{BB962C8B-B14F-4D97-AF65-F5344CB8AC3E}">
        <p14:creationId xmlns:p14="http://schemas.microsoft.com/office/powerpoint/2010/main" val="189052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9784080" cy="1508760"/>
          </a:xfrm>
        </p:spPr>
        <p:txBody>
          <a:bodyPr/>
          <a:lstStyle/>
          <a:p>
            <a:pPr algn="ctr"/>
            <a:r>
              <a:rPr lang="en-GB" dirty="0"/>
              <a:t>Ofsted ENGLISH review 2022</a:t>
            </a:r>
          </a:p>
        </p:txBody>
      </p:sp>
      <p:sp>
        <p:nvSpPr>
          <p:cNvPr id="4" name="Rectangle 3"/>
          <p:cNvSpPr>
            <a:spLocks noChangeArrowheads="1"/>
          </p:cNvSpPr>
          <p:nvPr/>
        </p:nvSpPr>
        <p:spPr bwMode="auto">
          <a:xfrm>
            <a:off x="196277" y="1854678"/>
            <a:ext cx="1179736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GB" sz="2000" dirty="0"/>
              <a:t>Children get the practice they need to acquire fluent transcription skills (spelling and handwriting), which is the foundation for their progress in writing.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Carefully chosen dictation activities enable pupils to practise and apply their spelling knowledge and segmenting skill to use the content they have been taught and to do so without having their working memories overloaded by composing sentences.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is also evidence that repeated practise in handwriting, going beyond accuracy to fluency, leads to success in higher-level writing tasks.</a:t>
            </a:r>
          </a:p>
        </p:txBody>
      </p:sp>
    </p:spTree>
    <p:extLst>
      <p:ext uri="{BB962C8B-B14F-4D97-AF65-F5344CB8AC3E}">
        <p14:creationId xmlns:p14="http://schemas.microsoft.com/office/powerpoint/2010/main" val="9721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9784080" cy="1508760"/>
          </a:xfrm>
        </p:spPr>
        <p:txBody>
          <a:bodyPr/>
          <a:lstStyle/>
          <a:p>
            <a:pPr algn="ctr"/>
            <a:r>
              <a:rPr lang="en-GB" dirty="0"/>
              <a:t>Handwriting</a:t>
            </a:r>
          </a:p>
        </p:txBody>
      </p:sp>
      <p:pic>
        <p:nvPicPr>
          <p:cNvPr id="4" name="Picture 3"/>
          <p:cNvPicPr>
            <a:picLocks noChangeAspect="1"/>
          </p:cNvPicPr>
          <p:nvPr/>
        </p:nvPicPr>
        <p:blipFill>
          <a:blip r:embed="rId4"/>
          <a:stretch>
            <a:fillRect/>
          </a:stretch>
        </p:blipFill>
        <p:spPr>
          <a:xfrm>
            <a:off x="1737360" y="284176"/>
            <a:ext cx="7785331" cy="6656161"/>
          </a:xfrm>
          <a:prstGeom prst="rect">
            <a:avLst/>
          </a:prstGeom>
        </p:spPr>
      </p:pic>
    </p:spTree>
    <p:extLst>
      <p:ext uri="{BB962C8B-B14F-4D97-AF65-F5344CB8AC3E}">
        <p14:creationId xmlns:p14="http://schemas.microsoft.com/office/powerpoint/2010/main" val="100400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9784080" cy="1508760"/>
          </a:xfrm>
        </p:spPr>
        <p:txBody>
          <a:bodyPr/>
          <a:lstStyle/>
          <a:p>
            <a:pPr algn="ctr"/>
            <a:r>
              <a:rPr lang="en-GB" dirty="0"/>
              <a:t>handwriting lessons</a:t>
            </a:r>
          </a:p>
        </p:txBody>
      </p:sp>
      <p:sp>
        <p:nvSpPr>
          <p:cNvPr id="4" name="TextBox 3"/>
          <p:cNvSpPr txBox="1"/>
          <p:nvPr/>
        </p:nvSpPr>
        <p:spPr>
          <a:xfrm>
            <a:off x="1099127" y="2272145"/>
            <a:ext cx="9757501" cy="4093428"/>
          </a:xfrm>
          <a:prstGeom prst="rect">
            <a:avLst/>
          </a:prstGeom>
          <a:noFill/>
        </p:spPr>
        <p:txBody>
          <a:bodyPr wrap="square" rtlCol="0">
            <a:spAutoFit/>
          </a:bodyPr>
          <a:lstStyle/>
          <a:p>
            <a:r>
              <a:rPr lang="en-GB" dirty="0"/>
              <a:t>•	</a:t>
            </a:r>
            <a:r>
              <a:rPr lang="en-GB" sz="2000" dirty="0"/>
              <a:t>Handwriting should be taught for  5- 10 minutes every day in KS1 and 10 – 15 minutes 	every day in KS2.</a:t>
            </a:r>
          </a:p>
          <a:p>
            <a:endParaRPr lang="en-GB" sz="2000" dirty="0"/>
          </a:p>
          <a:p>
            <a:pPr marL="342900" indent="-342900">
              <a:buFont typeface="Arial" panose="020B0604020202020204" pitchFamily="34" charset="0"/>
              <a:buChar char="•"/>
            </a:pPr>
            <a:r>
              <a:rPr lang="en-GB" sz="2000" dirty="0"/>
              <a:t>  Handwriting practice should be completed on one page in English books per week.</a:t>
            </a:r>
          </a:p>
          <a:p>
            <a:endParaRPr lang="en-GB" sz="2000" dirty="0"/>
          </a:p>
          <a:p>
            <a:r>
              <a:rPr lang="en-GB" sz="2000" dirty="0"/>
              <a:t>•	Everyone should be using the Nelson Handwriting programme on the Oxford Owl  	(please let me know if you need a log in or a teacher book).</a:t>
            </a:r>
          </a:p>
          <a:p>
            <a:endParaRPr lang="en-GB" sz="2000" dirty="0"/>
          </a:p>
          <a:p>
            <a:r>
              <a:rPr lang="en-GB" sz="2000" dirty="0"/>
              <a:t>•	You can assess your class and decide on an appropriate point to start the programme; 	for example year 4 might decide that the units in year 3 would be more beneficial for 	their children – use your own judgement.</a:t>
            </a:r>
          </a:p>
          <a:p>
            <a:endParaRPr lang="en-GB" sz="2000" dirty="0"/>
          </a:p>
          <a:p>
            <a:r>
              <a:rPr lang="en-GB" sz="2000" dirty="0"/>
              <a:t>•	Handwriting font to be used on worksheets. </a:t>
            </a:r>
          </a:p>
        </p:txBody>
      </p:sp>
    </p:spTree>
    <p:extLst>
      <p:ext uri="{BB962C8B-B14F-4D97-AF65-F5344CB8AC3E}">
        <p14:creationId xmlns:p14="http://schemas.microsoft.com/office/powerpoint/2010/main" val="213199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arrow&#10;&#10;Description automatically generated">
            <a:extLst>
              <a:ext uri="{FF2B5EF4-FFF2-40B4-BE49-F238E27FC236}">
                <a16:creationId xmlns:a16="http://schemas.microsoft.com/office/drawing/2014/main" id="{58583A9E-B949-4DEE-9305-028702F867F8}"/>
              </a:ext>
            </a:extLst>
          </p:cNvPr>
          <p:cNvPicPr>
            <a:picLocks noChangeAspect="1"/>
          </p:cNvPicPr>
          <p:nvPr/>
        </p:nvPicPr>
        <p:blipFill>
          <a:blip r:embed="rId2"/>
          <a:stretch>
            <a:fillRect/>
          </a:stretch>
        </p:blipFill>
        <p:spPr>
          <a:xfrm>
            <a:off x="-1" y="177402"/>
            <a:ext cx="1737361" cy="1468518"/>
          </a:xfrm>
          <a:prstGeom prst="rect">
            <a:avLst/>
          </a:prstGeom>
        </p:spPr>
      </p:pic>
      <p:pic>
        <p:nvPicPr>
          <p:cNvPr id="7" name="Content Placeholder 3" descr="Image result for Huntingdon Academy logo">
            <a:extLst>
              <a:ext uri="{FF2B5EF4-FFF2-40B4-BE49-F238E27FC236}">
                <a16:creationId xmlns:a16="http://schemas.microsoft.com/office/drawing/2014/main" id="{308E6643-74F3-4BC2-A39C-F433DA1D22B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82479" y="548818"/>
            <a:ext cx="2348299" cy="979475"/>
          </a:xfrm>
          <a:prstGeom prst="rect">
            <a:avLst/>
          </a:prstGeom>
          <a:noFill/>
          <a:ln>
            <a:noFill/>
          </a:ln>
        </p:spPr>
      </p:pic>
      <p:sp>
        <p:nvSpPr>
          <p:cNvPr id="6" name="Title 1">
            <a:extLst>
              <a:ext uri="{FF2B5EF4-FFF2-40B4-BE49-F238E27FC236}">
                <a16:creationId xmlns:a16="http://schemas.microsoft.com/office/drawing/2014/main" id="{7850DC10-48A2-4066-9040-A842508CEB73}"/>
              </a:ext>
            </a:extLst>
          </p:cNvPr>
          <p:cNvSpPr>
            <a:spLocks noGrp="1"/>
          </p:cNvSpPr>
          <p:nvPr>
            <p:ph type="title"/>
          </p:nvPr>
        </p:nvSpPr>
        <p:spPr>
          <a:xfrm>
            <a:off x="1202919" y="284176"/>
            <a:ext cx="8385218" cy="1361744"/>
          </a:xfrm>
        </p:spPr>
        <p:txBody>
          <a:bodyPr/>
          <a:lstStyle/>
          <a:p>
            <a:pPr algn="ctr"/>
            <a:r>
              <a:rPr lang="en-GB" dirty="0"/>
              <a:t>Handwriting lessons</a:t>
            </a:r>
          </a:p>
        </p:txBody>
      </p:sp>
      <p:pic>
        <p:nvPicPr>
          <p:cNvPr id="10" name="Picture 9"/>
          <p:cNvPicPr>
            <a:picLocks noChangeAspect="1"/>
          </p:cNvPicPr>
          <p:nvPr/>
        </p:nvPicPr>
        <p:blipFill>
          <a:blip r:embed="rId4"/>
          <a:stretch>
            <a:fillRect/>
          </a:stretch>
        </p:blipFill>
        <p:spPr>
          <a:xfrm>
            <a:off x="1737360" y="2043837"/>
            <a:ext cx="7943705" cy="4627284"/>
          </a:xfrm>
          <a:prstGeom prst="rect">
            <a:avLst/>
          </a:prstGeom>
        </p:spPr>
      </p:pic>
    </p:spTree>
    <p:extLst>
      <p:ext uri="{BB962C8B-B14F-4D97-AF65-F5344CB8AC3E}">
        <p14:creationId xmlns:p14="http://schemas.microsoft.com/office/powerpoint/2010/main" val="3310678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4417CC3409B9449B175392609CBB12" ma:contentTypeVersion="8" ma:contentTypeDescription="Create a new document." ma:contentTypeScope="" ma:versionID="e2903f458eee12bbdb1346ef5ac65917">
  <xsd:schema xmlns:xsd="http://www.w3.org/2001/XMLSchema" xmlns:xs="http://www.w3.org/2001/XMLSchema" xmlns:p="http://schemas.microsoft.com/office/2006/metadata/properties" xmlns:ns2="4f3df19e-013a-464a-8dad-82b6fc6cfde7" xmlns:ns3="4a6ec575-b5ec-4653-adc1-e8bb70dccbaa" targetNamespace="http://schemas.microsoft.com/office/2006/metadata/properties" ma:root="true" ma:fieldsID="c2b0dc9e380ed47028d67e70bbcdb744" ns2:_="" ns3:_="">
    <xsd:import namespace="4f3df19e-013a-464a-8dad-82b6fc6cfde7"/>
    <xsd:import namespace="4a6ec575-b5ec-4653-adc1-e8bb70dcc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df19e-013a-464a-8dad-82b6fc6cf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6ec575-b5ec-4653-adc1-e8bb70dccb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C7DCA-23B6-4F17-BDC6-F84A5A3F2B3F}">
  <ds:schemaRefs>
    <ds:schemaRef ds:uri="http://schemas.microsoft.com/sharepoint/v3/contenttype/forms"/>
  </ds:schemaRefs>
</ds:datastoreItem>
</file>

<file path=customXml/itemProps2.xml><?xml version="1.0" encoding="utf-8"?>
<ds:datastoreItem xmlns:ds="http://schemas.openxmlformats.org/officeDocument/2006/customXml" ds:itemID="{4B3E0A2B-E75A-4214-9626-415321591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df19e-013a-464a-8dad-82b6fc6cfde7"/>
    <ds:schemaRef ds:uri="4a6ec575-b5ec-4653-adc1-e8bb70dcc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12CAD2-A754-4CC6-BDB5-2D07C3423848}">
  <ds:schemaRefs>
    <ds:schemaRef ds:uri="http://www.w3.org/XML/1998/namespace"/>
    <ds:schemaRef ds:uri="http://schemas.microsoft.com/office/2006/metadata/properties"/>
    <ds:schemaRef ds:uri="http://purl.org/dc/dcmitype/"/>
    <ds:schemaRef ds:uri="4f3df19e-013a-464a-8dad-82b6fc6cfde7"/>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a6ec575-b5ec-4653-adc1-e8bb70dccbaa"/>
  </ds:schemaRefs>
</ds:datastoreItem>
</file>

<file path=docProps/app.xml><?xml version="1.0" encoding="utf-8"?>
<Properties xmlns="http://schemas.openxmlformats.org/officeDocument/2006/extended-properties" xmlns:vt="http://schemas.openxmlformats.org/officeDocument/2006/docPropsVTypes">
  <Template>TM03090430[[fn=Banded]]</Template>
  <TotalTime>4138</TotalTime>
  <Words>1650</Words>
  <Application>Microsoft Office PowerPoint</Application>
  <PresentationFormat>Widescreen</PresentationFormat>
  <Paragraphs>207</Paragraphs>
  <Slides>29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Comic Sans MS</vt:lpstr>
      <vt:lpstr>Corbel</vt:lpstr>
      <vt:lpstr>Symbol</vt:lpstr>
      <vt:lpstr>Wingdings</vt:lpstr>
      <vt:lpstr>Banded</vt:lpstr>
      <vt:lpstr>Handwriting and spelling  colleague meeting </vt:lpstr>
      <vt:lpstr>Aims of the meeting</vt:lpstr>
      <vt:lpstr>INTENT for Handwriting and spelling</vt:lpstr>
      <vt:lpstr>End points for Handwriting and spelling</vt:lpstr>
      <vt:lpstr>Our strengths at Huntingdon</vt:lpstr>
      <vt:lpstr>Ofsted ENGLISH review 2022</vt:lpstr>
      <vt:lpstr>Handwriting</vt:lpstr>
      <vt:lpstr>handwriting lessons</vt:lpstr>
      <vt:lpstr>Handwriting lessons</vt:lpstr>
      <vt:lpstr>Handwriting lessons</vt:lpstr>
      <vt:lpstr>Handwriting lessons</vt:lpstr>
      <vt:lpstr>Handwriting lessons</vt:lpstr>
      <vt:lpstr>Handwriting lessons</vt:lpstr>
      <vt:lpstr>Handwriting lessons</vt:lpstr>
      <vt:lpstr>Handwriting lessons</vt:lpstr>
      <vt:lpstr>Handwriting lessons</vt:lpstr>
      <vt:lpstr>Handwriting lessons</vt:lpstr>
      <vt:lpstr>spelling lessons</vt:lpstr>
      <vt:lpstr>Spelling lessons</vt:lpstr>
      <vt:lpstr>Spelling lessons</vt:lpstr>
      <vt:lpstr>Spelling lessons</vt:lpstr>
      <vt:lpstr>Spelling lessons</vt:lpstr>
      <vt:lpstr>Spelling lessons</vt:lpstr>
      <vt:lpstr>Spelling lessons</vt:lpstr>
      <vt:lpstr>Spelling lessons</vt:lpstr>
      <vt:lpstr>Spelling lessons</vt:lpstr>
      <vt:lpstr>Spelling lessons</vt:lpstr>
      <vt:lpstr>Spelling lessons</vt:lpstr>
      <vt:lpstr>What to do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Growth. Empowerment for all.</dc:title>
  <dc:creator>Rebecca Riley</dc:creator>
  <cp:lastModifiedBy>Rebecca Riley</cp:lastModifiedBy>
  <cp:revision>118</cp:revision>
  <dcterms:created xsi:type="dcterms:W3CDTF">2021-07-27T15:15:38Z</dcterms:created>
  <dcterms:modified xsi:type="dcterms:W3CDTF">2023-03-01T16:42:27Z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0x010100534417CC3409B9449B175392609CBB12</vt:lpwstr>
  </property>
</Properties>
</file>