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4"/>
  </p:sldMasterIdLst>
  <p:notesMasterIdLst>
    <p:notesMasterId r:id="rId20"/>
  </p:notesMasterIdLst>
  <p:sldIdLst>
    <p:sldId id="256" r:id="rId5"/>
    <p:sldId id="262" r:id="rId6"/>
    <p:sldId id="290" r:id="rId7"/>
    <p:sldId id="293" r:id="rId8"/>
    <p:sldId id="272" r:id="rId9"/>
    <p:sldId id="286" r:id="rId10"/>
    <p:sldId id="291" r:id="rId11"/>
    <p:sldId id="287" r:id="rId12"/>
    <p:sldId id="288" r:id="rId13"/>
    <p:sldId id="294" r:id="rId14"/>
    <p:sldId id="289" r:id="rId15"/>
    <p:sldId id="292" r:id="rId16"/>
    <p:sldId id="283" r:id="rId17"/>
    <p:sldId id="282" r:id="rId18"/>
    <p:sldId id="278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A09C46-21E8-4C66-A869-E549408473B5}" type="datetimeFigureOut">
              <a:rPr lang="en-GB" smtClean="0"/>
              <a:t>01/03/2023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B7CD06-C29E-439A-94E9-5BE23E3C2E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0863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Refer to assembly delivered by LY. Why these have been</a:t>
            </a:r>
            <a:r>
              <a:rPr lang="en-US" baseline="0" dirty="0"/>
              <a:t> identified and why are they protected?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B7CD06-C29E-439A-94E9-5BE23E3C2E8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2668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 is not!!</a:t>
            </a:r>
            <a:r>
              <a:rPr lang="en-US" baseline="0" dirty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B7CD06-C29E-439A-94E9-5BE23E3C2E87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3761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Everyone has</a:t>
            </a:r>
            <a:r>
              <a:rPr lang="en-GB" baseline="0" dirty="0"/>
              <a:t> these rights in the UK.- Racism is not in line with our British values!!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B7CD06-C29E-439A-94E9-5BE23E3C2E87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301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69C01-5630-4D29-8752-151FAE27C7EB}" type="datetimeFigureOut">
              <a:rPr lang="en-GB" smtClean="0"/>
              <a:t>01/03/2023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A2181-5D81-45EA-B583-CE19AFA0EC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9921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69C01-5630-4D29-8752-151FAE27C7EB}" type="datetimeFigureOut">
              <a:rPr lang="en-GB" smtClean="0"/>
              <a:t>01/03/2023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A2181-5D81-45EA-B583-CE19AFA0EC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1844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09169C01-5630-4D29-8752-151FAE27C7EB}" type="datetimeFigureOut">
              <a:rPr lang="en-GB" smtClean="0"/>
              <a:t>01/03/2023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DEFA2181-5D81-45EA-B583-CE19AFA0EC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4260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69C01-5630-4D29-8752-151FAE27C7EB}" type="datetimeFigureOut">
              <a:rPr lang="en-GB" smtClean="0"/>
              <a:t>01/03/2023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A2181-5D81-45EA-B583-CE19AFA0EC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2777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9169C01-5630-4D29-8752-151FAE27C7EB}" type="datetimeFigureOut">
              <a:rPr lang="en-GB" smtClean="0"/>
              <a:t>01/03/2023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EFA2181-5D81-45EA-B583-CE19AFA0EC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85153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69C01-5630-4D29-8752-151FAE27C7EB}" type="datetimeFigureOut">
              <a:rPr lang="en-GB" smtClean="0"/>
              <a:t>01/03/2023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A2181-5D81-45EA-B583-CE19AFA0EC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1447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69C01-5630-4D29-8752-151FAE27C7EB}" type="datetimeFigureOut">
              <a:rPr lang="en-GB" smtClean="0"/>
              <a:t>01/03/2023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A2181-5D81-45EA-B583-CE19AFA0EC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0023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69C01-5630-4D29-8752-151FAE27C7EB}" type="datetimeFigureOut">
              <a:rPr lang="en-GB" smtClean="0"/>
              <a:t>01/03/2023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A2181-5D81-45EA-B583-CE19AFA0EC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5938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69C01-5630-4D29-8752-151FAE27C7EB}" type="datetimeFigureOut">
              <a:rPr lang="en-GB" smtClean="0"/>
              <a:t>01/03/2023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A2181-5D81-45EA-B583-CE19AFA0EC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5206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69C01-5630-4D29-8752-151FAE27C7EB}" type="datetimeFigureOut">
              <a:rPr lang="en-GB" smtClean="0"/>
              <a:t>01/03/2023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A2181-5D81-45EA-B583-CE19AFA0EC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419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69C01-5630-4D29-8752-151FAE27C7EB}" type="datetimeFigureOut">
              <a:rPr lang="en-GB" smtClean="0"/>
              <a:t>01/03/2023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A2181-5D81-45EA-B583-CE19AFA0EC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4552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09169C01-5630-4D29-8752-151FAE27C7EB}" type="datetimeFigureOut">
              <a:rPr lang="en-GB" smtClean="0"/>
              <a:t>01/03/2023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DEFA2181-5D81-45EA-B583-CE19AFA0EC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89444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rldbookday.com/books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205047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EDC299-85DE-4E3A-A628-1A2FA1D658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217" y="1944691"/>
            <a:ext cx="11471565" cy="1739347"/>
          </a:xfrm>
        </p:spPr>
        <p:txBody>
          <a:bodyPr/>
          <a:lstStyle/>
          <a:p>
            <a:r>
              <a:rPr lang="en-GB" b="1" dirty="0"/>
              <a:t>KS 2 assembly</a:t>
            </a:r>
          </a:p>
        </p:txBody>
      </p:sp>
      <p:pic>
        <p:nvPicPr>
          <p:cNvPr id="6" name="Content Placeholder 3" descr="Image result for Huntingdon Academy logo">
            <a:extLst>
              <a:ext uri="{FF2B5EF4-FFF2-40B4-BE49-F238E27FC236}">
                <a16:creationId xmlns:a16="http://schemas.microsoft.com/office/drawing/2014/main" id="{D4D901BA-6D8E-435F-9AD8-5A6FA558020C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284" y="333636"/>
            <a:ext cx="3129280" cy="1381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A360B03-904A-4594-BE80-4045A0A843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2649" y="4676868"/>
            <a:ext cx="5415271" cy="163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676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12" y="313672"/>
            <a:ext cx="10701864" cy="1508760"/>
          </a:xfrm>
        </p:spPr>
        <p:txBody>
          <a:bodyPr/>
          <a:lstStyle/>
          <a:p>
            <a:r>
              <a:rPr lang="en-US" dirty="0"/>
              <a:t>How will we recognize world book day?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6435" y="2011680"/>
            <a:ext cx="9784080" cy="4206240"/>
          </a:xfrm>
        </p:spPr>
        <p:txBody>
          <a:bodyPr>
            <a:normAutofit fontScale="92500" lnSpcReduction="20000"/>
          </a:bodyPr>
          <a:lstStyle/>
          <a:p>
            <a:r>
              <a:rPr lang="en-US" sz="3600" b="1" dirty="0"/>
              <a:t>THEME-; BEDTIME STORIES</a:t>
            </a:r>
          </a:p>
          <a:p>
            <a:pPr marL="0" indent="0">
              <a:buNone/>
            </a:pPr>
            <a:r>
              <a:rPr lang="en-US" sz="3600" dirty="0"/>
              <a:t>On…Friday 3</a:t>
            </a:r>
            <a:r>
              <a:rPr lang="en-US" sz="3600" baseline="30000" dirty="0"/>
              <a:t>rd</a:t>
            </a:r>
            <a:r>
              <a:rPr lang="en-US" sz="3600" dirty="0"/>
              <a:t> March</a:t>
            </a:r>
          </a:p>
          <a:p>
            <a:pPr marL="0" indent="0">
              <a:buNone/>
            </a:pPr>
            <a:r>
              <a:rPr lang="en-US" sz="3600" dirty="0"/>
              <a:t>Dress…come in your </a:t>
            </a:r>
            <a:r>
              <a:rPr lang="en-US" sz="3600" dirty="0" err="1"/>
              <a:t>pyjama’s</a:t>
            </a:r>
            <a:r>
              <a:rPr lang="en-US" sz="3600" dirty="0"/>
              <a:t> (sensible ones!)</a:t>
            </a:r>
          </a:p>
          <a:p>
            <a:pPr marL="0" indent="0">
              <a:buNone/>
            </a:pPr>
            <a:r>
              <a:rPr lang="en-US" sz="3600" dirty="0"/>
              <a:t>Bring….your </a:t>
            </a:r>
            <a:r>
              <a:rPr lang="en-US" sz="3600" dirty="0" err="1"/>
              <a:t>favourite</a:t>
            </a:r>
            <a:r>
              <a:rPr lang="en-US" sz="3600" dirty="0"/>
              <a:t> book to share</a:t>
            </a:r>
          </a:p>
          <a:p>
            <a:pPr marL="0" indent="0">
              <a:buNone/>
            </a:pPr>
            <a:r>
              <a:rPr lang="en-US" sz="3600" dirty="0"/>
              <a:t>Activities…. Share your </a:t>
            </a:r>
            <a:r>
              <a:rPr lang="en-US" sz="3600" dirty="0" err="1"/>
              <a:t>favourite</a:t>
            </a:r>
            <a:r>
              <a:rPr lang="en-US" sz="3600" dirty="0"/>
              <a:t> books and complete a class reading activity!</a:t>
            </a:r>
          </a:p>
          <a:p>
            <a:pPr marL="0" indent="0">
              <a:buNone/>
            </a:pPr>
            <a:r>
              <a:rPr lang="en-US" sz="3600" dirty="0"/>
              <a:t>There will be a prize for KS1 and KS2 for the best submissions.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3551" y="1394030"/>
            <a:ext cx="3205755" cy="2401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2932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 challenge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251" y="1944587"/>
            <a:ext cx="7398225" cy="4206240"/>
          </a:xfrm>
        </p:spPr>
        <p:txBody>
          <a:bodyPr>
            <a:normAutofit fontScale="92500" lnSpcReduction="10000"/>
          </a:bodyPr>
          <a:lstStyle/>
          <a:p>
            <a:r>
              <a:rPr lang="en-US" sz="4000" dirty="0"/>
              <a:t>Spending </a:t>
            </a:r>
            <a:r>
              <a:rPr lang="en-US" sz="4000" b="1" dirty="0"/>
              <a:t>just 10 minutes a day</a:t>
            </a:r>
            <a:r>
              <a:rPr lang="en-US" sz="4000" dirty="0"/>
              <a:t> reading and sharing stories with children can make a crucial difference to their future success and it’s fun for all involved.</a:t>
            </a:r>
          </a:p>
          <a:p>
            <a:r>
              <a:rPr lang="en-US" sz="4000" dirty="0"/>
              <a:t>Do you read for pleasure? </a:t>
            </a:r>
          </a:p>
          <a:p>
            <a:r>
              <a:rPr lang="en-US" sz="4000" dirty="0"/>
              <a:t>How could you make sure that this happens? Just for 10 minutes a day!</a:t>
            </a:r>
            <a:endParaRPr lang="en-GB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816828" y="1131939"/>
            <a:ext cx="5909187" cy="4431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8351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texts for ks2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0271" y="2011680"/>
            <a:ext cx="10416728" cy="4206240"/>
          </a:xfrm>
        </p:spPr>
        <p:txBody>
          <a:bodyPr>
            <a:normAutofit/>
          </a:bodyPr>
          <a:lstStyle/>
          <a:p>
            <a:r>
              <a:rPr lang="en-US" sz="2800" dirty="0"/>
              <a:t>These are some top texts for this month. What would your top text be? Make sure that you tell us and others about your top texts!</a:t>
            </a:r>
            <a:endParaRPr lang="en-GB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414" y="2962008"/>
            <a:ext cx="11379785" cy="3543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5180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ACB87-0473-4A9E-887B-27956B91B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835" y="339080"/>
            <a:ext cx="9784080" cy="1508760"/>
          </a:xfrm>
        </p:spPr>
        <p:txBody>
          <a:bodyPr/>
          <a:lstStyle/>
          <a:p>
            <a:pPr algn="ctr"/>
            <a:r>
              <a:rPr lang="en-US" dirty="0"/>
              <a:t>In what way is racist behavior not in line with our school values?</a:t>
            </a:r>
            <a:endParaRPr lang="en-GB" dirty="0"/>
          </a:p>
        </p:txBody>
      </p:sp>
      <p:pic>
        <p:nvPicPr>
          <p:cNvPr id="4" name="Picture 4" descr="Diagram, arrow&#10;&#10;Description automatically generated">
            <a:extLst>
              <a:ext uri="{FF2B5EF4-FFF2-40B4-BE49-F238E27FC236}">
                <a16:creationId xmlns:a16="http://schemas.microsoft.com/office/drawing/2014/main" id="{1740A3D8-1756-4E13-8D60-3861EEE5C6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1197" y="378366"/>
            <a:ext cx="1562100" cy="13203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96" y="1847841"/>
            <a:ext cx="6081963" cy="50101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1963" y="1847840"/>
            <a:ext cx="6110037" cy="501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5607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762FE-523C-4471-B001-7D0328EDC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575" y="284176"/>
            <a:ext cx="8595135" cy="150876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In what way is racist behaviour not in line with our British values?</a:t>
            </a:r>
          </a:p>
        </p:txBody>
      </p:sp>
      <p:pic>
        <p:nvPicPr>
          <p:cNvPr id="4" name="Content Placeholder 3" descr="Image result for Huntingdon Academy logo">
            <a:extLst>
              <a:ext uri="{FF2B5EF4-FFF2-40B4-BE49-F238E27FC236}">
                <a16:creationId xmlns:a16="http://schemas.microsoft.com/office/drawing/2014/main" id="{64F06008-77E6-4F59-980D-9485E9A21E10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2938" y="548818"/>
            <a:ext cx="2348299" cy="9794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754081" y="4986698"/>
            <a:ext cx="24663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/>
              <a:t>Rule of Law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/>
              <a:t>Understanding rules and why they are important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/>
              <a:t>Following rules to develop order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2408" y="4942925"/>
            <a:ext cx="24663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/>
              <a:t>Individual Liberty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/>
              <a:t>Freedom of speech for all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/>
              <a:t>The right to make our own choices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602815" y="4412740"/>
            <a:ext cx="24663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/>
              <a:t>Tolerance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/>
              <a:t>Learning about different faiths and cultures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/>
              <a:t>Listen to other viewpoints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/>
              <a:t>Learning about diversity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532938" y="2231852"/>
            <a:ext cx="24663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/>
              <a:t>Democracy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/>
              <a:t>Making decisions together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/>
              <a:t>The right to an opinion/voice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2407" y="2052640"/>
            <a:ext cx="246636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/>
              <a:t>Mutual Respect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/>
              <a:t>Treating others as you want to be treated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/>
              <a:t>Respect for each other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/>
              <a:t>Working together</a:t>
            </a:r>
          </a:p>
        </p:txBody>
      </p:sp>
      <p:sp>
        <p:nvSpPr>
          <p:cNvPr id="10" name="AutoShape 2" descr="Flag of the United Kingdom - Wiki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3732" y="2245587"/>
            <a:ext cx="4334306" cy="2167153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372407" y="4608313"/>
            <a:ext cx="2558128" cy="22134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560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AutoShape 2" descr="Yolanda King Quote: “What we need to do is learn to respect and embrace our  differences until our differences don't make a difference in how ...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2" descr="20 Inspiring Quotes About Reading for Kids and Students! - InspireMyKid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8" name="Picture 4" descr="20 Inspiring Quotes About Reading for Kids and Students! - InspireMyKi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012" y="160337"/>
            <a:ext cx="6592359" cy="6658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6481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8">
            <a:extLst>
              <a:ext uri="{FF2B5EF4-FFF2-40B4-BE49-F238E27FC236}">
                <a16:creationId xmlns:a16="http://schemas.microsoft.com/office/drawing/2014/main" id="{5F9F5EB8-AB42-47FD-8F4A-176C0A4B1B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2059012"/>
            <a:ext cx="12188952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10">
            <a:extLst>
              <a:ext uri="{FF2B5EF4-FFF2-40B4-BE49-F238E27FC236}">
                <a16:creationId xmlns:a16="http://schemas.microsoft.com/office/drawing/2014/main" id="{CA758F27-EB0A-4675-AACF-0CD47C911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2">
            <a:extLst>
              <a:ext uri="{FF2B5EF4-FFF2-40B4-BE49-F238E27FC236}">
                <a16:creationId xmlns:a16="http://schemas.microsoft.com/office/drawing/2014/main" id="{CFDF506A-FD4E-4BBC-A10A-DEB94F9BAA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7325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5" descr="Graphical user interface&#10;&#10;Description automatically generated">
            <a:extLst>
              <a:ext uri="{FF2B5EF4-FFF2-40B4-BE49-F238E27FC236}">
                <a16:creationId xmlns:a16="http://schemas.microsoft.com/office/drawing/2014/main" id="{AC2EFF78-FAF2-4755-9028-E26E910BD5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1" b="1682"/>
          <a:stretch/>
        </p:blipFill>
        <p:spPr>
          <a:xfrm>
            <a:off x="3082303" y="317744"/>
            <a:ext cx="6027390" cy="5911135"/>
          </a:xfrm>
          <a:prstGeom prst="rect">
            <a:avLst/>
          </a:prstGeom>
        </p:spPr>
      </p:pic>
      <p:sp>
        <p:nvSpPr>
          <p:cNvPr id="24" name="Rectangle 14">
            <a:extLst>
              <a:ext uri="{FF2B5EF4-FFF2-40B4-BE49-F238E27FC236}">
                <a16:creationId xmlns:a16="http://schemas.microsoft.com/office/drawing/2014/main" id="{3571FB1B-4FFC-43D6-8121-390B3A44E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73369"/>
            <a:ext cx="12192000" cy="4846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91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015" y="353002"/>
            <a:ext cx="9784080" cy="1508760"/>
          </a:xfrm>
        </p:spPr>
        <p:txBody>
          <a:bodyPr/>
          <a:lstStyle/>
          <a:p>
            <a:r>
              <a:rPr lang="en-US" dirty="0"/>
              <a:t>Worldbookday.com  Audio books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318015" y="227992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https://www.worldbookday.com/stories/strong-and-tough-bloomsbury-early-reader/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5614" y="1976831"/>
            <a:ext cx="4588966" cy="4622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200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Reasons to read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2348" y="2579927"/>
            <a:ext cx="4851670" cy="4206240"/>
          </a:xfrm>
        </p:spPr>
        <p:txBody>
          <a:bodyPr>
            <a:normAutofit/>
          </a:bodyPr>
          <a:lstStyle/>
          <a:p>
            <a:r>
              <a:rPr lang="en-US" sz="3600" dirty="0"/>
              <a:t>How many reasons to read can you think of?</a:t>
            </a:r>
            <a:endParaRPr lang="en-GB" sz="3600" dirty="0"/>
          </a:p>
        </p:txBody>
      </p:sp>
      <p:pic>
        <p:nvPicPr>
          <p:cNvPr id="7170" name="Picture 2" descr="https://m.media-amazon.com/images/I/61WokUDuwjL._SX384_BO1,204,203,200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336" y="30148"/>
            <a:ext cx="5281664" cy="6827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280" y="2579927"/>
            <a:ext cx="1628909" cy="900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113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Protected characteristics?</a:t>
            </a:r>
            <a:endParaRPr lang="en-GB" dirty="0"/>
          </a:p>
        </p:txBody>
      </p:sp>
      <p:sp>
        <p:nvSpPr>
          <p:cNvPr id="4" name="Google Shape;48;p3">
            <a:extLst>
              <a:ext uri="{FF2B5EF4-FFF2-40B4-BE49-F238E27FC236}">
                <a16:creationId xmlns:a16="http://schemas.microsoft.com/office/drawing/2014/main" id="{76A8DB84-E678-B44B-8B84-A859F081D65F}"/>
              </a:ext>
            </a:extLst>
          </p:cNvPr>
          <p:cNvSpPr txBox="1"/>
          <p:nvPr/>
        </p:nvSpPr>
        <p:spPr>
          <a:xfrm>
            <a:off x="848958" y="2636842"/>
            <a:ext cx="4755429" cy="2477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Char char="•"/>
            </a:pPr>
            <a:r>
              <a:rPr lang="en-GB" sz="2800" b="0" i="0" u="none" strike="noStrike" cap="none" dirty="0">
                <a:latin typeface="Open Sans"/>
                <a:ea typeface="Open Sans"/>
                <a:cs typeface="Open Sans"/>
                <a:sym typeface="Open Sans"/>
              </a:rPr>
              <a:t>age</a:t>
            </a:r>
            <a:endParaRPr sz="2800" dirty="0"/>
          </a:p>
          <a:p>
            <a:pPr marL="285750" marR="0" lvl="0" indent="-285750" algn="l" rtl="0"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Char char="•"/>
            </a:pPr>
            <a:r>
              <a:rPr lang="en-GB" sz="2800" b="0" i="0" u="none" strike="noStrike" cap="none" dirty="0">
                <a:latin typeface="Open Sans"/>
                <a:ea typeface="Open Sans"/>
                <a:cs typeface="Open Sans"/>
                <a:sym typeface="Open Sans"/>
              </a:rPr>
              <a:t>disability</a:t>
            </a:r>
            <a:endParaRPr sz="2800" dirty="0"/>
          </a:p>
          <a:p>
            <a:pPr marL="285750" marR="0" lvl="0" indent="-285750" algn="l" rtl="0"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Char char="•"/>
            </a:pPr>
            <a:r>
              <a:rPr lang="en-GB" sz="2800" b="0" i="0" u="none" strike="noStrike" cap="none" dirty="0">
                <a:latin typeface="Open Sans"/>
                <a:ea typeface="Open Sans"/>
                <a:cs typeface="Open Sans"/>
                <a:sym typeface="Open Sans"/>
              </a:rPr>
              <a:t>gender reassignment</a:t>
            </a:r>
            <a:endParaRPr sz="2800" dirty="0"/>
          </a:p>
          <a:p>
            <a:pPr marL="285750" marR="0" lvl="0" indent="-285750" algn="l" rtl="0"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Char char="•"/>
            </a:pPr>
            <a:r>
              <a:rPr lang="en-GB" sz="2800" b="0" i="0" u="none" strike="noStrike" cap="none" dirty="0">
                <a:latin typeface="Open Sans"/>
                <a:ea typeface="Open Sans"/>
                <a:cs typeface="Open Sans"/>
                <a:sym typeface="Open Sans"/>
              </a:rPr>
              <a:t>marriage and civil partnership</a:t>
            </a:r>
          </a:p>
        </p:txBody>
      </p:sp>
      <p:sp>
        <p:nvSpPr>
          <p:cNvPr id="5" name="Google Shape;49;p3">
            <a:extLst>
              <a:ext uri="{FF2B5EF4-FFF2-40B4-BE49-F238E27FC236}">
                <a16:creationId xmlns:a16="http://schemas.microsoft.com/office/drawing/2014/main" id="{CC31022A-9675-C840-A18F-50A2C0488ADF}"/>
              </a:ext>
            </a:extLst>
          </p:cNvPr>
          <p:cNvSpPr txBox="1"/>
          <p:nvPr/>
        </p:nvSpPr>
        <p:spPr>
          <a:xfrm>
            <a:off x="6298705" y="2636843"/>
            <a:ext cx="4929734" cy="2477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indent="-28575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Char char="•"/>
            </a:pPr>
            <a:r>
              <a:rPr lang="en-GB" sz="2800" dirty="0">
                <a:latin typeface="Open Sans"/>
                <a:ea typeface="Open Sans"/>
                <a:cs typeface="Open Sans"/>
                <a:sym typeface="Open Sans"/>
              </a:rPr>
              <a:t>pregnancy and maternity</a:t>
            </a:r>
            <a:endParaRPr lang="en-GB" sz="2800" b="0" i="0" u="none" strike="noStrike" cap="none" dirty="0">
              <a:latin typeface="Open Sans"/>
              <a:ea typeface="Open Sans"/>
              <a:cs typeface="Open Sans"/>
              <a:sym typeface="Open Sans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Char char="•"/>
            </a:pPr>
            <a:r>
              <a:rPr lang="en-GB" sz="2800" b="0" i="0" u="none" strike="noStrike" cap="none" dirty="0">
                <a:latin typeface="Open Sans"/>
                <a:ea typeface="Open Sans"/>
                <a:cs typeface="Open Sans"/>
                <a:sym typeface="Open Sans"/>
              </a:rPr>
              <a:t>race </a:t>
            </a:r>
            <a:endParaRPr sz="2800" dirty="0"/>
          </a:p>
          <a:p>
            <a:pPr marL="285750" marR="0" lvl="0" indent="-285750" algn="l" rtl="0"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Char char="•"/>
            </a:pPr>
            <a:r>
              <a:rPr lang="en-GB" sz="2800" b="0" i="0" u="none" strike="noStrike" cap="none" dirty="0">
                <a:latin typeface="Open Sans"/>
                <a:ea typeface="Open Sans"/>
                <a:cs typeface="Open Sans"/>
                <a:sym typeface="Open Sans"/>
              </a:rPr>
              <a:t>religion or belief</a:t>
            </a:r>
            <a:endParaRPr sz="2800" dirty="0"/>
          </a:p>
          <a:p>
            <a:pPr marL="285750" marR="0" lvl="0" indent="-285750" algn="l" rtl="0"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Char char="•"/>
            </a:pPr>
            <a:r>
              <a:rPr lang="en-GB" sz="2800" b="0" i="0" u="none" strike="noStrike" cap="none" dirty="0">
                <a:latin typeface="Open Sans"/>
                <a:ea typeface="Open Sans"/>
                <a:cs typeface="Open Sans"/>
                <a:sym typeface="Open Sans"/>
              </a:rPr>
              <a:t>sex</a:t>
            </a:r>
            <a:endParaRPr sz="2800" dirty="0"/>
          </a:p>
          <a:p>
            <a:pPr marL="285750" marR="0" lvl="0" indent="-285750" algn="l" rtl="0"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Char char="•"/>
            </a:pPr>
            <a:r>
              <a:rPr lang="en-GB" sz="2800" b="0" i="0" u="none" strike="noStrike" cap="none" dirty="0">
                <a:latin typeface="Open Sans"/>
                <a:ea typeface="Open Sans"/>
                <a:cs typeface="Open Sans"/>
                <a:sym typeface="Open Sans"/>
              </a:rPr>
              <a:t>sexual orientation</a:t>
            </a:r>
            <a:endParaRPr sz="2800" b="0" i="0" u="none" strike="noStrike" cap="none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" name="Google Shape;50;p3">
            <a:extLst>
              <a:ext uri="{FF2B5EF4-FFF2-40B4-BE49-F238E27FC236}">
                <a16:creationId xmlns:a16="http://schemas.microsoft.com/office/drawing/2014/main" id="{09730681-5ACB-594A-8962-CCEA4BDAF043}"/>
              </a:ext>
            </a:extLst>
          </p:cNvPr>
          <p:cNvSpPr txBox="1"/>
          <p:nvPr/>
        </p:nvSpPr>
        <p:spPr>
          <a:xfrm>
            <a:off x="1202919" y="1792936"/>
            <a:ext cx="8280400" cy="643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l" rtl="0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0" i="0" u="none" strike="noStrike" cap="none" dirty="0">
                <a:latin typeface="Open Sans"/>
                <a:ea typeface="Open Sans"/>
                <a:cs typeface="Open Sans"/>
                <a:sym typeface="Open Sans"/>
              </a:rPr>
              <a:t>The nine protected characteristics are:</a:t>
            </a:r>
            <a:endParaRPr sz="2800" dirty="0"/>
          </a:p>
        </p:txBody>
      </p:sp>
      <p:sp>
        <p:nvSpPr>
          <p:cNvPr id="3" name="AutoShape 2" descr="2,062 World Book Day Stock Photos, Pictures &amp; Royalty-Free Images - iStock  | World book day costumes, World book day 2021, World book day childr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6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115" y="160338"/>
            <a:ext cx="10205884" cy="722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668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your £1 book voucher!</a:t>
            </a:r>
            <a:endParaRPr lang="en-GB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998523" y="2125101"/>
            <a:ext cx="6051206" cy="397031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Klinic Slab Book"/>
              </a:rPr>
              <a:t>Your local independent bookseller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Klinic Slab Book"/>
              </a:rPr>
              <a:t>Asda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Klinic Slab Book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Klinic Slab Book"/>
              </a:rPr>
              <a:t>Blackwell’s (selected stores only)  </a:t>
            </a:r>
            <a:endParaRPr kumimoji="0" lang="en-US" altLang="en-US" sz="31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Klinic Slab Book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Klinic Slab Book"/>
              </a:rPr>
              <a:t>Morrisons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Klinic Slab Book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Klinic Slab Book"/>
              </a:rPr>
              <a:t>Sainsburys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Klinic Slab Book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Klinic Slab Book"/>
              </a:rPr>
              <a:t>Tesco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Klinic Slab Book"/>
              </a:rPr>
              <a:t>The Works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Klinic Slab Book"/>
              </a:rPr>
              <a:t>Waterstones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Klinic Slab Book"/>
              </a:rPr>
              <a:t>WHSmith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Klinic Slab Book"/>
            </a:endParaRPr>
          </a:p>
        </p:txBody>
      </p:sp>
      <p:pic>
        <p:nvPicPr>
          <p:cNvPr id="2050" name="Picture 2" descr="https://worldbookclone.wpenginepowered.com/wp-content/uploads/2022/10/WBD23_ability-to-choose-illo_02-300x2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578" y="2462980"/>
            <a:ext cx="4598435" cy="3249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1616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 before bed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8119" y="2473796"/>
            <a:ext cx="9784080" cy="42062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dirty="0"/>
              <a:t>Why might reading before bed be a good thing? </a:t>
            </a:r>
          </a:p>
          <a:p>
            <a:r>
              <a:rPr lang="en-US" sz="3600" b="1" dirty="0"/>
              <a:t>It does help your mental well being</a:t>
            </a:r>
          </a:p>
          <a:p>
            <a:r>
              <a:rPr lang="en-US" sz="3600" dirty="0"/>
              <a:t>There's no denying that books can help you dream big, day or night. But diving into the pages of a book before bed might help you relax before you crawl between your sheets. Reading before bed, then, </a:t>
            </a:r>
            <a:r>
              <a:rPr lang="en-US" sz="3600" b="1" dirty="0"/>
              <a:t>could promote restful sleep, and maybe even more interesting dreams</a:t>
            </a:r>
            <a:r>
              <a:rPr lang="en-US" sz="3600" dirty="0"/>
              <a:t>.</a:t>
            </a:r>
            <a:endParaRPr lang="en-GB" sz="3600" dirty="0"/>
          </a:p>
        </p:txBody>
      </p:sp>
      <p:sp>
        <p:nvSpPr>
          <p:cNvPr id="4" name="AutoShape 2" descr="7 top tips to master bedtime read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0616" y="43077"/>
            <a:ext cx="4681384" cy="24307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179" y="1505716"/>
            <a:ext cx="1628909" cy="900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070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2919" y="264512"/>
            <a:ext cx="9784080" cy="1508760"/>
          </a:xfrm>
        </p:spPr>
        <p:txBody>
          <a:bodyPr/>
          <a:lstStyle/>
          <a:p>
            <a:r>
              <a:rPr lang="en-US" dirty="0"/>
              <a:t>Reading for pleasure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465" y="2450996"/>
            <a:ext cx="10298741" cy="4206240"/>
          </a:xfrm>
        </p:spPr>
        <p:txBody>
          <a:bodyPr>
            <a:normAutofit/>
          </a:bodyPr>
          <a:lstStyle/>
          <a:p>
            <a:r>
              <a:rPr lang="en-US" sz="3200" dirty="0"/>
              <a:t>Reading for pleasure is the single biggest indicator of a child’s future success – more than their family circumstances, their parents’ educational background or their income. </a:t>
            </a:r>
          </a:p>
          <a:p>
            <a:r>
              <a:rPr lang="en-US" sz="3200" dirty="0"/>
              <a:t>We want to see more children with a life-long habit of reading for pleasure and the improved life chances this brings them.</a:t>
            </a:r>
            <a:endParaRPr lang="en-GB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3262" y="560437"/>
            <a:ext cx="3457022" cy="189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608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  aloud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8258" y="2311564"/>
            <a:ext cx="10298741" cy="45464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How does reading aloud help you?</a:t>
            </a:r>
          </a:p>
          <a:p>
            <a:pPr marL="0" indent="0">
              <a:buNone/>
            </a:pPr>
            <a:r>
              <a:rPr lang="en-US" sz="3600" dirty="0"/>
              <a:t>Reading aloud helps us remember words and texts better than if we read them silently. </a:t>
            </a:r>
          </a:p>
          <a:p>
            <a:r>
              <a:rPr lang="en-US" sz="3600" dirty="0"/>
              <a:t>This memory-boosting effect of reading aloud is particularly strong in children, but it works for older people, too! </a:t>
            </a:r>
            <a:endParaRPr lang="en-US" sz="6000" dirty="0"/>
          </a:p>
        </p:txBody>
      </p:sp>
      <p:pic>
        <p:nvPicPr>
          <p:cNvPr id="5122" name="Picture 2" descr="5 Reasons to Read Aloud to Your Child at Any Age - Learning Liftof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2517" y="284176"/>
            <a:ext cx="3551685" cy="1894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179" y="1505716"/>
            <a:ext cx="1628909" cy="900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3862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a6ec575-b5ec-4653-adc1-e8bb70dccbaa"/>
    <lcf76f155ced4ddcb4097134ff3c332f xmlns="f97af6ab-5d45-4746-9162-9d6087afb56e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22D36CDBC1A1541B267FA57F5661FB3" ma:contentTypeVersion="20" ma:contentTypeDescription="Create a new document." ma:contentTypeScope="" ma:versionID="52968810e0db175115245cf089c2c736">
  <xsd:schema xmlns:xsd="http://www.w3.org/2001/XMLSchema" xmlns:xs="http://www.w3.org/2001/XMLSchema" xmlns:p="http://schemas.microsoft.com/office/2006/metadata/properties" xmlns:ns2="f97af6ab-5d45-4746-9162-9d6087afb56e" xmlns:ns3="4a6ec575-b5ec-4653-adc1-e8bb70dccbaa" targetNamespace="http://schemas.microsoft.com/office/2006/metadata/properties" ma:root="true" ma:fieldsID="84a3cd4ba8fc500db69cad9f8af0a509" ns2:_="" ns3:_="">
    <xsd:import namespace="f97af6ab-5d45-4746-9162-9d6087afb56e"/>
    <xsd:import namespace="4a6ec575-b5ec-4653-adc1-e8bb70dccba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3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7af6ab-5d45-4746-9162-9d6087afb5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fa3be15d-62ab-4747-9cca-abaedad99e2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6ec575-b5ec-4653-adc1-e8bb70dccba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2e69b08b-2dbe-455b-8bb0-d5ec496e385a}" ma:internalName="TaxCatchAll" ma:showField="CatchAllData" ma:web="4a6ec575-b5ec-4653-adc1-e8bb70dccba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1D95E4D-367D-4221-8A4D-479356A7A55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72BD1C5-6128-4D22-8350-F8C97B61CAE8}">
  <ds:schemaRefs>
    <ds:schemaRef ds:uri="http://schemas.microsoft.com/office/2006/metadata/properties"/>
    <ds:schemaRef ds:uri="http://schemas.microsoft.com/office/2006/documentManagement/types"/>
    <ds:schemaRef ds:uri="http://www.w3.org/XML/1998/namespace"/>
    <ds:schemaRef ds:uri="f97af6ab-5d45-4746-9162-9d6087afb56e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4a6ec575-b5ec-4653-adc1-e8bb70dccbaa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D84FDD7E-78ED-49AF-B264-B90AC33016D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97af6ab-5d45-4746-9162-9d6087afb56e"/>
    <ds:schemaRef ds:uri="4a6ec575-b5ec-4653-adc1-e8bb70dccba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5347</TotalTime>
  <Words>549</Words>
  <Application>Microsoft Office PowerPoint</Application>
  <PresentationFormat>Widescreen</PresentationFormat>
  <Paragraphs>76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Corbel</vt:lpstr>
      <vt:lpstr>Klinic Slab Book</vt:lpstr>
      <vt:lpstr>Open Sans</vt:lpstr>
      <vt:lpstr>Wingdings</vt:lpstr>
      <vt:lpstr>Banded</vt:lpstr>
      <vt:lpstr>KS 2 assembly</vt:lpstr>
      <vt:lpstr>PowerPoint Presentation</vt:lpstr>
      <vt:lpstr>Worldbookday.com  Audio books</vt:lpstr>
      <vt:lpstr>Reasons to read</vt:lpstr>
      <vt:lpstr>What are Protected characteristics?</vt:lpstr>
      <vt:lpstr>Use your £1 book voucher!</vt:lpstr>
      <vt:lpstr>Reading before bed</vt:lpstr>
      <vt:lpstr>Reading for pleasure</vt:lpstr>
      <vt:lpstr>Reading  aloud</vt:lpstr>
      <vt:lpstr>How will we recognize world book day?</vt:lpstr>
      <vt:lpstr>Reading challenge</vt:lpstr>
      <vt:lpstr>Top texts for ks2</vt:lpstr>
      <vt:lpstr>In what way is racist behavior not in line with our school values?</vt:lpstr>
      <vt:lpstr>In what way is racist behaviour not in line with our British values?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Individual Growth. Empowerment for all.</dc:title>
  <dc:creator>Rebecca Riley</dc:creator>
  <cp:lastModifiedBy>Rebecca Riley</cp:lastModifiedBy>
  <cp:revision>44</cp:revision>
  <dcterms:created xsi:type="dcterms:W3CDTF">2021-07-27T15:15:38Z</dcterms:created>
  <dcterms:modified xsi:type="dcterms:W3CDTF">2023-03-01T16:42:56Z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0x010100F22D36CDBC1A1541B267FA57F5661FB3</vt:lpwstr>
  </property>
</Properties>
</file>