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72" r:id="rId5"/>
    <p:sldId id="274" r:id="rId6"/>
    <p:sldId id="271" r:id="rId7"/>
    <p:sldId id="257" r:id="rId8"/>
    <p:sldId id="273" r:id="rId9"/>
    <p:sldId id="260" r:id="rId10"/>
    <p:sldId id="268" r:id="rId11"/>
    <p:sldId id="270" r:id="rId12"/>
    <p:sldId id="261" r:id="rId13"/>
    <p:sldId id="262" r:id="rId14"/>
    <p:sldId id="263" r:id="rId15"/>
    <p:sldId id="264" r:id="rId16"/>
    <p:sldId id="265" r:id="rId17"/>
  </p:sldIdLst>
  <p:sldSz cx="12192000" cy="6858000"/>
  <p:notesSz cx="6797675" cy="9926638"/>
  <p:embeddedFontLs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
      <p:font typeface="SassoonPrimaryInfant" panose="020B0604020202020204"/>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F"/>
    <a:srgbClr val="CADFF2"/>
    <a:srgbClr val="CCFFFF"/>
    <a:srgbClr val="DFF2FD"/>
    <a:srgbClr val="DD7998"/>
    <a:srgbClr val="D5597F"/>
    <a:srgbClr val="FFCCFF"/>
    <a:srgbClr val="CC66FF"/>
    <a:srgbClr val="FFEFFF"/>
    <a:srgbClr val="E6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79" autoAdjust="0"/>
  </p:normalViewPr>
  <p:slideViewPr>
    <p:cSldViewPr snapToGrid="0">
      <p:cViewPr varScale="1">
        <p:scale>
          <a:sx n="65" d="100"/>
          <a:sy n="65" d="100"/>
        </p:scale>
        <p:origin x="684" y="48"/>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14/01/2024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a:t>
            </a:fld>
            <a:endParaRPr lang="en-GB"/>
          </a:p>
        </p:txBody>
      </p:sp>
    </p:spTree>
    <p:extLst>
      <p:ext uri="{BB962C8B-B14F-4D97-AF65-F5344CB8AC3E}">
        <p14:creationId xmlns:p14="http://schemas.microsoft.com/office/powerpoint/2010/main" val="139257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53025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131239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280220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204193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10</a:t>
            </a:fld>
            <a:endParaRPr lang="en-GB"/>
          </a:p>
        </p:txBody>
      </p:sp>
    </p:spTree>
    <p:extLst>
      <p:ext uri="{BB962C8B-B14F-4D97-AF65-F5344CB8AC3E}">
        <p14:creationId xmlns:p14="http://schemas.microsoft.com/office/powerpoint/2010/main" val="1319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14/01/2024</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14/01/2024</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82236710"/>
              </p:ext>
            </p:extLst>
          </p:nvPr>
        </p:nvGraphicFramePr>
        <p:xfrm>
          <a:off x="130500" y="450880"/>
          <a:ext cx="11943515" cy="5913979"/>
        </p:xfrm>
        <a:graphic>
          <a:graphicData uri="http://schemas.openxmlformats.org/drawingml/2006/table">
            <a:tbl>
              <a:tblPr firstRow="1" bandRow="1">
                <a:tableStyleId>{5C22544A-7EE6-4342-B048-85BDC9FD1C3A}</a:tableStyleId>
              </a:tblPr>
              <a:tblGrid>
                <a:gridCol w="1816287">
                  <a:extLst>
                    <a:ext uri="{9D8B030D-6E8A-4147-A177-3AD203B41FA5}">
                      <a16:colId xmlns:a16="http://schemas.microsoft.com/office/drawing/2014/main" val="385991600"/>
                    </a:ext>
                  </a:extLst>
                </a:gridCol>
                <a:gridCol w="5063614">
                  <a:extLst>
                    <a:ext uri="{9D8B030D-6E8A-4147-A177-3AD203B41FA5}">
                      <a16:colId xmlns:a16="http://schemas.microsoft.com/office/drawing/2014/main" val="2865123548"/>
                    </a:ext>
                  </a:extLst>
                </a:gridCol>
                <a:gridCol w="5063614">
                  <a:extLst>
                    <a:ext uri="{9D8B030D-6E8A-4147-A177-3AD203B41FA5}">
                      <a16:colId xmlns:a16="http://schemas.microsoft.com/office/drawing/2014/main" val="3843522181"/>
                    </a:ext>
                  </a:extLst>
                </a:gridCol>
              </a:tblGrid>
              <a:tr h="2292320">
                <a:tc>
                  <a:txBody>
                    <a:bodyPr/>
                    <a:lstStyle/>
                    <a:p>
                      <a:pPr algn="ctr"/>
                      <a:r>
                        <a:rPr lang="en-US" sz="1800" b="1" dirty="0">
                          <a:solidFill>
                            <a:schemeClr val="tx1"/>
                          </a:solidFill>
                          <a:latin typeface="SassoonPrimaryInfant" pitchFamily="2" charset="0"/>
                          <a:cs typeface="Amatic SC" panose="00000500000000000000" pitchFamily="2" charset="-79"/>
                        </a:rPr>
                        <a:t>Overarching</a:t>
                      </a:r>
                      <a:r>
                        <a:rPr lang="en-US" sz="1800" b="1" baseline="0" dirty="0">
                          <a:solidFill>
                            <a:schemeClr val="tx1"/>
                          </a:solidFill>
                          <a:latin typeface="SassoonPrimaryInfant" pitchFamily="2" charset="0"/>
                          <a:cs typeface="Amatic SC" panose="00000500000000000000" pitchFamily="2" charset="-79"/>
                        </a:rPr>
                        <a:t> Principles</a:t>
                      </a:r>
                      <a:endParaRPr lang="en-US"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0" baseline="0" dirty="0">
                          <a:solidFill>
                            <a:schemeClr val="tx1"/>
                          </a:solidFill>
                          <a:latin typeface="SassoonPrimaryInfant" pitchFamily="2" charset="0"/>
                          <a:cs typeface="Amatic SC" panose="00000500000000000000" pitchFamily="2" charset="-79"/>
                        </a:rPr>
                        <a:t>We believe strongly in the importance of putting children at the centre of our practice. The four </a:t>
                      </a:r>
                      <a:r>
                        <a:rPr lang="en-GB" sz="1200" b="1" baseline="0" dirty="0">
                          <a:solidFill>
                            <a:schemeClr val="tx1"/>
                          </a:solidFill>
                          <a:latin typeface="SassoonPrimaryInfant" pitchFamily="2" charset="0"/>
                          <a:cs typeface="Amatic SC" panose="00000500000000000000" pitchFamily="2" charset="-79"/>
                        </a:rPr>
                        <a:t>principles of effective practice</a:t>
                      </a:r>
                      <a:r>
                        <a:rPr lang="en-GB" sz="1200" b="0" baseline="0" dirty="0">
                          <a:solidFill>
                            <a:schemeClr val="tx1"/>
                          </a:solidFill>
                          <a:latin typeface="SassoonPrimaryInfant" pitchFamily="2" charset="0"/>
                          <a:cs typeface="Amatic SC" panose="00000500000000000000" pitchFamily="2" charset="-79"/>
                        </a:rPr>
                        <a:t>, outlined in the Statutory Framework for the early years foundation stage (2021) and presented in Birth to 5 Matters (2021), guides how we support children in their learning and development during the foundation stage at Huntingdon Academy. We value each of these elements as essential components to effective teaching and learning</a:t>
                      </a: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extLst>
                  <a:ext uri="{0D108BD9-81ED-4DB2-BD59-A6C34878D82A}">
                    <a16:rowId xmlns:a16="http://schemas.microsoft.com/office/drawing/2014/main" val="2272033691"/>
                  </a:ext>
                </a:extLst>
              </a:tr>
              <a:tr h="1986116">
                <a:tc>
                  <a:txBody>
                    <a:bodyPr/>
                    <a:lstStyle/>
                    <a:p>
                      <a:pPr algn="ctr"/>
                      <a:r>
                        <a:rPr lang="en-GB" sz="1800" b="1" dirty="0">
                          <a:solidFill>
                            <a:schemeClr val="tx1"/>
                          </a:solidFill>
                          <a:latin typeface="SassoonPrimaryInfant" pitchFamily="2" charset="0"/>
                          <a:cs typeface="Amatic SC" panose="00000500000000000000" pitchFamily="2" charset="-79"/>
                        </a:rPr>
                        <a:t>Characteristics</a:t>
                      </a:r>
                      <a:r>
                        <a:rPr lang="en-GB" sz="1800" b="1" baseline="0" dirty="0">
                          <a:solidFill>
                            <a:schemeClr val="tx1"/>
                          </a:solidFill>
                          <a:latin typeface="SassoonPrimaryInfant" pitchFamily="2" charset="0"/>
                          <a:cs typeface="Amatic SC" panose="00000500000000000000" pitchFamily="2" charset="-79"/>
                        </a:rPr>
                        <a:t> of effective learning</a:t>
                      </a: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Our curriculum, teaching and provision is carefully designed to reflect the ‘</a:t>
                      </a:r>
                      <a:r>
                        <a:rPr lang="en-GB" sz="1200" b="1" dirty="0">
                          <a:effectLst/>
                          <a:latin typeface="SassoonPrimaryInfant" panose="020B0604020202020204"/>
                          <a:ea typeface="Calibri" panose="020F0502020204030204" pitchFamily="34" charset="0"/>
                          <a:cs typeface="Times New Roman" panose="02020603050405020304" pitchFamily="18" charset="0"/>
                        </a:rPr>
                        <a:t>characteristics of effective learning</a:t>
                      </a:r>
                      <a:r>
                        <a:rPr lang="en-GB" sz="1200" dirty="0">
                          <a:effectLst/>
                          <a:latin typeface="SassoonPrimaryInfant" panose="020B0604020202020204"/>
                          <a:ea typeface="Calibri" panose="020F0502020204030204" pitchFamily="34" charset="0"/>
                          <a:cs typeface="Times New Roman" panose="02020603050405020304" pitchFamily="18" charset="0"/>
                        </a:rPr>
                        <a:t>’ (Birth to 5 matters, 2021), which are behaviours children use in order to learn (learning behaviours): </a:t>
                      </a: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Playing and Exploring (engagement)</a:t>
                      </a:r>
                      <a:r>
                        <a:rPr lang="en-GB" sz="1200" dirty="0">
                          <a:effectLst/>
                          <a:latin typeface="SassoonPrimaryInfant" panose="020B0604020202020204"/>
                          <a:ea typeface="Calibri" panose="020F0502020204030204" pitchFamily="34" charset="0"/>
                          <a:cs typeface="Times New Roman" panose="02020603050405020304" pitchFamily="18" charset="0"/>
                        </a:rPr>
                        <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-finding out and exploring</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-playing with what they know</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-being willing to ‘have a go’</a:t>
                      </a: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Active Learning (motivation)</a:t>
                      </a:r>
                      <a:endParaRPr lang="en-GB" sz="1200" dirty="0">
                        <a:effectLst/>
                        <a:latin typeface="SassoonPrimaryInfant" panose="020B0604020202020204"/>
                        <a:ea typeface="Calibri" panose="020F0502020204030204" pitchFamily="34" charset="0"/>
                        <a:cs typeface="Times New Roman" panose="02020603050405020304" pitchFamily="18" charset="0"/>
                      </a:endParaRP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–being involved and concentrating</a:t>
                      </a: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-continuing to try</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-enjoying achieving what they set out to do</a:t>
                      </a: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Creative and Critical Thinking (thinking)</a:t>
                      </a:r>
                      <a:endParaRPr lang="en-GB" sz="1200" dirty="0">
                        <a:effectLst/>
                        <a:latin typeface="SassoonPrimaryInfant" panose="020B0604020202020204"/>
                        <a:ea typeface="Calibri" panose="020F0502020204030204" pitchFamily="34" charset="0"/>
                        <a:cs typeface="Times New Roman" panose="02020603050405020304" pitchFamily="18" charset="0"/>
                      </a:endParaRP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-having their own ideas</a:t>
                      </a: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-making links</a:t>
                      </a:r>
                    </a:p>
                    <a:p>
                      <a:pPr marL="457200">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-working with ideas</a:t>
                      </a:r>
                    </a:p>
                    <a:p>
                      <a:pPr>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Our direct teaching and provision aims to stimulate curiosity and enthusiasm, thus making learning meaningful to the child. Our foundation stage puts play at the heart of this learning, as we appreciate the power of play across all areas of development. As children immerse themselves in what interests them, they find out about themselves, others, and the world around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2507345316"/>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pic>
        <p:nvPicPr>
          <p:cNvPr id="5" name="Picture 4"/>
          <p:cNvPicPr/>
          <p:nvPr/>
        </p:nvPicPr>
        <p:blipFill>
          <a:blip r:embed="rId4"/>
          <a:stretch>
            <a:fillRect/>
          </a:stretch>
        </p:blipFill>
        <p:spPr>
          <a:xfrm>
            <a:off x="7069322" y="528866"/>
            <a:ext cx="4867040" cy="2007184"/>
          </a:xfrm>
          <a:prstGeom prst="rect">
            <a:avLst/>
          </a:prstGeom>
        </p:spPr>
      </p:pic>
      <p:sp>
        <p:nvSpPr>
          <p:cNvPr id="6" name="Rectangle 5"/>
          <p:cNvSpPr/>
          <p:nvPr/>
        </p:nvSpPr>
        <p:spPr>
          <a:xfrm>
            <a:off x="3718321" y="0"/>
            <a:ext cx="5688993" cy="461665"/>
          </a:xfrm>
          <a:prstGeom prst="rect">
            <a:avLst/>
          </a:prstGeom>
        </p:spPr>
        <p:txBody>
          <a:bodyPr wrap="none">
            <a:spAutoFit/>
          </a:bodyPr>
          <a:lstStyle/>
          <a:p>
            <a:pPr lvl="0"/>
            <a:r>
              <a:rPr lang="en-US" sz="2400" dirty="0">
                <a:solidFill>
                  <a:prstClr val="black"/>
                </a:solidFill>
                <a:latin typeface="SassoonPrimaryInfant" pitchFamily="2" charset="0"/>
                <a:cs typeface="Amatic SC" panose="00000500000000000000" pitchFamily="2" charset="-79"/>
              </a:rPr>
              <a:t>Foundation 2 – Reception Curriculum 23/24</a:t>
            </a:r>
            <a:endParaRPr lang="en-GB" sz="2400" dirty="0">
              <a:solidFill>
                <a:prstClr val="black"/>
              </a:solidFill>
              <a:latin typeface="SassoonPrimaryInfant" pitchFamily="2" charset="0"/>
              <a:cs typeface="Amatic SC" panose="00000500000000000000" pitchFamily="2" charset="-79"/>
            </a:endParaRPr>
          </a:p>
        </p:txBody>
      </p:sp>
    </p:spTree>
    <p:extLst>
      <p:ext uri="{BB962C8B-B14F-4D97-AF65-F5344CB8AC3E}">
        <p14:creationId xmlns:p14="http://schemas.microsoft.com/office/powerpoint/2010/main" val="379545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Foundation 2 – Reception Curriculum 23-24</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611376148"/>
              </p:ext>
            </p:extLst>
          </p:nvPr>
        </p:nvGraphicFramePr>
        <p:xfrm>
          <a:off x="101601" y="775855"/>
          <a:ext cx="11998036" cy="5439182"/>
        </p:xfrm>
        <a:graphic>
          <a:graphicData uri="http://schemas.openxmlformats.org/drawingml/2006/table">
            <a:tbl>
              <a:tblPr firstRow="1" bandRow="1">
                <a:tableStyleId>{5C22544A-7EE6-4342-B048-85BDC9FD1C3A}</a:tableStyleId>
              </a:tblPr>
              <a:tblGrid>
                <a:gridCol w="1746249">
                  <a:extLst>
                    <a:ext uri="{9D8B030D-6E8A-4147-A177-3AD203B41FA5}">
                      <a16:colId xmlns:a16="http://schemas.microsoft.com/office/drawing/2014/main" val="385991600"/>
                    </a:ext>
                  </a:extLst>
                </a:gridCol>
                <a:gridCol w="1681762">
                  <a:extLst>
                    <a:ext uri="{9D8B030D-6E8A-4147-A177-3AD203B41FA5}">
                      <a16:colId xmlns:a16="http://schemas.microsoft.com/office/drawing/2014/main" val="2865123548"/>
                    </a:ext>
                  </a:extLst>
                </a:gridCol>
                <a:gridCol w="1714005">
                  <a:extLst>
                    <a:ext uri="{9D8B030D-6E8A-4147-A177-3AD203B41FA5}">
                      <a16:colId xmlns:a16="http://schemas.microsoft.com/office/drawing/2014/main" val="872926247"/>
                    </a:ext>
                  </a:extLst>
                </a:gridCol>
                <a:gridCol w="1714005">
                  <a:extLst>
                    <a:ext uri="{9D8B030D-6E8A-4147-A177-3AD203B41FA5}">
                      <a16:colId xmlns:a16="http://schemas.microsoft.com/office/drawing/2014/main" val="1315738151"/>
                    </a:ext>
                  </a:extLst>
                </a:gridCol>
                <a:gridCol w="1714005">
                  <a:extLst>
                    <a:ext uri="{9D8B030D-6E8A-4147-A177-3AD203B41FA5}">
                      <a16:colId xmlns:a16="http://schemas.microsoft.com/office/drawing/2014/main" val="2709165749"/>
                    </a:ext>
                  </a:extLst>
                </a:gridCol>
                <a:gridCol w="1714005">
                  <a:extLst>
                    <a:ext uri="{9D8B030D-6E8A-4147-A177-3AD203B41FA5}">
                      <a16:colId xmlns:a16="http://schemas.microsoft.com/office/drawing/2014/main" val="2335150482"/>
                    </a:ext>
                  </a:extLst>
                </a:gridCol>
                <a:gridCol w="1714005">
                  <a:extLst>
                    <a:ext uri="{9D8B030D-6E8A-4147-A177-3AD203B41FA5}">
                      <a16:colId xmlns:a16="http://schemas.microsoft.com/office/drawing/2014/main" val="4046203905"/>
                    </a:ext>
                  </a:extLst>
                </a:gridCol>
              </a:tblGrid>
              <a:tr h="399802">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751763">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570369">
                <a:tc>
                  <a:txBody>
                    <a:bodyPr/>
                    <a:lstStyle/>
                    <a:p>
                      <a:pPr algn="ctr"/>
                      <a:r>
                        <a:rPr lang="en-US" sz="1800" b="1" dirty="0">
                          <a:latin typeface="SassoonPrimaryInfant" pitchFamily="2" charset="0"/>
                          <a:cs typeface="Amatic SC" panose="00000500000000000000" pitchFamily="2" charset="-79"/>
                        </a:rPr>
                        <a:t>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Literacy is about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understanding and being understood</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Early literacy skills are rooted in children’s enjoyable experiences from birth of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gesturing, talking, singing, playing, reading and writing.</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Learning about literacy means developing the ability to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interpret, create and communicate meaning through writing and reading in different media</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such as picture books, logos, environmental print and digital technologies. It involves observing and joining in the diverse ways that different people and communities use literacy for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different purposes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Most importantly, literacy is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engaging, purposeful and creative</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Developing literacy competence and skills is a complex, challenging yet rewarding journey that requires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high-quality pedagogical activities to enhance learning</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Young children need to be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listened to by attentive adults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who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recognise and value children’s choices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They need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enjoyable, playful opportunities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of being included and involved in the literacy practices of their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home, early years setting, and community environments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They need experiences of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creating and sharing a range of texts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in a variety of ways, with different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media and materials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with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adults and peers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both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indoors and outdoors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as well as learning about using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different signs and symbols, exploring sound and developing alphabetic and phonetic skills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2717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rPr>
                        <a:t>Summary Goals</a:t>
                      </a:r>
                      <a:endPar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rPr>
                        <a:t>Comprehension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rPr>
                        <a:t>Word 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rPr>
                        <a:t>Writing </a:t>
                      </a:r>
                    </a:p>
                    <a:p>
                      <a:pPr algn="ctr"/>
                      <a:endParaRPr lang="en-US" sz="18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GB" sz="1000" b="0" i="0" kern="1200" dirty="0" smtClean="0">
                          <a:solidFill>
                            <a:schemeClr val="dk1"/>
                          </a:solidFill>
                          <a:effectLst/>
                          <a:latin typeface="SassoonPrimaryInfant" pitchFamily="2" charset="0"/>
                          <a:ea typeface="+mn-ea"/>
                          <a:cs typeface="+mn-cs"/>
                        </a:rPr>
                        <a:t>I</a:t>
                      </a:r>
                      <a:r>
                        <a:rPr lang="en-GB" sz="1000" b="0" i="0" kern="1200" baseline="0" dirty="0" smtClean="0">
                          <a:solidFill>
                            <a:schemeClr val="dk1"/>
                          </a:solidFill>
                          <a:effectLst/>
                          <a:latin typeface="SassoonPrimaryInfant" pitchFamily="2" charset="0"/>
                          <a:ea typeface="+mn-ea"/>
                          <a:cs typeface="+mn-cs"/>
                        </a:rPr>
                        <a:t> s</a:t>
                      </a:r>
                      <a:r>
                        <a:rPr lang="en-GB" sz="1000" b="0" i="0" kern="1200" dirty="0" smtClean="0">
                          <a:solidFill>
                            <a:schemeClr val="dk1"/>
                          </a:solidFill>
                          <a:effectLst/>
                          <a:latin typeface="SassoonPrimaryInfant" pitchFamily="2" charset="0"/>
                          <a:ea typeface="+mn-ea"/>
                          <a:cs typeface="+mn-cs"/>
                        </a:rPr>
                        <a:t>how an interest in reading, often choosing a book to look at by</a:t>
                      </a:r>
                      <a:r>
                        <a:rPr lang="en-GB" sz="1000" b="0" i="0" kern="1200" baseline="0" dirty="0" smtClean="0">
                          <a:solidFill>
                            <a:schemeClr val="dk1"/>
                          </a:solidFill>
                          <a:effectLst/>
                          <a:latin typeface="SassoonPrimaryInfant" pitchFamily="2" charset="0"/>
                          <a:ea typeface="+mn-ea"/>
                          <a:cs typeface="+mn-cs"/>
                        </a:rPr>
                        <a:t> myself </a:t>
                      </a:r>
                      <a:r>
                        <a:rPr lang="en-GB" sz="1000" b="0" i="0" kern="1200" dirty="0" smtClean="0">
                          <a:solidFill>
                            <a:schemeClr val="dk1"/>
                          </a:solidFill>
                          <a:effectLst/>
                          <a:latin typeface="SassoonPrimaryInfant" pitchFamily="2" charset="0"/>
                          <a:ea typeface="+mn-ea"/>
                          <a:cs typeface="+mn-cs"/>
                        </a:rPr>
                        <a:t>or with friends.</a:t>
                      </a:r>
                    </a:p>
                    <a:p>
                      <a:pPr algn="ctr" rtl="0" fontAlgn="base"/>
                      <a:endParaRPr lang="en-GB" sz="1000" b="0" i="0" kern="1200" dirty="0" smtClean="0">
                        <a:solidFill>
                          <a:schemeClr val="dk1"/>
                        </a:solidFill>
                        <a:effectLst/>
                        <a:latin typeface="SassoonPrimaryInfant" pitchFamily="2" charset="0"/>
                        <a:ea typeface="+mn-ea"/>
                        <a:cs typeface="+mn-cs"/>
                      </a:endParaRPr>
                    </a:p>
                    <a:p>
                      <a:pPr algn="ctr" rtl="0" fontAlgn="base"/>
                      <a:r>
                        <a:rPr lang="en-GB" sz="1000" b="0" i="0" kern="1200" dirty="0" smtClean="0">
                          <a:solidFill>
                            <a:schemeClr val="dk1"/>
                          </a:solidFill>
                          <a:effectLst/>
                          <a:latin typeface="SassoonPrimaryInfant" pitchFamily="2" charset="0"/>
                          <a:ea typeface="+mn-ea"/>
                          <a:cs typeface="+mn-cs"/>
                        </a:rPr>
                        <a:t>I can read some meaningful key words and can orally segment and blend words.</a:t>
                      </a:r>
                    </a:p>
                    <a:p>
                      <a:pPr algn="ctr" rtl="0" fontAlgn="base"/>
                      <a:r>
                        <a:rPr lang="en-GB" sz="1000" b="0" i="0" kern="1200" dirty="0" smtClean="0">
                          <a:solidFill>
                            <a:schemeClr val="dk1"/>
                          </a:solidFill>
                          <a:effectLst/>
                          <a:latin typeface="SassoonPrimaryInfant" pitchFamily="2" charset="0"/>
                          <a:ea typeface="+mn-ea"/>
                          <a:cs typeface="+mn-cs"/>
                        </a:rPr>
                        <a:t>I</a:t>
                      </a:r>
                      <a:r>
                        <a:rPr lang="en-GB" sz="1000" b="0" i="0" kern="1200" baseline="0" dirty="0" smtClean="0">
                          <a:solidFill>
                            <a:schemeClr val="dk1"/>
                          </a:solidFill>
                          <a:effectLst/>
                          <a:latin typeface="SassoonPrimaryInfant" pitchFamily="2" charset="0"/>
                          <a:ea typeface="+mn-ea"/>
                          <a:cs typeface="+mn-cs"/>
                        </a:rPr>
                        <a:t> am b</a:t>
                      </a:r>
                      <a:r>
                        <a:rPr lang="en-GB" sz="1000" b="0" i="0" kern="1200" dirty="0" smtClean="0">
                          <a:solidFill>
                            <a:schemeClr val="dk1"/>
                          </a:solidFill>
                          <a:effectLst/>
                          <a:latin typeface="SassoonPrimaryInfant" pitchFamily="2" charset="0"/>
                          <a:ea typeface="+mn-ea"/>
                          <a:cs typeface="+mn-cs"/>
                        </a:rPr>
                        <a:t>eginning to link graphemes and phonemes.</a:t>
                      </a:r>
                    </a:p>
                    <a:p>
                      <a:pPr algn="ctr" rtl="0" fontAlgn="base"/>
                      <a:endParaRPr lang="en-GB" sz="1000" b="0" i="0" kern="1200" dirty="0" smtClean="0">
                        <a:solidFill>
                          <a:schemeClr val="dk1"/>
                        </a:solidFill>
                        <a:effectLst/>
                        <a:latin typeface="SassoonPrimaryInfant" pitchFamily="2" charset="0"/>
                        <a:ea typeface="+mn-ea"/>
                        <a:cs typeface="+mn-cs"/>
                      </a:endParaRPr>
                    </a:p>
                    <a:p>
                      <a:pPr algn="ctr" rtl="0" fontAlgn="base"/>
                      <a:r>
                        <a:rPr lang="en-GB" sz="1000" b="0" i="0" kern="1200" dirty="0" smtClean="0">
                          <a:solidFill>
                            <a:schemeClr val="dk1"/>
                          </a:solidFill>
                          <a:effectLst/>
                          <a:latin typeface="SassoonPrimaryInfant" pitchFamily="2" charset="0"/>
                          <a:ea typeface="+mn-ea"/>
                          <a:cs typeface="+mn-cs"/>
                        </a:rPr>
                        <a:t>I have the confidence to mark make using my physical skills to increase control over tools and equipment. I mark make as part of my play.</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1000"/>
                        </a:spcAft>
                      </a:pPr>
                      <a:r>
                        <a:rPr lang="en-GB" sz="1000" i="0" dirty="0" smtClean="0">
                          <a:effectLst/>
                          <a:latin typeface="SassoonPrimaryInfant" pitchFamily="2" charset="0"/>
                          <a:ea typeface="Calibri" panose="020F0502020204030204" pitchFamily="34" charset="0"/>
                          <a:cs typeface="Times New Roman" panose="02020603050405020304" pitchFamily="18" charset="0"/>
                        </a:rPr>
                        <a:t>I</a:t>
                      </a:r>
                      <a:r>
                        <a:rPr lang="en-GB" sz="1000" i="0" baseline="0" dirty="0" smtClean="0">
                          <a:effectLst/>
                          <a:latin typeface="SassoonPrimaryInfant" pitchFamily="2" charset="0"/>
                          <a:ea typeface="Calibri" panose="020F0502020204030204" pitchFamily="34" charset="0"/>
                          <a:cs typeface="Times New Roman" panose="02020603050405020304" pitchFamily="18" charset="0"/>
                        </a:rPr>
                        <a:t> l</a:t>
                      </a:r>
                      <a:r>
                        <a:rPr lang="en-GB" sz="1000" i="0" dirty="0" smtClean="0">
                          <a:effectLst/>
                          <a:latin typeface="SassoonPrimaryInfant" pitchFamily="2" charset="0"/>
                          <a:ea typeface="Calibri" panose="020F0502020204030204" pitchFamily="34" charset="0"/>
                          <a:cs typeface="Times New Roman" panose="02020603050405020304" pitchFamily="18" charset="0"/>
                        </a:rPr>
                        <a:t>isten to stories and can give simple details about the story. I</a:t>
                      </a:r>
                      <a:r>
                        <a:rPr lang="en-GB" sz="1000" i="0" baseline="0" dirty="0" smtClean="0">
                          <a:effectLst/>
                          <a:latin typeface="SassoonPrimaryInfant" pitchFamily="2" charset="0"/>
                          <a:ea typeface="Calibri" panose="020F0502020204030204" pitchFamily="34" charset="0"/>
                          <a:cs typeface="Times New Roman" panose="02020603050405020304" pitchFamily="18" charset="0"/>
                        </a:rPr>
                        <a:t> am s</a:t>
                      </a:r>
                      <a:r>
                        <a:rPr lang="en-GB" sz="1000" i="0" dirty="0" smtClean="0">
                          <a:effectLst/>
                          <a:latin typeface="SassoonPrimaryInfant" pitchFamily="2" charset="0"/>
                          <a:ea typeface="Calibri" panose="020F0502020204030204" pitchFamily="34" charset="0"/>
                          <a:cs typeface="Times New Roman" panose="02020603050405020304" pitchFamily="18" charset="0"/>
                        </a:rPr>
                        <a:t>tarting to use some of the events in my own play</a:t>
                      </a:r>
                      <a:r>
                        <a:rPr lang="en-GB" sz="1000" i="1" dirty="0" smtClean="0">
                          <a:effectLst/>
                          <a:latin typeface="SassoonPrimaryInfant" pitchFamily="2" charset="0"/>
                          <a:ea typeface="Calibri" panose="020F0502020204030204" pitchFamily="34" charset="0"/>
                          <a:cs typeface="Times New Roman" panose="02020603050405020304" pitchFamily="18" charset="0"/>
                        </a:rPr>
                        <a:t>.</a:t>
                      </a:r>
                    </a:p>
                    <a:p>
                      <a:pPr>
                        <a:lnSpc>
                          <a:spcPct val="115000"/>
                        </a:lnSpc>
                        <a:spcAft>
                          <a:spcPts val="1000"/>
                        </a:spcAft>
                      </a:pPr>
                      <a:r>
                        <a:rPr lang="en-GB" sz="1000" i="0" dirty="0" smtClean="0">
                          <a:effectLst/>
                          <a:latin typeface="SassoonPrimaryInfant" pitchFamily="2" charset="0"/>
                          <a:ea typeface="Calibri" panose="020F0502020204030204" pitchFamily="34" charset="0"/>
                          <a:cs typeface="Times New Roman" panose="02020603050405020304" pitchFamily="18" charset="0"/>
                        </a:rPr>
                        <a:t>I</a:t>
                      </a:r>
                      <a:r>
                        <a:rPr lang="en-GB" sz="1000" i="0" baseline="0" dirty="0" smtClean="0">
                          <a:effectLst/>
                          <a:latin typeface="SassoonPrimaryInfant" pitchFamily="2" charset="0"/>
                          <a:ea typeface="Calibri" panose="020F0502020204030204" pitchFamily="34" charset="0"/>
                          <a:cs typeface="Times New Roman" panose="02020603050405020304" pitchFamily="18" charset="0"/>
                        </a:rPr>
                        <a:t> can li</a:t>
                      </a:r>
                      <a:r>
                        <a:rPr lang="en-GB" sz="1000" i="0" dirty="0" smtClean="0">
                          <a:effectLst/>
                          <a:latin typeface="SassoonPrimaryInfant" pitchFamily="2" charset="0"/>
                          <a:ea typeface="Calibri" panose="020F0502020204030204" pitchFamily="34" charset="0"/>
                          <a:cs typeface="Times New Roman" panose="02020603050405020304" pitchFamily="18" charset="0"/>
                        </a:rPr>
                        <a:t>nk phonemes to every letter of the alphabet and am beginning to blend them in words.</a:t>
                      </a:r>
                      <a:r>
                        <a:rPr lang="en-GB" sz="1000" i="0" baseline="0" dirty="0" smtClean="0">
                          <a:effectLst/>
                          <a:latin typeface="SassoonPrimaryInfant" pitchFamily="2" charset="0"/>
                          <a:ea typeface="Calibri" panose="020F0502020204030204" pitchFamily="34" charset="0"/>
                          <a:cs typeface="Times New Roman" panose="02020603050405020304" pitchFamily="18" charset="0"/>
                        </a:rPr>
                        <a:t> </a:t>
                      </a:r>
                      <a:r>
                        <a:rPr lang="en-GB" sz="1000" i="0" dirty="0" smtClean="0">
                          <a:effectLst/>
                          <a:latin typeface="SassoonPrimaryInfant" pitchFamily="2" charset="0"/>
                          <a:ea typeface="Calibri" panose="020F0502020204030204" pitchFamily="34" charset="0"/>
                          <a:cs typeface="Times New Roman" panose="02020603050405020304" pitchFamily="18" charset="0"/>
                        </a:rPr>
                        <a:t>I</a:t>
                      </a:r>
                      <a:r>
                        <a:rPr lang="en-GB" sz="1000" i="0" baseline="0" dirty="0" smtClean="0">
                          <a:effectLst/>
                          <a:latin typeface="SassoonPrimaryInfant" pitchFamily="2" charset="0"/>
                          <a:ea typeface="Calibri" panose="020F0502020204030204" pitchFamily="34" charset="0"/>
                          <a:cs typeface="Times New Roman" panose="02020603050405020304" pitchFamily="18" charset="0"/>
                        </a:rPr>
                        <a:t> am reading some HFW (phase 1 RWI).</a:t>
                      </a:r>
                    </a:p>
                    <a:p>
                      <a:pPr>
                        <a:lnSpc>
                          <a:spcPct val="115000"/>
                        </a:lnSpc>
                        <a:spcAft>
                          <a:spcPts val="1000"/>
                        </a:spcAft>
                      </a:pPr>
                      <a:r>
                        <a:rPr lang="en-GB" sz="1000" i="0" baseline="0" dirty="0" smtClean="0">
                          <a:effectLst/>
                          <a:latin typeface="SassoonPrimaryInfant" pitchFamily="2" charset="0"/>
                          <a:ea typeface="Calibri" panose="020F0502020204030204" pitchFamily="34" charset="0"/>
                          <a:cs typeface="Times New Roman" panose="02020603050405020304" pitchFamily="18" charset="0"/>
                        </a:rPr>
                        <a:t> </a:t>
                      </a:r>
                      <a:r>
                        <a:rPr lang="en-GB" sz="1000" i="0" dirty="0" smtClean="0">
                          <a:effectLst/>
                          <a:latin typeface="SassoonPrimaryInfant" pitchFamily="2" charset="0"/>
                          <a:ea typeface="Calibri" panose="020F0502020204030204" pitchFamily="34" charset="0"/>
                          <a:cs typeface="Times New Roman" panose="02020603050405020304" pitchFamily="18" charset="0"/>
                        </a:rPr>
                        <a:t>I mark make consistently as part of my play and can talk about the meaning of my marks.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1000"/>
                        </a:spcAft>
                      </a:pPr>
                      <a:r>
                        <a:rPr lang="en-GB" sz="1000" dirty="0" smtClean="0">
                          <a:effectLst/>
                          <a:latin typeface="SassoonPrimaryInfant" pitchFamily="2" charset="0"/>
                          <a:ea typeface="Calibri" panose="020F0502020204030204" pitchFamily="34" charset="0"/>
                          <a:cs typeface="Times New Roman" panose="02020603050405020304" pitchFamily="18" charset="0"/>
                        </a:rPr>
                        <a:t>I</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can </a:t>
                      </a:r>
                      <a:r>
                        <a:rPr lang="en-GB" sz="1000" dirty="0" smtClean="0">
                          <a:effectLst/>
                          <a:latin typeface="SassoonPrimaryInfant" pitchFamily="2" charset="0"/>
                          <a:ea typeface="Calibri" panose="020F0502020204030204" pitchFamily="34" charset="0"/>
                          <a:cs typeface="Times New Roman" panose="02020603050405020304" pitchFamily="18" charset="0"/>
                        </a:rPr>
                        <a:t>an answer questions about the content of a book and show an interest in reading by</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myself. </a:t>
                      </a:r>
                    </a:p>
                    <a:p>
                      <a:pPr>
                        <a:lnSpc>
                          <a:spcPct val="115000"/>
                        </a:lnSpc>
                        <a:spcAft>
                          <a:spcPts val="1000"/>
                        </a:spcAft>
                      </a:pPr>
                      <a:r>
                        <a:rPr lang="en-GB" sz="1000" baseline="0" dirty="0" smtClean="0">
                          <a:effectLst/>
                          <a:latin typeface="SassoonPrimaryInfant" pitchFamily="2" charset="0"/>
                          <a:ea typeface="Calibri" panose="020F0502020204030204" pitchFamily="34" charset="0"/>
                          <a:cs typeface="Times New Roman" panose="02020603050405020304" pitchFamily="18" charset="0"/>
                        </a:rPr>
                        <a:t>I can fluently read cvc phase 1 words and captions and recognises some diagraphs. I can identify rhymes.</a:t>
                      </a:r>
                    </a:p>
                    <a:p>
                      <a:pPr>
                        <a:lnSpc>
                          <a:spcPct val="115000"/>
                        </a:lnSpc>
                        <a:spcAft>
                          <a:spcPts val="1000"/>
                        </a:spcAft>
                      </a:pPr>
                      <a:r>
                        <a:rPr lang="en-GB" sz="1000" baseline="0" dirty="0" smtClean="0">
                          <a:effectLst/>
                          <a:latin typeface="SassoonPrimaryInfant" pitchFamily="2" charset="0"/>
                          <a:ea typeface="Calibri" panose="020F0502020204030204" pitchFamily="34" charset="0"/>
                          <a:cs typeface="Times New Roman" panose="02020603050405020304" pitchFamily="18" charset="0"/>
                        </a:rPr>
                        <a:t>My sentence structure is starting to be evident. I show some phonic awareness. I am good at oral rehearsal.</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nSpc>
                          <a:spcPct val="115000"/>
                        </a:lnSpc>
                        <a:spcAft>
                          <a:spcPts val="1000"/>
                        </a:spcAft>
                      </a:pPr>
                      <a:r>
                        <a:rPr lang="en-GB" sz="1000" b="0" dirty="0" smtClean="0">
                          <a:effectLst/>
                          <a:latin typeface="SassoonPrimaryInfant" pitchFamily="2" charset="0"/>
                          <a:ea typeface="Calibri" panose="020F0502020204030204" pitchFamily="34" charset="0"/>
                          <a:cs typeface="Times New Roman" panose="02020603050405020304" pitchFamily="18" charset="0"/>
                        </a:rPr>
                        <a:t>I</a:t>
                      </a:r>
                      <a:r>
                        <a:rPr lang="en-GB" sz="1000" b="0" baseline="0" dirty="0" smtClean="0">
                          <a:effectLst/>
                          <a:latin typeface="SassoonPrimaryInfant" pitchFamily="2" charset="0"/>
                          <a:ea typeface="Calibri" panose="020F0502020204030204" pitchFamily="34" charset="0"/>
                          <a:cs typeface="Times New Roman" panose="02020603050405020304" pitchFamily="18" charset="0"/>
                        </a:rPr>
                        <a:t> s</a:t>
                      </a:r>
                      <a:r>
                        <a:rPr lang="en-GB" sz="1000" b="0" dirty="0" smtClean="0">
                          <a:effectLst/>
                          <a:latin typeface="SassoonPrimaryInfant" pitchFamily="2" charset="0"/>
                          <a:ea typeface="Calibri" panose="020F0502020204030204" pitchFamily="34" charset="0"/>
                          <a:cs typeface="Times New Roman" panose="02020603050405020304" pitchFamily="18" charset="0"/>
                        </a:rPr>
                        <a:t>how a preference for books, story type, genre</a:t>
                      </a:r>
                      <a:r>
                        <a:rPr lang="en-GB" sz="1000" b="0" baseline="0" dirty="0" smtClean="0">
                          <a:effectLst/>
                          <a:latin typeface="SassoonPrimaryInfant" pitchFamily="2" charset="0"/>
                          <a:ea typeface="Calibri" panose="020F0502020204030204" pitchFamily="34" charset="0"/>
                          <a:cs typeface="Times New Roman" panose="02020603050405020304" pitchFamily="18" charset="0"/>
                        </a:rPr>
                        <a:t> or </a:t>
                      </a:r>
                      <a:r>
                        <a:rPr lang="en-GB" sz="1000" b="0" dirty="0" smtClean="0">
                          <a:effectLst/>
                          <a:latin typeface="SassoonPrimaryInfant" pitchFamily="2" charset="0"/>
                          <a:ea typeface="Calibri" panose="020F0502020204030204" pitchFamily="34" charset="0"/>
                          <a:cs typeface="Times New Roman" panose="02020603050405020304" pitchFamily="18" charset="0"/>
                        </a:rPr>
                        <a:t>authors. I choose to read to friends. I</a:t>
                      </a:r>
                      <a:r>
                        <a:rPr lang="en-GB" sz="1000" b="0" baseline="0" dirty="0" smtClean="0">
                          <a:effectLst/>
                          <a:latin typeface="SassoonPrimaryInfant" pitchFamily="2" charset="0"/>
                          <a:ea typeface="Calibri" panose="020F0502020204030204" pitchFamily="34" charset="0"/>
                          <a:cs typeface="Times New Roman" panose="02020603050405020304" pitchFamily="18" charset="0"/>
                        </a:rPr>
                        <a:t> l</a:t>
                      </a:r>
                      <a:r>
                        <a:rPr lang="en-GB" sz="1000" b="0" dirty="0" smtClean="0">
                          <a:effectLst/>
                          <a:latin typeface="SassoonPrimaryInfant" pitchFamily="2" charset="0"/>
                          <a:ea typeface="Calibri" panose="020F0502020204030204" pitchFamily="34" charset="0"/>
                          <a:cs typeface="Times New Roman" panose="02020603050405020304" pitchFamily="18" charset="0"/>
                        </a:rPr>
                        <a:t>ikes to join in with reading in class.</a:t>
                      </a:r>
                    </a:p>
                    <a:p>
                      <a:pPr>
                        <a:lnSpc>
                          <a:spcPct val="115000"/>
                        </a:lnSpc>
                        <a:spcAft>
                          <a:spcPts val="1000"/>
                        </a:spcAft>
                      </a:pPr>
                      <a:r>
                        <a:rPr lang="en-GB" sz="1000" b="0" dirty="0" smtClean="0">
                          <a:effectLst/>
                          <a:latin typeface="SassoonPrimaryInfant" pitchFamily="2" charset="0"/>
                          <a:ea typeface="Calibri" panose="020F0502020204030204" pitchFamily="34" charset="0"/>
                          <a:cs typeface="Times New Roman" panose="02020603050405020304" pitchFamily="18" charset="0"/>
                        </a:rPr>
                        <a:t>I</a:t>
                      </a:r>
                      <a:r>
                        <a:rPr lang="en-GB" sz="1000" b="0" baseline="0" dirty="0" smtClean="0">
                          <a:effectLst/>
                          <a:latin typeface="SassoonPrimaryInfant" pitchFamily="2" charset="0"/>
                          <a:ea typeface="Calibri" panose="020F0502020204030204" pitchFamily="34" charset="0"/>
                          <a:cs typeface="Times New Roman" panose="02020603050405020304" pitchFamily="18" charset="0"/>
                        </a:rPr>
                        <a:t> am b</a:t>
                      </a:r>
                      <a:r>
                        <a:rPr lang="en-GB" sz="1000" b="0" dirty="0" smtClean="0">
                          <a:effectLst/>
                          <a:latin typeface="SassoonPrimaryInfant" pitchFamily="2" charset="0"/>
                          <a:ea typeface="Calibri" panose="020F0502020204030204" pitchFamily="34" charset="0"/>
                          <a:cs typeface="Times New Roman" panose="02020603050405020304" pitchFamily="18" charset="0"/>
                        </a:rPr>
                        <a:t>eginning to apply knowledge of long vowels when</a:t>
                      </a:r>
                      <a:r>
                        <a:rPr lang="en-GB" sz="1000" b="0" baseline="0" dirty="0" smtClean="0">
                          <a:effectLst/>
                          <a:latin typeface="SassoonPrimaryInfant" pitchFamily="2" charset="0"/>
                          <a:ea typeface="Calibri" panose="020F0502020204030204" pitchFamily="34" charset="0"/>
                          <a:cs typeface="Times New Roman" panose="02020603050405020304" pitchFamily="18" charset="0"/>
                        </a:rPr>
                        <a:t> r</a:t>
                      </a:r>
                      <a:r>
                        <a:rPr lang="en-GB" sz="1000" b="0" dirty="0" smtClean="0">
                          <a:effectLst/>
                          <a:latin typeface="SassoonPrimaryInfant" pitchFamily="2" charset="0"/>
                          <a:ea typeface="Calibri" panose="020F0502020204030204" pitchFamily="34" charset="0"/>
                          <a:cs typeface="Times New Roman" panose="02020603050405020304" pitchFamily="18" charset="0"/>
                        </a:rPr>
                        <a:t>eading sentences.</a:t>
                      </a:r>
                    </a:p>
                    <a:p>
                      <a:pPr>
                        <a:lnSpc>
                          <a:spcPct val="115000"/>
                        </a:lnSpc>
                        <a:spcAft>
                          <a:spcPts val="1000"/>
                        </a:spcAft>
                      </a:pPr>
                      <a:r>
                        <a:rPr lang="en-GB" sz="1000" b="0" dirty="0" smtClean="0">
                          <a:effectLst/>
                          <a:latin typeface="SassoonPrimaryInfant" pitchFamily="2" charset="0"/>
                          <a:ea typeface="Calibri" panose="020F0502020204030204" pitchFamily="34" charset="0"/>
                          <a:cs typeface="Times New Roman" panose="02020603050405020304" pitchFamily="18" charset="0"/>
                        </a:rPr>
                        <a:t>I</a:t>
                      </a:r>
                      <a:r>
                        <a:rPr lang="en-GB" sz="1000" b="0" baseline="0" dirty="0" smtClean="0">
                          <a:effectLst/>
                          <a:latin typeface="SassoonPrimaryInfant" pitchFamily="2" charset="0"/>
                          <a:ea typeface="Calibri" panose="020F0502020204030204" pitchFamily="34" charset="0"/>
                          <a:cs typeface="Times New Roman" panose="02020603050405020304" pitchFamily="18" charset="0"/>
                        </a:rPr>
                        <a:t> c</a:t>
                      </a:r>
                      <a:r>
                        <a:rPr lang="en-GB" sz="1000" b="0" dirty="0" smtClean="0">
                          <a:effectLst/>
                          <a:latin typeface="SassoonPrimaryInfant" pitchFamily="2" charset="0"/>
                          <a:ea typeface="Calibri" panose="020F0502020204030204" pitchFamily="34" charset="0"/>
                          <a:cs typeface="Times New Roman" panose="02020603050405020304" pitchFamily="18" charset="0"/>
                        </a:rPr>
                        <a:t>an compose a sentence well with some sentence structure more-consistently used. My phonic awareness is more evident. My</a:t>
                      </a:r>
                      <a:r>
                        <a:rPr lang="en-GB" sz="1000" b="0" baseline="0" dirty="0" smtClean="0">
                          <a:effectLst/>
                          <a:latin typeface="SassoonPrimaryInfant" pitchFamily="2" charset="0"/>
                          <a:ea typeface="Calibri" panose="020F0502020204030204" pitchFamily="34" charset="0"/>
                          <a:cs typeface="Times New Roman" panose="02020603050405020304" pitchFamily="18" charset="0"/>
                        </a:rPr>
                        <a:t> p</a:t>
                      </a:r>
                      <a:r>
                        <a:rPr lang="en-GB" sz="1000" b="0" dirty="0" smtClean="0">
                          <a:effectLst/>
                          <a:latin typeface="SassoonPrimaryInfant" pitchFamily="2" charset="0"/>
                          <a:ea typeface="Calibri" panose="020F0502020204030204" pitchFamily="34" charset="0"/>
                          <a:cs typeface="Times New Roman" panose="02020603050405020304" pitchFamily="18" charset="0"/>
                        </a:rPr>
                        <a:t>hysical control is evident.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nSpc>
                          <a:spcPct val="115000"/>
                        </a:lnSpc>
                        <a:spcAft>
                          <a:spcPts val="0"/>
                        </a:spcAft>
                      </a:pPr>
                      <a:r>
                        <a:rPr lang="en-GB" sz="1000" dirty="0" smtClean="0">
                          <a:effectLst/>
                          <a:latin typeface="SassoonPrimaryInfant" pitchFamily="2" charset="0"/>
                          <a:ea typeface="Calibri" panose="020F0502020204030204" pitchFamily="34" charset="0"/>
                          <a:cs typeface="Times New Roman" panose="02020603050405020304" pitchFamily="18" charset="0"/>
                        </a:rPr>
                        <a:t>I</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can </a:t>
                      </a:r>
                      <a:r>
                        <a:rPr lang="en-GB" sz="1000" dirty="0" smtClean="0">
                          <a:effectLst/>
                          <a:latin typeface="SassoonPrimaryInfant" pitchFamily="2" charset="0"/>
                          <a:ea typeface="Calibri" panose="020F0502020204030204" pitchFamily="34" charset="0"/>
                          <a:cs typeface="Times New Roman" panose="02020603050405020304" pitchFamily="18" charset="0"/>
                        </a:rPr>
                        <a:t>answer more-complex questions about books and stories.</a:t>
                      </a:r>
                    </a:p>
                    <a:p>
                      <a:pPr>
                        <a:lnSpc>
                          <a:spcPct val="115000"/>
                        </a:lnSpc>
                        <a:spcAft>
                          <a:spcPts val="0"/>
                        </a:spcAft>
                      </a:pPr>
                      <a:endParaRPr lang="en-GB" sz="1000" dirty="0" smtClean="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smtClean="0">
                          <a:effectLst/>
                          <a:latin typeface="SassoonPrimaryInfant" pitchFamily="2" charset="0"/>
                          <a:ea typeface="Calibri" panose="020F0502020204030204" pitchFamily="34" charset="0"/>
                          <a:cs typeface="Times New Roman" panose="02020603050405020304" pitchFamily="18" charset="0"/>
                        </a:rPr>
                        <a:t>I</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can fl</a:t>
                      </a:r>
                      <a:r>
                        <a:rPr lang="en-GB" sz="1000" dirty="0" smtClean="0">
                          <a:effectLst/>
                          <a:latin typeface="SassoonPrimaryInfant" pitchFamily="2" charset="0"/>
                          <a:ea typeface="Calibri" panose="020F0502020204030204" pitchFamily="34" charset="0"/>
                          <a:cs typeface="Times New Roman" panose="02020603050405020304" pitchFamily="18" charset="0"/>
                        </a:rPr>
                        <a:t>uently read words and sentences containing Phase 1</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and 2</a:t>
                      </a:r>
                      <a:r>
                        <a:rPr lang="en-GB" sz="1000" dirty="0" smtClean="0">
                          <a:effectLst/>
                          <a:latin typeface="SassoonPrimaryInfant" pitchFamily="2" charset="0"/>
                          <a:ea typeface="Calibri" panose="020F0502020204030204" pitchFamily="34" charset="0"/>
                          <a:cs typeface="Times New Roman" panose="02020603050405020304" pitchFamily="18" charset="0"/>
                        </a:rPr>
                        <a:t> sounds and HFWs.</a:t>
                      </a:r>
                    </a:p>
                    <a:p>
                      <a:pPr>
                        <a:lnSpc>
                          <a:spcPct val="115000"/>
                        </a:lnSpc>
                        <a:spcAft>
                          <a:spcPts val="0"/>
                        </a:spcAft>
                      </a:pPr>
                      <a:r>
                        <a:rPr lang="en-GB" sz="1000" dirty="0" smtClean="0">
                          <a:effectLst/>
                          <a:latin typeface="SassoonPrimaryInfant" pitchFamily="2" charset="0"/>
                          <a:ea typeface="Calibri" panose="020F0502020204030204" pitchFamily="34" charset="0"/>
                          <a:cs typeface="Times New Roman" panose="02020603050405020304" pitchFamily="18" charset="0"/>
                        </a:rPr>
                        <a:t>I</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can c</a:t>
                      </a:r>
                      <a:r>
                        <a:rPr lang="en-GB" sz="1000" dirty="0" smtClean="0">
                          <a:effectLst/>
                          <a:latin typeface="SassoonPrimaryInfant" pitchFamily="2" charset="0"/>
                          <a:ea typeface="Calibri" panose="020F0502020204030204" pitchFamily="34" charset="0"/>
                          <a:cs typeface="Times New Roman" panose="02020603050405020304" pitchFamily="18" charset="0"/>
                        </a:rPr>
                        <a:t>omplete rhyming strings</a:t>
                      </a:r>
                    </a:p>
                    <a:p>
                      <a:pPr>
                        <a:lnSpc>
                          <a:spcPct val="115000"/>
                        </a:lnSpc>
                        <a:spcAft>
                          <a:spcPts val="0"/>
                        </a:spcAft>
                      </a:pPr>
                      <a:endParaRPr lang="en-GB" sz="1000" dirty="0" smtClean="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smtClean="0">
                          <a:effectLst/>
                          <a:latin typeface="SassoonPrimaryInfant" pitchFamily="2" charset="0"/>
                          <a:ea typeface="Calibri" panose="020F0502020204030204" pitchFamily="34" charset="0"/>
                          <a:cs typeface="Times New Roman" panose="02020603050405020304" pitchFamily="18" charset="0"/>
                        </a:rPr>
                        <a:t>I</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can w</a:t>
                      </a:r>
                      <a:r>
                        <a:rPr lang="en-GB" sz="1000" dirty="0" smtClean="0">
                          <a:effectLst/>
                          <a:latin typeface="SassoonPrimaryInfant" pitchFamily="2" charset="0"/>
                          <a:ea typeface="Calibri" panose="020F0502020204030204" pitchFamily="34" charset="0"/>
                          <a:cs typeface="Times New Roman" panose="02020603050405020304" pitchFamily="18" charset="0"/>
                        </a:rPr>
                        <a:t>rite recognisable letters and words and read back what I</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have written. </a:t>
                      </a:r>
                    </a:p>
                    <a:p>
                      <a:pPr>
                        <a:lnSpc>
                          <a:spcPct val="115000"/>
                        </a:lnSpc>
                        <a:spcAft>
                          <a:spcPts val="0"/>
                        </a:spcAft>
                      </a:pPr>
                      <a:endParaRPr lang="en-GB" sz="1000" baseline="0" dirty="0" smtClean="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endParaRPr lang="en-GB" sz="10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SassoonPrimaryInfant" pitchFamily="2" charset="0"/>
                          <a:ea typeface="Calibri" panose="020F0502020204030204" pitchFamily="34" charset="0"/>
                          <a:cs typeface="Times New Roman" panose="02020603050405020304" pitchFamily="18" charset="0"/>
                        </a:rPr>
                        <a:t>Early</a:t>
                      </a:r>
                      <a:r>
                        <a:rPr lang="en-GB" sz="1000" baseline="0" dirty="0">
                          <a:effectLst/>
                          <a:latin typeface="SassoonPrimaryInfant" pitchFamily="2" charset="0"/>
                          <a:ea typeface="Calibri" panose="020F0502020204030204" pitchFamily="34" charset="0"/>
                          <a:cs typeface="Times New Roman" panose="02020603050405020304" pitchFamily="18" charset="0"/>
                        </a:rPr>
                        <a:t> Learning Goal</a:t>
                      </a:r>
                      <a:endParaRPr lang="en-GB" sz="1000" dirty="0">
                        <a:effectLst/>
                        <a:latin typeface="SassoonPrimaryInfant" pitchFamily="2"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3"/>
          <a:srcRect l="18088" t="12176" r="70491" b="77719"/>
          <a:stretch/>
        </p:blipFill>
        <p:spPr>
          <a:xfrm>
            <a:off x="101601" y="34710"/>
            <a:ext cx="1489154" cy="741145"/>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66278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23-24</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21891320"/>
              </p:ext>
            </p:extLst>
          </p:nvPr>
        </p:nvGraphicFramePr>
        <p:xfrm>
          <a:off x="83126" y="674575"/>
          <a:ext cx="11998038" cy="6210931"/>
        </p:xfrm>
        <a:graphic>
          <a:graphicData uri="http://schemas.openxmlformats.org/drawingml/2006/table">
            <a:tbl>
              <a:tblPr firstRow="1" bandRow="1">
                <a:tableStyleId>{5C22544A-7EE6-4342-B048-85BDC9FD1C3A}</a:tableStyleId>
              </a:tblPr>
              <a:tblGrid>
                <a:gridCol w="1685958">
                  <a:extLst>
                    <a:ext uri="{9D8B030D-6E8A-4147-A177-3AD203B41FA5}">
                      <a16:colId xmlns:a16="http://schemas.microsoft.com/office/drawing/2014/main" val="385991600"/>
                    </a:ext>
                  </a:extLst>
                </a:gridCol>
                <a:gridCol w="1413556">
                  <a:extLst>
                    <a:ext uri="{9D8B030D-6E8A-4147-A177-3AD203B41FA5}">
                      <a16:colId xmlns:a16="http://schemas.microsoft.com/office/drawing/2014/main" val="2865123548"/>
                    </a:ext>
                  </a:extLst>
                </a:gridCol>
                <a:gridCol w="1668583">
                  <a:extLst>
                    <a:ext uri="{9D8B030D-6E8A-4147-A177-3AD203B41FA5}">
                      <a16:colId xmlns:a16="http://schemas.microsoft.com/office/drawing/2014/main" val="4070119093"/>
                    </a:ext>
                  </a:extLst>
                </a:gridCol>
                <a:gridCol w="1659465">
                  <a:extLst>
                    <a:ext uri="{9D8B030D-6E8A-4147-A177-3AD203B41FA5}">
                      <a16:colId xmlns:a16="http://schemas.microsoft.com/office/drawing/2014/main" val="4170726770"/>
                    </a:ext>
                  </a:extLst>
                </a:gridCol>
                <a:gridCol w="1540931">
                  <a:extLst>
                    <a:ext uri="{9D8B030D-6E8A-4147-A177-3AD203B41FA5}">
                      <a16:colId xmlns:a16="http://schemas.microsoft.com/office/drawing/2014/main" val="3271835865"/>
                    </a:ext>
                  </a:extLst>
                </a:gridCol>
                <a:gridCol w="2069772">
                  <a:extLst>
                    <a:ext uri="{9D8B030D-6E8A-4147-A177-3AD203B41FA5}">
                      <a16:colId xmlns:a16="http://schemas.microsoft.com/office/drawing/2014/main" val="1606832396"/>
                    </a:ext>
                  </a:extLst>
                </a:gridCol>
                <a:gridCol w="1959773">
                  <a:extLst>
                    <a:ext uri="{9D8B030D-6E8A-4147-A177-3AD203B41FA5}">
                      <a16:colId xmlns:a16="http://schemas.microsoft.com/office/drawing/2014/main" val="4046203905"/>
                    </a:ext>
                  </a:extLst>
                </a:gridCol>
              </a:tblGrid>
              <a:tr h="596030">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782186">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Gardens</a:t>
                      </a:r>
                      <a:r>
                        <a:rPr lang="en-US" sz="2000" baseline="0" dirty="0">
                          <a:latin typeface="SassoonPrimaryInfant" pitchFamily="2" charset="0"/>
                          <a:cs typeface="Amatic SC" panose="00000500000000000000" pitchFamily="2" charset="-79"/>
                        </a:rPr>
                        <a:t> and Growing</a:t>
                      </a:r>
                      <a:endParaRPr lang="en-US" sz="2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a:t>
                      </a:r>
                      <a:r>
                        <a:rPr lang="en-US" sz="1800" baseline="0" dirty="0">
                          <a:latin typeface="SassoonPrimaryInfant" pitchFamily="2" charset="0"/>
                          <a:cs typeface="Amatic SC" panose="00000500000000000000" pitchFamily="2" charset="-79"/>
                        </a:rPr>
                        <a:t> Who Help Us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723755">
                <a:tc>
                  <a:txBody>
                    <a:bodyPr/>
                    <a:lstStyle/>
                    <a:p>
                      <a:pPr algn="ctr"/>
                      <a:r>
                        <a:rPr lang="en-US" sz="1800" b="1" dirty="0" err="1">
                          <a:latin typeface="SassoonPrimaryInfant" pitchFamily="2" charset="0"/>
                          <a:cs typeface="Amatic SC" panose="00000500000000000000" pitchFamily="2" charset="-79"/>
                        </a:rPr>
                        <a:t>Maths</a:t>
                      </a:r>
                      <a:endParaRPr lang="en-US" sz="1800" b="1" dirty="0">
                        <a:latin typeface="SassoonPrimaryInfant" pitchFamily="2" charset="0"/>
                        <a:cs typeface="Amatic SC" panose="00000500000000000000" pitchFamily="2" charset="-79"/>
                      </a:endParaRPr>
                    </a:p>
                    <a:p>
                      <a:pPr algn="ctr"/>
                      <a:endParaRPr lang="en-US" sz="1600" b="1" i="1" kern="1200" dirty="0">
                        <a:solidFill>
                          <a:schemeClr val="bg1">
                            <a:lumMod val="50000"/>
                          </a:schemeClr>
                        </a:solidFill>
                        <a:effectLst/>
                        <a:latin typeface="SassoonPrimaryInfant" pitchFamily="2" charset="0"/>
                        <a:ea typeface="+mn-ea"/>
                        <a:cs typeface="+mn-cs"/>
                      </a:endParaRPr>
                    </a:p>
                    <a:p>
                      <a:pPr algn="ctr"/>
                      <a:endParaRPr lang="en-US" sz="1600" b="1" i="1" kern="1200" dirty="0">
                        <a:solidFill>
                          <a:schemeClr val="bg1">
                            <a:lumMod val="50000"/>
                          </a:schemeClr>
                        </a:solidFill>
                        <a:effectLst/>
                        <a:latin typeface="SassoonPrimaryInfant" pitchFamily="2" charset="0"/>
                        <a:ea typeface="+mn-ea"/>
                        <a:cs typeface="+mn-cs"/>
                      </a:endParaRPr>
                    </a:p>
                    <a:p>
                      <a:pPr algn="ctr"/>
                      <a:endParaRPr lang="en-US" sz="1800" b="1" i="0" kern="1200" dirty="0">
                        <a:solidFill>
                          <a:schemeClr val="tx1"/>
                        </a:solidFill>
                        <a:effectLst/>
                        <a:latin typeface="SassoonPrimaryInfant" pitchFamily="2" charset="0"/>
                        <a:ea typeface="+mn-ea"/>
                        <a:cs typeface="+mn-cs"/>
                      </a:endParaRPr>
                    </a:p>
                    <a:p>
                      <a:pPr algn="ctr"/>
                      <a:endParaRPr lang="en-US" sz="1800" b="1" i="0" kern="1200" dirty="0">
                        <a:solidFill>
                          <a:schemeClr val="tx1"/>
                        </a:solidFill>
                        <a:effectLst/>
                        <a:latin typeface="SassoonPrimaryInfant" pitchFamily="2" charset="0"/>
                        <a:ea typeface="+mn-ea"/>
                        <a:cs typeface="+mn-cs"/>
                      </a:endParaRPr>
                    </a:p>
                    <a:p>
                      <a:pPr algn="ctr"/>
                      <a:endParaRPr lang="en-US" sz="1800" b="1" i="0" kern="1200" dirty="0">
                        <a:solidFill>
                          <a:schemeClr val="tx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Mathematics for young children involves developing their own understanding of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number, quantity, shape and space</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Babies and young children have a natural interest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in quantities and spatial relations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 they are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problem-solvers, pattern-spotters and sense-makers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from birth. This curiosity and enjoyment should be nurtured through their interactions with people and the world around them, drawing on their personal and cultural knowledge. Every young child is entitled to a strong mathematical foundation which is built through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playful exploration, apprenticeship and meaning-making</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Children should freely explore how they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represent their mathematical thinking through gesture, talk, manipulation of objects and their graphical signs and representations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supported by access to graphic tools in their pretend play.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Effective early mathematics experiences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 involve seeking patterns, creating and solving mathematical problems and engaging with stories, songs, games, practical activities and imaginative play</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Plenty of time is required for children to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revisit, develop and make sense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for themselves. This is supported by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sensitive interactions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with adults who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observe, listen to and value children’s mathematical ideas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and build upon children’s interests, including those developed with their families. It is crucial to maintain children’s enthusiasm so they develop positive self-esteem as learners of mathematics and feel confident to express their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850951761"/>
                  </a:ext>
                </a:extLst>
              </a:tr>
              <a:tr h="2916195">
                <a:tc>
                  <a:txBody>
                    <a:bodyPr/>
                    <a:lstStyle/>
                    <a:p>
                      <a:pPr algn="ctr"/>
                      <a:r>
                        <a:rPr lang="en-GB" sz="1800" b="1" i="0" kern="1200" dirty="0">
                          <a:solidFill>
                            <a:schemeClr val="tx1"/>
                          </a:solidFill>
                          <a:effectLst/>
                          <a:latin typeface="SassoonPrimaryInfant" pitchFamily="2" charset="0"/>
                          <a:ea typeface="+mn-ea"/>
                          <a:cs typeface="+mn-cs"/>
                        </a:rPr>
                        <a:t>Summary Goals</a:t>
                      </a:r>
                    </a:p>
                    <a:p>
                      <a:pPr algn="ctr"/>
                      <a:endParaRPr lang="en-GB" sz="1800" b="0" i="0" kern="1200" dirty="0">
                        <a:solidFill>
                          <a:schemeClr val="tx1"/>
                        </a:solidFill>
                        <a:effectLst/>
                        <a:latin typeface="SassoonPrimaryInfant" pitchFamily="2" charset="0"/>
                        <a:ea typeface="+mn-ea"/>
                        <a:cs typeface="+mn-cs"/>
                      </a:endParaRPr>
                    </a:p>
                    <a:p>
                      <a:pPr algn="ctr"/>
                      <a:r>
                        <a:rPr lang="en-GB" sz="1800" b="0" i="0" kern="1200" dirty="0">
                          <a:solidFill>
                            <a:schemeClr val="tx1"/>
                          </a:solidFill>
                          <a:effectLst/>
                          <a:latin typeface="SassoonPrimaryInfant" pitchFamily="2" charset="0"/>
                          <a:ea typeface="+mn-ea"/>
                          <a:cs typeface="+mn-cs"/>
                        </a:rPr>
                        <a:t>Number </a:t>
                      </a:r>
                    </a:p>
                    <a:p>
                      <a:pPr algn="ctr"/>
                      <a:endParaRPr lang="en-GB" sz="1800" b="0" i="0" kern="1200" dirty="0">
                        <a:solidFill>
                          <a:schemeClr val="tx1"/>
                        </a:solidFill>
                        <a:effectLst/>
                        <a:latin typeface="SassoonPrimaryInfant" pitchFamily="2" charset="0"/>
                        <a:ea typeface="+mn-ea"/>
                        <a:cs typeface="+mn-cs"/>
                      </a:endParaRPr>
                    </a:p>
                    <a:p>
                      <a:pPr algn="ctr"/>
                      <a:r>
                        <a:rPr lang="en-GB" sz="1800" b="0" i="0" kern="1200" dirty="0">
                          <a:solidFill>
                            <a:schemeClr val="tx1"/>
                          </a:solidFill>
                          <a:effectLst/>
                          <a:latin typeface="SassoonPrimaryInfant" pitchFamily="2" charset="0"/>
                          <a:ea typeface="+mn-ea"/>
                          <a:cs typeface="+mn-cs"/>
                        </a:rPr>
                        <a:t>Numerical Patterns </a:t>
                      </a:r>
                    </a:p>
                    <a:p>
                      <a:pPr algn="ctr"/>
                      <a:endParaRPr lang="en-GB" sz="1800" b="0" i="0" kern="1200" dirty="0">
                        <a:solidFill>
                          <a:schemeClr val="tx1"/>
                        </a:solidFill>
                        <a:effectLst/>
                        <a:latin typeface="SassoonPrimaryInfant" pitchFamily="2" charset="0"/>
                        <a:ea typeface="+mn-ea"/>
                        <a:cs typeface="+mn-cs"/>
                      </a:endParaRPr>
                    </a:p>
                    <a:p>
                      <a:pPr algn="ctr"/>
                      <a:r>
                        <a:rPr lang="en-GB" sz="1800" b="0" i="0" kern="1200" dirty="0">
                          <a:solidFill>
                            <a:schemeClr val="tx1"/>
                          </a:solidFill>
                          <a:effectLst/>
                          <a:latin typeface="SassoonPrimaryInfant" pitchFamily="2" charset="0"/>
                          <a:ea typeface="+mn-ea"/>
                          <a:cs typeface="+mn-cs"/>
                        </a:rPr>
                        <a:t>Shape Space and Measure </a:t>
                      </a:r>
                    </a:p>
                    <a:p>
                      <a:pPr algn="ctr"/>
                      <a:endParaRPr lang="en-US" sz="1800" b="0" i="0" kern="1200" dirty="0">
                        <a:solidFill>
                          <a:schemeClr val="tx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c</a:t>
                      </a:r>
                      <a:r>
                        <a:rPr lang="en-GB" sz="1000" dirty="0">
                          <a:effectLst/>
                          <a:latin typeface="SassoonPrimaryInfant" pitchFamily="2" charset="0"/>
                          <a:ea typeface="Calibri" panose="020F0502020204030204" pitchFamily="34" charset="0"/>
                          <a:cs typeface="Times New Roman" panose="02020603050405020304" pitchFamily="18" charset="0"/>
                        </a:rPr>
                        <a:t>ount objects and select numeral cards 1-5</a:t>
                      </a:r>
                      <a:r>
                        <a:rPr lang="en-GB" sz="1000" dirty="0" smtClean="0">
                          <a:effectLst/>
                          <a:latin typeface="SassoonPrimaryInfant" pitchFamily="2" charset="0"/>
                          <a:ea typeface="Calibri" panose="020F0502020204030204" pitchFamily="34" charset="0"/>
                          <a:cs typeface="Times New Roman" panose="02020603050405020304" pitchFamily="18" charset="0"/>
                        </a:rPr>
                        <a:t>.</a:t>
                      </a:r>
                    </a:p>
                    <a:p>
                      <a:pPr>
                        <a:lnSpc>
                          <a:spcPct val="115000"/>
                        </a:lnSpc>
                        <a:spcAft>
                          <a:spcPts val="1000"/>
                        </a:spcAft>
                      </a:pPr>
                      <a:r>
                        <a:rPr lang="en-GB" sz="1000" dirty="0">
                          <a:effectLst/>
                          <a:latin typeface="SassoonPrimaryInfant" pitchFamily="2" charset="0"/>
                          <a:ea typeface="Calibri" panose="020F0502020204030204" pitchFamily="34" charset="0"/>
                          <a:cs typeface="Times New Roman" panose="02020603050405020304" pitchFamily="18" charset="0"/>
                        </a:rPr>
                        <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Calibri" panose="020F0502020204030204" pitchFamily="34" charset="0"/>
                        </a:rPr>
                        <a:t>I can use the language of counting confidently and as part of play</a:t>
                      </a:r>
                      <a:r>
                        <a:rPr lang="en-GB" sz="1000" dirty="0" smtClean="0">
                          <a:effectLst/>
                          <a:latin typeface="SassoonPrimaryInfant" pitchFamily="2" charset="0"/>
                          <a:ea typeface="Calibri" panose="020F0502020204030204" pitchFamily="34" charset="0"/>
                          <a:cs typeface="Calibri" panose="020F0502020204030204" pitchFamily="34" charset="0"/>
                        </a:rPr>
                        <a:t>.</a:t>
                      </a:r>
                    </a:p>
                    <a:p>
                      <a:pPr>
                        <a:lnSpc>
                          <a:spcPct val="115000"/>
                        </a:lnSpc>
                        <a:spcAft>
                          <a:spcPts val="1000"/>
                        </a:spcAft>
                      </a:pPr>
                      <a:r>
                        <a:rPr lang="en-GB" sz="1000" dirty="0">
                          <a:effectLst/>
                          <a:latin typeface="SassoonPrimaryInfant" pitchFamily="2" charset="0"/>
                          <a:ea typeface="Calibri" panose="020F0502020204030204" pitchFamily="34" charset="0"/>
                          <a:cs typeface="Times New Roman" panose="02020603050405020304" pitchFamily="18" charset="0"/>
                        </a:rPr>
                        <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i</a:t>
                      </a:r>
                      <a:r>
                        <a:rPr lang="en-GB" sz="1000" dirty="0">
                          <a:effectLst/>
                          <a:latin typeface="SassoonPrimaryInfant" pitchFamily="2" charset="0"/>
                          <a:ea typeface="Calibri" panose="020F0502020204030204" pitchFamily="34" charset="0"/>
                          <a:cs typeface="Times New Roman" panose="02020603050405020304" pitchFamily="18" charset="0"/>
                        </a:rPr>
                        <a:t>dentify simple 2D </a:t>
                      </a:r>
                      <a:r>
                        <a:rPr lang="en-GB" sz="1000" dirty="0" smtClean="0">
                          <a:effectLst/>
                          <a:latin typeface="SassoonPrimaryInfant" pitchFamily="2" charset="0"/>
                          <a:ea typeface="Calibri" panose="020F0502020204030204" pitchFamily="34" charset="0"/>
                          <a:cs typeface="Times New Roman" panose="02020603050405020304" pitchFamily="18" charset="0"/>
                        </a:rPr>
                        <a:t>shapes (triangle, rectangle, square, circle) </a:t>
                      </a:r>
                      <a:r>
                        <a:rPr lang="en-GB" sz="1000" dirty="0">
                          <a:effectLst/>
                          <a:latin typeface="SassoonPrimaryInfant" pitchFamily="2" charset="0"/>
                          <a:ea typeface="Calibri" panose="020F0502020204030204" pitchFamily="34" charset="0"/>
                          <a:cs typeface="Times New Roman" panose="02020603050405020304" pitchFamily="18" charset="0"/>
                        </a:rPr>
                        <a:t>in the environment.</a:t>
                      </a:r>
                    </a:p>
                    <a:p>
                      <a:pPr marL="0" indent="0" algn="ctr">
                        <a:buFontTx/>
                        <a:buNone/>
                      </a:pPr>
                      <a:endParaRPr lang="en-GB" sz="105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1000"/>
                        </a:spcAft>
                      </a:pPr>
                      <a:r>
                        <a:rPr lang="en-GB" sz="1000" dirty="0">
                          <a:effectLst/>
                          <a:latin typeface="SassoonPrimaryInfant" pitchFamily="2" charset="0"/>
                          <a:ea typeface="Calibri" panose="020F0502020204030204" pitchFamily="34" charset="0"/>
                          <a:cs typeface="Calibri" panose="020F0502020204030204" pitchFamily="34" charset="0"/>
                        </a:rPr>
                        <a:t>I</a:t>
                      </a:r>
                      <a:r>
                        <a:rPr lang="en-GB" sz="1000" baseline="0" dirty="0">
                          <a:effectLst/>
                          <a:latin typeface="SassoonPrimaryInfant" pitchFamily="2" charset="0"/>
                          <a:ea typeface="Calibri" panose="020F0502020204030204" pitchFamily="34" charset="0"/>
                          <a:cs typeface="Calibri" panose="020F0502020204030204" pitchFamily="34" charset="0"/>
                        </a:rPr>
                        <a:t> can us</a:t>
                      </a:r>
                      <a:r>
                        <a:rPr lang="en-GB" sz="1000" dirty="0">
                          <a:effectLst/>
                          <a:latin typeface="SassoonPrimaryInfant" pitchFamily="2" charset="0"/>
                          <a:ea typeface="Calibri" panose="020F0502020204030204" pitchFamily="34" charset="0"/>
                          <a:cs typeface="Calibri" panose="020F0502020204030204" pitchFamily="34" charset="0"/>
                        </a:rPr>
                        <a:t>e five frames and talk about the significance of the formation. I</a:t>
                      </a:r>
                      <a:r>
                        <a:rPr lang="en-GB" sz="1000" baseline="0" dirty="0">
                          <a:effectLst/>
                          <a:latin typeface="SassoonPrimaryInfant" pitchFamily="2" charset="0"/>
                          <a:ea typeface="Calibri" panose="020F0502020204030204" pitchFamily="34" charset="0"/>
                          <a:cs typeface="Calibri" panose="020F0502020204030204" pitchFamily="34" charset="0"/>
                        </a:rPr>
                        <a:t> can c</a:t>
                      </a:r>
                      <a:r>
                        <a:rPr lang="en-GB" sz="1000" dirty="0">
                          <a:effectLst/>
                          <a:latin typeface="SassoonPrimaryInfant" pitchFamily="2" charset="0"/>
                          <a:ea typeface="Calibri" panose="020F0502020204030204" pitchFamily="34" charset="0"/>
                          <a:cs typeface="Calibri" panose="020F0502020204030204" pitchFamily="34" charset="0"/>
                        </a:rPr>
                        <a:t>ount the total number of objects in 2 groups.</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effectLst/>
                          <a:latin typeface="SassoonPrimaryInfant" pitchFamily="2" charset="0"/>
                          <a:ea typeface="Calibri" panose="020F0502020204030204" pitchFamily="34" charset="0"/>
                          <a:cs typeface="Calibri" panose="020F0502020204030204" pitchFamily="34" charset="0"/>
                        </a:rPr>
                        <a:t>I</a:t>
                      </a:r>
                      <a:r>
                        <a:rPr lang="en-GB" sz="1000" baseline="0" dirty="0">
                          <a:effectLst/>
                          <a:latin typeface="SassoonPrimaryInfant" pitchFamily="2" charset="0"/>
                          <a:ea typeface="Calibri" panose="020F0502020204030204" pitchFamily="34" charset="0"/>
                          <a:cs typeface="Calibri" panose="020F0502020204030204" pitchFamily="34" charset="0"/>
                        </a:rPr>
                        <a:t> am beginning to</a:t>
                      </a:r>
                      <a:r>
                        <a:rPr lang="en-GB" sz="1000" dirty="0">
                          <a:effectLst/>
                          <a:latin typeface="SassoonPrimaryInfant" pitchFamily="2" charset="0"/>
                          <a:ea typeface="Calibri" panose="020F0502020204030204" pitchFamily="34" charset="0"/>
                          <a:cs typeface="Calibri" panose="020F0502020204030204" pitchFamily="34" charset="0"/>
                        </a:rPr>
                        <a:t>  understand one more and one less.</a:t>
                      </a:r>
                      <a:endParaRPr lang="en-GB" sz="1000" dirty="0">
                        <a:effectLst/>
                        <a:latin typeface="SassoonPrimaryInfant" pitchFamily="2" charset="0"/>
                        <a:ea typeface="Calibri" panose="020F0502020204030204" pitchFamily="34" charset="0"/>
                        <a:cs typeface="Times New Roman" panose="02020603050405020304" pitchFamily="18" charset="0"/>
                      </a:endParaRPr>
                    </a:p>
                    <a:p>
                      <a:r>
                        <a:rPr lang="en-GB" sz="1000" b="0" dirty="0">
                          <a:effectLst/>
                          <a:latin typeface="SassoonPrimaryInfant" pitchFamily="2" charset="0"/>
                          <a:ea typeface="Calibri" panose="020F0502020204030204" pitchFamily="34" charset="0"/>
                        </a:rPr>
                        <a:t>I know that </a:t>
                      </a:r>
                      <a:r>
                        <a:rPr lang="en-GB" sz="1000" dirty="0">
                          <a:effectLst/>
                          <a:latin typeface="SassoonPrimaryInfant" pitchFamily="2" charset="0"/>
                          <a:ea typeface="Calibri" panose="020F0502020204030204" pitchFamily="34" charset="0"/>
                        </a:rPr>
                        <a:t>the world is made of 2D and 3D shapes.</a:t>
                      </a:r>
                      <a:r>
                        <a:rPr lang="en-GB" sz="1000" dirty="0">
                          <a:effectLst/>
                          <a:latin typeface="SassoonPrimaryInfant" pitchFamily="2" charset="0"/>
                          <a:ea typeface="Calibri" panose="020F0502020204030204" pitchFamily="34" charset="0"/>
                          <a:cs typeface="Times New Roman" panose="02020603050405020304" pitchFamily="18" charset="0"/>
                        </a:rPr>
                        <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rPr>
                        <a:t>I can recognise </a:t>
                      </a:r>
                      <a:r>
                        <a:rPr lang="en-GB" sz="1000" dirty="0" smtClean="0">
                          <a:effectLst/>
                          <a:latin typeface="SassoonPrimaryInfant" pitchFamily="2" charset="0"/>
                          <a:ea typeface="Calibri" panose="020F0502020204030204" pitchFamily="34" charset="0"/>
                        </a:rPr>
                        <a:t>2D (triangle, rectangle</a:t>
                      </a:r>
                      <a:r>
                        <a:rPr lang="en-GB" sz="1000" baseline="0" dirty="0" smtClean="0">
                          <a:effectLst/>
                          <a:latin typeface="SassoonPrimaryInfant" pitchFamily="2" charset="0"/>
                          <a:ea typeface="Calibri" panose="020F0502020204030204" pitchFamily="34" charset="0"/>
                        </a:rPr>
                        <a:t>, square and circle)</a:t>
                      </a:r>
                      <a:r>
                        <a:rPr lang="en-GB" sz="1000" dirty="0" smtClean="0">
                          <a:effectLst/>
                          <a:latin typeface="SassoonPrimaryInfant" pitchFamily="2" charset="0"/>
                          <a:ea typeface="Calibri" panose="020F0502020204030204" pitchFamily="34" charset="0"/>
                        </a:rPr>
                        <a:t> </a:t>
                      </a:r>
                      <a:r>
                        <a:rPr lang="en-GB" sz="1000" dirty="0">
                          <a:effectLst/>
                          <a:latin typeface="SassoonPrimaryInfant" pitchFamily="2" charset="0"/>
                          <a:ea typeface="Calibri" panose="020F0502020204030204" pitchFamily="34" charset="0"/>
                        </a:rPr>
                        <a:t>shapes and their properties.</a:t>
                      </a:r>
                      <a:endParaRPr lang="en-GB" sz="1000" b="0" dirty="0">
                        <a:solidFill>
                          <a:schemeClr val="bg1">
                            <a:lumMod val="50000"/>
                          </a:schemeClr>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su</a:t>
                      </a:r>
                      <a:r>
                        <a:rPr lang="en-GB" sz="1000" dirty="0">
                          <a:effectLst/>
                          <a:latin typeface="SassoonPrimaryInfant" pitchFamily="2" charset="0"/>
                          <a:ea typeface="Calibri" panose="020F0502020204030204" pitchFamily="34" charset="0"/>
                          <a:cs typeface="Times New Roman" panose="02020603050405020304" pitchFamily="18" charset="0"/>
                        </a:rPr>
                        <a:t>bitise to five and count on without starting at 1</a:t>
                      </a:r>
                      <a:r>
                        <a:rPr lang="en-GB" sz="1000" dirty="0" smtClean="0">
                          <a:effectLst/>
                          <a:latin typeface="SassoonPrimaryInfant" pitchFamily="2" charset="0"/>
                          <a:ea typeface="Calibri" panose="020F0502020204030204" pitchFamily="34" charset="0"/>
                          <a:cs typeface="Times New Roman" panose="02020603050405020304" pitchFamily="18" charset="0"/>
                        </a:rPr>
                        <a:t>.</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identify p</a:t>
                      </a:r>
                      <a:r>
                        <a:rPr lang="en-GB" sz="1000" dirty="0">
                          <a:effectLst/>
                          <a:latin typeface="SassoonPrimaryInfant" pitchFamily="2" charset="0"/>
                          <a:ea typeface="Calibri" panose="020F0502020204030204" pitchFamily="34" charset="0"/>
                          <a:cs typeface="Times New Roman" panose="02020603050405020304" pitchFamily="18" charset="0"/>
                        </a:rPr>
                        <a:t>attern in the number system for example finding all the numbers that include 5 on a 100 square, exploring odds and evens and doubles</a:t>
                      </a:r>
                      <a:r>
                        <a:rPr lang="en-GB" sz="1000" dirty="0" smtClean="0">
                          <a:effectLst/>
                          <a:latin typeface="SassoonPrimaryInfant" pitchFamily="2" charset="0"/>
                          <a:ea typeface="Calibri" panose="020F0502020204030204" pitchFamily="34" charset="0"/>
                          <a:cs typeface="Times New Roman" panose="02020603050405020304" pitchFamily="18" charset="0"/>
                        </a:rPr>
                        <a:t>.</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0" dirty="0">
                          <a:effectLst/>
                          <a:latin typeface="SassoonPrimaryInfant" pitchFamily="2" charset="0"/>
                          <a:ea typeface="Calibri" panose="020F0502020204030204" pitchFamily="34" charset="0"/>
                          <a:cs typeface="Times New Roman" panose="02020603050405020304" pitchFamily="18" charset="0"/>
                        </a:rPr>
                        <a:t>I</a:t>
                      </a:r>
                      <a:r>
                        <a:rPr lang="en-GB" sz="1000" b="0" baseline="0" dirty="0">
                          <a:effectLst/>
                          <a:latin typeface="SassoonPrimaryInfant" pitchFamily="2" charset="0"/>
                          <a:ea typeface="Calibri" panose="020F0502020204030204" pitchFamily="34" charset="0"/>
                          <a:cs typeface="Times New Roman" panose="02020603050405020304" pitchFamily="18" charset="0"/>
                        </a:rPr>
                        <a:t> know</a:t>
                      </a:r>
                      <a:r>
                        <a:rPr lang="en-GB" sz="1000" dirty="0">
                          <a:effectLst/>
                          <a:latin typeface="SassoonPrimaryInfant" pitchFamily="2" charset="0"/>
                          <a:ea typeface="Calibri" panose="020F0502020204030204" pitchFamily="34" charset="0"/>
                          <a:cs typeface="Times New Roman" panose="02020603050405020304" pitchFamily="18" charset="0"/>
                        </a:rPr>
                        <a:t> some units of </a:t>
                      </a:r>
                      <a:r>
                        <a:rPr lang="en-GB" sz="1000" dirty="0" smtClean="0">
                          <a:effectLst/>
                          <a:latin typeface="SassoonPrimaryInfant" pitchFamily="2" charset="0"/>
                          <a:ea typeface="Calibri" panose="020F0502020204030204" pitchFamily="34" charset="0"/>
                          <a:cs typeface="Times New Roman" panose="02020603050405020304" pitchFamily="18" charset="0"/>
                        </a:rPr>
                        <a:t>measure</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(cubes, bricks)</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1" dirty="0">
                          <a:effectLst/>
                          <a:latin typeface="SassoonPrimaryInfant" pitchFamily="2" charset="0"/>
                          <a:ea typeface="Calibri" panose="020F0502020204030204" pitchFamily="34" charset="0"/>
                          <a:cs typeface="Times New Roman" panose="02020603050405020304" pitchFamily="18" charset="0"/>
                        </a:rPr>
                        <a:t> </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 can use ten frames and talk about the arrangements. I</a:t>
                      </a:r>
                      <a:r>
                        <a:rPr lang="en-GB" sz="1000" baseline="0" dirty="0">
                          <a:effectLst/>
                          <a:latin typeface="SassoonPrimaryInfant" pitchFamily="2" charset="0"/>
                          <a:ea typeface="Calibri" panose="020F0502020204030204" pitchFamily="34" charset="0"/>
                          <a:cs typeface="Times New Roman" panose="02020603050405020304" pitchFamily="18" charset="0"/>
                        </a:rPr>
                        <a:t> am beginning </a:t>
                      </a:r>
                      <a:r>
                        <a:rPr lang="en-GB" sz="1000" dirty="0">
                          <a:effectLst/>
                          <a:latin typeface="SassoonPrimaryInfant" pitchFamily="2" charset="0"/>
                          <a:ea typeface="Calibri" panose="020F0502020204030204" pitchFamily="34" charset="0"/>
                          <a:cs typeface="Times New Roman" panose="02020603050405020304" pitchFamily="18" charset="0"/>
                        </a:rPr>
                        <a:t>to estimate</a:t>
                      </a:r>
                      <a:r>
                        <a:rPr lang="en-GB" sz="1000" dirty="0" smtClean="0">
                          <a:effectLst/>
                          <a:latin typeface="SassoonPrimaryInfant" pitchFamily="2" charset="0"/>
                          <a:ea typeface="Calibri" panose="020F0502020204030204" pitchFamily="34" charset="0"/>
                          <a:cs typeface="Times New Roman" panose="02020603050405020304" pitchFamily="18" charset="0"/>
                        </a:rPr>
                        <a:t>.</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0" dirty="0">
                          <a:effectLst/>
                          <a:latin typeface="SassoonPrimaryInfant" pitchFamily="2" charset="0"/>
                          <a:ea typeface="Calibri" panose="020F0502020204030204" pitchFamily="34" charset="0"/>
                          <a:cs typeface="Calibri" panose="020F0502020204030204" pitchFamily="34" charset="0"/>
                        </a:rPr>
                        <a:t>I</a:t>
                      </a:r>
                      <a:r>
                        <a:rPr lang="en-GB" sz="1000" b="0" baseline="0" dirty="0">
                          <a:effectLst/>
                          <a:latin typeface="SassoonPrimaryInfant" pitchFamily="2" charset="0"/>
                          <a:ea typeface="Calibri" panose="020F0502020204030204" pitchFamily="34" charset="0"/>
                          <a:cs typeface="Calibri" panose="020F0502020204030204" pitchFamily="34" charset="0"/>
                        </a:rPr>
                        <a:t> ca</a:t>
                      </a:r>
                      <a:r>
                        <a:rPr lang="en-GB" sz="1000" dirty="0">
                          <a:effectLst/>
                          <a:latin typeface="SassoonPrimaryInfant" pitchFamily="2" charset="0"/>
                          <a:ea typeface="Calibri" panose="020F0502020204030204" pitchFamily="34" charset="0"/>
                          <a:cs typeface="Calibri" panose="020F0502020204030204" pitchFamily="34" charset="0"/>
                        </a:rPr>
                        <a:t>n use the language more, fewer, less when talking about numbers and quantities</a:t>
                      </a:r>
                      <a:r>
                        <a:rPr lang="en-GB" sz="1000" dirty="0" smtClean="0">
                          <a:effectLst/>
                          <a:latin typeface="SassoonPrimaryInfant" pitchFamily="2" charset="0"/>
                          <a:ea typeface="Calibri" panose="020F0502020204030204" pitchFamily="34" charset="0"/>
                          <a:cs typeface="Calibri" panose="020F0502020204030204" pitchFamily="34" charset="0"/>
                        </a:rPr>
                        <a:t>.</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use the l</a:t>
                      </a:r>
                      <a:r>
                        <a:rPr lang="en-GB" sz="1000" dirty="0">
                          <a:effectLst/>
                          <a:latin typeface="SassoonPrimaryInfant" pitchFamily="2" charset="0"/>
                          <a:ea typeface="Calibri" panose="020F0502020204030204" pitchFamily="34" charset="0"/>
                          <a:cs typeface="Times New Roman" panose="02020603050405020304" pitchFamily="18" charset="0"/>
                        </a:rPr>
                        <a:t>anguage of time when talking about the day and events in my life. I</a:t>
                      </a:r>
                      <a:r>
                        <a:rPr lang="en-GB" sz="1000" baseline="0" dirty="0">
                          <a:effectLst/>
                          <a:latin typeface="SassoonPrimaryInfant" pitchFamily="2" charset="0"/>
                          <a:ea typeface="Calibri" panose="020F0502020204030204" pitchFamily="34" charset="0"/>
                          <a:cs typeface="Times New Roman" panose="02020603050405020304" pitchFamily="18" charset="0"/>
                        </a:rPr>
                        <a:t> can re</a:t>
                      </a:r>
                      <a:r>
                        <a:rPr lang="en-GB" sz="1000" dirty="0">
                          <a:effectLst/>
                          <a:latin typeface="SassoonPrimaryInfant" pitchFamily="2" charset="0"/>
                          <a:ea typeface="Calibri" panose="020F0502020204030204" pitchFamily="34" charset="0"/>
                          <a:cs typeface="Times New Roman" panose="02020603050405020304" pitchFamily="18" charset="0"/>
                        </a:rPr>
                        <a:t>cognise some 3D </a:t>
                      </a:r>
                      <a:r>
                        <a:rPr lang="en-GB" sz="1000" dirty="0" smtClean="0">
                          <a:effectLst/>
                          <a:latin typeface="SassoonPrimaryInfant" pitchFamily="2" charset="0"/>
                          <a:ea typeface="Calibri" panose="020F0502020204030204" pitchFamily="34" charset="0"/>
                          <a:cs typeface="Times New Roman" panose="02020603050405020304" pitchFamily="18" charset="0"/>
                        </a:rPr>
                        <a:t>shapes</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(cone, sphere,  cylinder, cube)</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 can order, identify, subitise, combine and manipulate numbers to ten</a:t>
                      </a:r>
                      <a:r>
                        <a:rPr lang="en-GB" sz="1000" dirty="0" smtClean="0">
                          <a:effectLst/>
                          <a:latin typeface="SassoonPrimaryInfant" pitchFamily="2" charset="0"/>
                          <a:ea typeface="Calibri" panose="020F0502020204030204" pitchFamily="34" charset="0"/>
                          <a:cs typeface="Times New Roman" panose="02020603050405020304" pitchFamily="18" charset="0"/>
                        </a:rPr>
                        <a:t>.</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know 1</a:t>
                      </a:r>
                      <a:r>
                        <a:rPr lang="en-GB" sz="1000" dirty="0">
                          <a:effectLst/>
                          <a:latin typeface="SassoonPrimaryInfant" pitchFamily="2" charset="0"/>
                          <a:ea typeface="Calibri" panose="020F0502020204030204" pitchFamily="34" charset="0"/>
                          <a:cs typeface="Times New Roman" panose="02020603050405020304" pitchFamily="18" charset="0"/>
                        </a:rPr>
                        <a:t> more/ less than.</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aseline="0" dirty="0">
                          <a:effectLst/>
                          <a:latin typeface="SassoonPrimaryInfant" pitchFamily="2" charset="0"/>
                          <a:ea typeface="Calibri" panose="020F0502020204030204" pitchFamily="34" charset="0"/>
                          <a:cs typeface="Times New Roman" panose="02020603050405020304" pitchFamily="18" charset="0"/>
                        </a:rPr>
                        <a:t>I can re</a:t>
                      </a:r>
                      <a:r>
                        <a:rPr lang="en-GB" sz="1000" dirty="0">
                          <a:effectLst/>
                          <a:latin typeface="SassoonPrimaryInfant" pitchFamily="2" charset="0"/>
                          <a:ea typeface="Calibri" panose="020F0502020204030204" pitchFamily="34" charset="0"/>
                          <a:cs typeface="Times New Roman" panose="02020603050405020304" pitchFamily="18" charset="0"/>
                        </a:rPr>
                        <a:t>cognise mathematical features of some </a:t>
                      </a:r>
                      <a:r>
                        <a:rPr lang="en-GB" sz="1000" dirty="0" smtClean="0">
                          <a:effectLst/>
                          <a:latin typeface="SassoonPrimaryInfant" pitchFamily="2" charset="0"/>
                          <a:ea typeface="Calibri" panose="020F0502020204030204" pitchFamily="34" charset="0"/>
                          <a:cs typeface="Times New Roman" panose="02020603050405020304" pitchFamily="18" charset="0"/>
                        </a:rPr>
                        <a:t>shapes</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(sides, corners, curved/straightedges).</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am starting </a:t>
                      </a:r>
                      <a:r>
                        <a:rPr lang="en-GB" sz="1000" dirty="0">
                          <a:effectLst/>
                          <a:latin typeface="SassoonPrimaryInfant" pitchFamily="2" charset="0"/>
                          <a:ea typeface="Calibri" panose="020F0502020204030204" pitchFamily="34" charset="0"/>
                          <a:cs typeface="Times New Roman" panose="02020603050405020304" pitchFamily="18" charset="0"/>
                        </a:rPr>
                        <a:t>to explore problems including </a:t>
                      </a:r>
                      <a:r>
                        <a:rPr lang="en-GB" sz="1000" dirty="0" smtClean="0">
                          <a:effectLst/>
                          <a:latin typeface="SassoonPrimaryInfant" pitchFamily="2" charset="0"/>
                          <a:ea typeface="Calibri" panose="020F0502020204030204" pitchFamily="34" charset="0"/>
                          <a:cs typeface="Times New Roman" panose="02020603050405020304" pitchFamily="18" charset="0"/>
                        </a:rPr>
                        <a:t>shape</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(composing and decomposing shapes, shapes are made up of other shapes) </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nSpc>
                          <a:spcPct val="115000"/>
                        </a:lnSpc>
                        <a:spcAft>
                          <a:spcPts val="0"/>
                        </a:spcAft>
                      </a:pPr>
                      <a:r>
                        <a:rPr lang="en-GB" sz="1000" b="0" dirty="0">
                          <a:effectLst/>
                          <a:latin typeface="SassoonPrimaryInfant" pitchFamily="2" charset="0"/>
                          <a:ea typeface="Calibri" panose="020F0502020204030204" pitchFamily="34" charset="0"/>
                          <a:cs typeface="Times New Roman" panose="02020603050405020304" pitchFamily="18" charset="0"/>
                        </a:rPr>
                        <a:t>Early</a:t>
                      </a:r>
                      <a:r>
                        <a:rPr lang="en-GB" sz="1000" b="0" baseline="0" dirty="0">
                          <a:effectLst/>
                          <a:latin typeface="SassoonPrimaryInfant" pitchFamily="2" charset="0"/>
                          <a:ea typeface="Calibri" panose="020F0502020204030204" pitchFamily="34" charset="0"/>
                          <a:cs typeface="Times New Roman" panose="02020603050405020304" pitchFamily="18" charset="0"/>
                        </a:rPr>
                        <a:t> Learning Goal</a:t>
                      </a:r>
                      <a:endParaRPr lang="en-GB" sz="1000" b="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endParaRPr lang="en-GB" sz="1100" b="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0" dirty="0">
                          <a:effectLst/>
                          <a:latin typeface="SassoonPrimaryInfant" pitchFamily="2" charset="0"/>
                          <a:ea typeface="Calibri" panose="020F0502020204030204" pitchFamily="34" charset="0"/>
                          <a:cs typeface="Times New Roman" panose="02020603050405020304" pitchFamily="18" charset="0"/>
                        </a:rPr>
                        <a:t>Shape space and measure: </a:t>
                      </a:r>
                      <a:r>
                        <a:rPr lang="en-GB" sz="1000" dirty="0">
                          <a:effectLst/>
                          <a:latin typeface="SassoonPrimaryInfant" pitchFamily="2" charset="0"/>
                          <a:ea typeface="Calibri" panose="020F0502020204030204" pitchFamily="34" charset="0"/>
                          <a:cs typeface="Times New Roman" panose="02020603050405020304" pitchFamily="18" charset="0"/>
                        </a:rPr>
                        <a:t>Problem solves using what they know about measure.</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83126" y="175812"/>
            <a:ext cx="1489154" cy="741145"/>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5072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23-24</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01020070"/>
              </p:ext>
            </p:extLst>
          </p:nvPr>
        </p:nvGraphicFramePr>
        <p:xfrm>
          <a:off x="83127" y="474842"/>
          <a:ext cx="11995954" cy="6302180"/>
        </p:xfrm>
        <a:graphic>
          <a:graphicData uri="http://schemas.openxmlformats.org/drawingml/2006/table">
            <a:tbl>
              <a:tblPr firstRow="1" bandRow="1">
                <a:tableStyleId>{5C22544A-7EE6-4342-B048-85BDC9FD1C3A}</a:tableStyleId>
              </a:tblPr>
              <a:tblGrid>
                <a:gridCol w="1862421">
                  <a:extLst>
                    <a:ext uri="{9D8B030D-6E8A-4147-A177-3AD203B41FA5}">
                      <a16:colId xmlns:a16="http://schemas.microsoft.com/office/drawing/2014/main" val="385991600"/>
                    </a:ext>
                  </a:extLst>
                </a:gridCol>
                <a:gridCol w="1539200">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620005">
                  <a:extLst>
                    <a:ext uri="{9D8B030D-6E8A-4147-A177-3AD203B41FA5}">
                      <a16:colId xmlns:a16="http://schemas.microsoft.com/office/drawing/2014/main" val="34816841"/>
                    </a:ext>
                  </a:extLst>
                </a:gridCol>
                <a:gridCol w="1506930">
                  <a:extLst>
                    <a:ext uri="{9D8B030D-6E8A-4147-A177-3AD203B41FA5}">
                      <a16:colId xmlns:a16="http://schemas.microsoft.com/office/drawing/2014/main" val="1315738151"/>
                    </a:ext>
                  </a:extLst>
                </a:gridCol>
                <a:gridCol w="131287">
                  <a:extLst>
                    <a:ext uri="{9D8B030D-6E8A-4147-A177-3AD203B41FA5}">
                      <a16:colId xmlns:a16="http://schemas.microsoft.com/office/drawing/2014/main" val="2573491699"/>
                    </a:ext>
                  </a:extLst>
                </a:gridCol>
                <a:gridCol w="1638217">
                  <a:extLst>
                    <a:ext uri="{9D8B030D-6E8A-4147-A177-3AD203B41FA5}">
                      <a16:colId xmlns:a16="http://schemas.microsoft.com/office/drawing/2014/main" val="3133303140"/>
                    </a:ext>
                  </a:extLst>
                </a:gridCol>
                <a:gridCol w="125187">
                  <a:extLst>
                    <a:ext uri="{9D8B030D-6E8A-4147-A177-3AD203B41FA5}">
                      <a16:colId xmlns:a16="http://schemas.microsoft.com/office/drawing/2014/main" val="345752596"/>
                    </a:ext>
                  </a:extLst>
                </a:gridCol>
                <a:gridCol w="1638217">
                  <a:extLst>
                    <a:ext uri="{9D8B030D-6E8A-4147-A177-3AD203B41FA5}">
                      <a16:colId xmlns:a16="http://schemas.microsoft.com/office/drawing/2014/main" val="2335150482"/>
                    </a:ext>
                  </a:extLst>
                </a:gridCol>
                <a:gridCol w="116840">
                  <a:extLst>
                    <a:ext uri="{9D8B030D-6E8A-4147-A177-3AD203B41FA5}">
                      <a16:colId xmlns:a16="http://schemas.microsoft.com/office/drawing/2014/main" val="1391630712"/>
                    </a:ext>
                  </a:extLst>
                </a:gridCol>
                <a:gridCol w="1700810">
                  <a:extLst>
                    <a:ext uri="{9D8B030D-6E8A-4147-A177-3AD203B41FA5}">
                      <a16:colId xmlns:a16="http://schemas.microsoft.com/office/drawing/2014/main" val="4046203905"/>
                    </a:ext>
                  </a:extLst>
                </a:gridCol>
              </a:tblGrid>
              <a:tr h="407678">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gridSpan="3">
                  <a:txBody>
                    <a:bodyPr/>
                    <a:lstStyle/>
                    <a:p>
                      <a:pPr algn="ctr"/>
                      <a:r>
                        <a:rPr lang="en-US" sz="200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endParaRPr lang="en-GB"/>
                    </a:p>
                  </a:txBody>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867209">
                <a:tc>
                  <a:txBody>
                    <a:bodyPr/>
                    <a:lstStyle/>
                    <a:p>
                      <a:pPr algn="ctr"/>
                      <a:r>
                        <a:rPr lang="en-GB" sz="1800" b="0" dirty="0">
                          <a:latin typeface="SassoonPrimaryInfant" pitchFamily="2" charset="0"/>
                          <a:cs typeface="Amatic SC" panose="00000500000000000000" pitchFamily="2" charset="-79"/>
                        </a:rPr>
                        <a:t>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a:t>
                      </a:r>
                      <a:r>
                        <a:rPr lang="en-US" sz="1800" baseline="0" dirty="0">
                          <a:latin typeface="SassoonPrimaryInfant" pitchFamily="2" charset="0"/>
                          <a:cs typeface="Amatic SC" panose="00000500000000000000" pitchFamily="2" charset="-79"/>
                        </a:rPr>
                        <a:t> Who Help Us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67968">
                <a:tc>
                  <a:txBody>
                    <a:bodyPr/>
                    <a:lstStyle/>
                    <a:p>
                      <a:pPr algn="ctr"/>
                      <a:r>
                        <a:rPr lang="en-US" sz="1800" b="1" dirty="0">
                          <a:latin typeface="SassoonPrimaryInfant" pitchFamily="2" charset="0"/>
                          <a:cs typeface="Amatic SC" panose="00000500000000000000" pitchFamily="2" charset="-79"/>
                        </a:rPr>
                        <a:t>Understanding</a:t>
                      </a:r>
                      <a:r>
                        <a:rPr lang="en-US" sz="1800" b="1" baseline="0" dirty="0">
                          <a:latin typeface="SassoonPrimaryInfant" pitchFamily="2" charset="0"/>
                          <a:cs typeface="Amatic SC" panose="00000500000000000000" pitchFamily="2" charset="-79"/>
                        </a:rPr>
                        <a:t> the World</a:t>
                      </a:r>
                      <a:endParaRPr lang="en-US" sz="1800" b="1" dirty="0">
                        <a:latin typeface="SassoonPrimaryInfant" pitchFamily="2" charset="0"/>
                        <a:cs typeface="Amatic SC" panose="00000500000000000000" pitchFamily="2" charset="-79"/>
                      </a:endParaRPr>
                    </a:p>
                    <a:p>
                      <a:pPr algn="ctr"/>
                      <a:endParaRPr lang="en-US" sz="1800" b="0" dirty="0">
                        <a:latin typeface="SassoonPrimaryInfant" pitchFamily="2" charset="0"/>
                        <a:cs typeface="Amatic SC" panose="00000500000000000000" pitchFamily="2" charset="-79"/>
                      </a:endParaRPr>
                    </a:p>
                    <a:p>
                      <a:pPr algn="ctr"/>
                      <a:endParaRPr lang="en-US" sz="1800" b="0"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PrimaryInfant" pitchFamily="2" charset="0"/>
                        <a:cs typeface="Amatic SC" panose="00000500000000000000" pitchFamily="2" charset="-79"/>
                      </a:endParaRPr>
                    </a:p>
                    <a:p>
                      <a:pPr algn="ctr"/>
                      <a:endParaRPr lang="en-US" sz="1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Understanding the World provides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a powerful, meaningful context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for learning across the curriculum. It supports children to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make sense of their expanding world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and their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place within it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through nurturing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their wonder, curiosity, agency and exploratory drive</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This development requires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regular and direct contact with the natural, built and virtual environments</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 around the child and engaging children in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collaborative activities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which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promote inquiry, problem-solving, shared decision making and scientific approaches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to understanding the world.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Active involvement in local community life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helps children to develop a sense of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civic responsibility, a duty to care, a respect for diversity and the need to work for peaceful co-existence.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In addition, first-hand involvement in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caring for wildlife and the natural world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provides children with an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appreciation of ecological balance, environmental care and the need to live sustainable lives</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Rich play, virtual and real world experiences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support learning about our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culturally, socially, technologically and ecologically diverse world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and how to stay safe within it. They also cultivate shared meanings and lay the foundation for equitable understandings of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our interconnectedness and interdependence</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30156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PrimaryInfant" pitchFamily="2" charset="0"/>
                          <a:cs typeface="Amatic SC" panose="00000500000000000000" pitchFamily="2" charset="-79"/>
                        </a:rPr>
                        <a:t>Summary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latin typeface="SassoonPrimaryInfant" pitchFamily="2" charset="0"/>
                          <a:cs typeface="Amatic SC" panose="00000500000000000000" pitchFamily="2" charset="-79"/>
                        </a:rPr>
                        <a:t>Past and Present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latin typeface="SassoonPrimaryInfant" pitchFamily="2" charset="0"/>
                          <a:cs typeface="Amatic SC" panose="00000500000000000000" pitchFamily="2" charset="-79"/>
                        </a:rPr>
                        <a:t>People,</a:t>
                      </a:r>
                      <a:r>
                        <a:rPr lang="en-GB" sz="1800" b="0" baseline="0" dirty="0">
                          <a:latin typeface="SassoonPrimaryInfant" pitchFamily="2" charset="0"/>
                          <a:cs typeface="Amatic SC" panose="00000500000000000000" pitchFamily="2" charset="-79"/>
                        </a:rPr>
                        <a:t> Culture and Communities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baseline="0"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baseline="0" dirty="0">
                          <a:latin typeface="SassoonPrimaryInfant" pitchFamily="2" charset="0"/>
                          <a:cs typeface="Amatic SC" panose="00000500000000000000" pitchFamily="2" charset="-79"/>
                        </a:rPr>
                        <a:t>The Natural World</a:t>
                      </a:r>
                      <a:endParaRPr lang="en-US" sz="1800" b="0" dirty="0">
                        <a:latin typeface="SassoonPrimaryInfant" pitchFamily="2" charset="0"/>
                        <a:cs typeface="Amatic SC" panose="00000500000000000000" pitchFamily="2" charset="-79"/>
                      </a:endParaRPr>
                    </a:p>
                    <a:p>
                      <a:pPr algn="ctr"/>
                      <a:endParaRPr lang="en-US" sz="1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SassoonPrimaryInfant" pitchFamily="2" charset="0"/>
                          <a:ea typeface="Calibri" panose="020F0502020204030204" pitchFamily="34" charset="0"/>
                        </a:rPr>
                        <a:t>I</a:t>
                      </a:r>
                      <a:r>
                        <a:rPr lang="en-GB" sz="1000" baseline="0" dirty="0">
                          <a:effectLst/>
                          <a:latin typeface="SassoonPrimaryInfant" pitchFamily="2" charset="0"/>
                          <a:ea typeface="Calibri" panose="020F0502020204030204" pitchFamily="34" charset="0"/>
                        </a:rPr>
                        <a:t> can talk </a:t>
                      </a:r>
                      <a:r>
                        <a:rPr lang="en-GB" sz="1000" dirty="0">
                          <a:effectLst/>
                          <a:latin typeface="SassoonPrimaryInfant" pitchFamily="2" charset="0"/>
                          <a:ea typeface="Calibri" panose="020F0502020204030204" pitchFamily="34" charset="0"/>
                        </a:rPr>
                        <a:t>about my own families and the people around me.</a:t>
                      </a:r>
                      <a:r>
                        <a:rPr lang="en-GB" sz="1000" baseline="0" dirty="0">
                          <a:effectLst/>
                          <a:latin typeface="SassoonPrimaryInfant" pitchFamily="2" charset="0"/>
                          <a:ea typeface="Calibri" panose="020F0502020204030204" pitchFamily="34" charset="0"/>
                        </a:rPr>
                        <a:t> </a:t>
                      </a:r>
                      <a:br>
                        <a:rPr lang="en-GB" sz="1000" baseline="0" dirty="0">
                          <a:effectLst/>
                          <a:latin typeface="SassoonPrimaryInfant" pitchFamily="2" charset="0"/>
                          <a:ea typeface="Calibri" panose="020F0502020204030204" pitchFamily="34" charset="0"/>
                        </a:rPr>
                      </a:br>
                      <a:r>
                        <a:rPr lang="en-GB" sz="1000" baseline="0" dirty="0">
                          <a:effectLst/>
                          <a:latin typeface="SassoonPrimaryInfant" pitchFamily="2" charset="0"/>
                          <a:ea typeface="Calibri" panose="020F0502020204030204" pitchFamily="34" charset="0"/>
                        </a:rPr>
                        <a:t>I can de</a:t>
                      </a:r>
                      <a:r>
                        <a:rPr lang="en-GB" sz="1000" dirty="0">
                          <a:effectLst/>
                          <a:latin typeface="SassoonPrimaryInfant" pitchFamily="2" charset="0"/>
                          <a:ea typeface="Calibri" panose="020F0502020204030204" pitchFamily="34" charset="0"/>
                        </a:rPr>
                        <a:t>scribe features around</a:t>
                      </a:r>
                      <a:r>
                        <a:rPr lang="en-GB" sz="1000" baseline="0" dirty="0">
                          <a:effectLst/>
                          <a:latin typeface="SassoonPrimaryInfant" pitchFamily="2" charset="0"/>
                          <a:ea typeface="Calibri" panose="020F0502020204030204" pitchFamily="34" charset="0"/>
                        </a:rPr>
                        <a:t> </a:t>
                      </a:r>
                      <a:r>
                        <a:rPr lang="en-GB" sz="1000" baseline="0" dirty="0" smtClean="0">
                          <a:effectLst/>
                          <a:latin typeface="SassoonPrimaryInfant" pitchFamily="2" charset="0"/>
                          <a:ea typeface="Calibri" panose="020F0502020204030204" pitchFamily="34" charset="0"/>
                        </a:rPr>
                        <a:t>me (classroom/school, home, playground)</a:t>
                      </a:r>
                      <a:r>
                        <a:rPr lang="en-GB" sz="1000" baseline="0" dirty="0">
                          <a:effectLst/>
                          <a:latin typeface="SassoonPrimaryInfant" pitchFamily="2" charset="0"/>
                          <a:ea typeface="Calibri" panose="020F0502020204030204" pitchFamily="34" charset="0"/>
                        </a:rPr>
                        <a:t/>
                      </a:r>
                      <a:br>
                        <a:rPr lang="en-GB" sz="1000" baseline="0" dirty="0">
                          <a:effectLst/>
                          <a:latin typeface="SassoonPrimaryInfant" pitchFamily="2" charset="0"/>
                          <a:ea typeface="Calibri" panose="020F0502020204030204" pitchFamily="34" charset="0"/>
                        </a:rPr>
                      </a:br>
                      <a:r>
                        <a:rPr lang="en-GB" sz="1000" baseline="0" dirty="0">
                          <a:effectLst/>
                          <a:latin typeface="SassoonPrimaryInfant" pitchFamily="2" charset="0"/>
                          <a:ea typeface="Calibri" panose="020F0502020204030204" pitchFamily="34" charset="0"/>
                        </a:rPr>
                        <a:t>I notice</a:t>
                      </a:r>
                      <a:r>
                        <a:rPr lang="en-GB" sz="1000" dirty="0">
                          <a:effectLst/>
                          <a:latin typeface="SassoonPrimaryInfant" pitchFamily="2" charset="0"/>
                          <a:ea typeface="Calibri" panose="020F0502020204030204" pitchFamily="34" charset="0"/>
                          <a:cs typeface="Times New Roman" panose="02020603050405020304" pitchFamily="18" charset="0"/>
                        </a:rPr>
                        <a:t> features of the immediate </a:t>
                      </a:r>
                      <a:r>
                        <a:rPr lang="en-GB" sz="1000" dirty="0" smtClean="0">
                          <a:effectLst/>
                          <a:latin typeface="SassoonPrimaryInfant" pitchFamily="2" charset="0"/>
                          <a:ea typeface="Calibri" panose="020F0502020204030204" pitchFamily="34" charset="0"/>
                          <a:cs typeface="Times New Roman" panose="02020603050405020304" pitchFamily="18" charset="0"/>
                        </a:rPr>
                        <a:t>environment</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 (weather).</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gn="ctr">
                        <a:spcAft>
                          <a:spcPts val="0"/>
                        </a:spcAft>
                      </a:pPr>
                      <a:endParaRPr lang="en-GB" sz="1000" dirty="0">
                        <a:effectLst/>
                        <a:latin typeface="SassoonPrimaryInfant" pitchFamily="2"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spcAft>
                          <a:spcPts val="0"/>
                        </a:spcAft>
                      </a:pPr>
                      <a:r>
                        <a:rPr lang="en-GB" sz="1000" dirty="0">
                          <a:effectLst/>
                          <a:latin typeface="SassoonPrimaryInfant" pitchFamily="2" charset="0"/>
                          <a:ea typeface="Calibri" panose="020F0502020204030204" pitchFamily="34" charset="0"/>
                        </a:rPr>
                        <a:t>I</a:t>
                      </a:r>
                      <a:r>
                        <a:rPr lang="en-GB" sz="1000" baseline="0" dirty="0">
                          <a:effectLst/>
                          <a:latin typeface="SassoonPrimaryInfant" pitchFamily="2" charset="0"/>
                          <a:ea typeface="Calibri" panose="020F0502020204030204" pitchFamily="34" charset="0"/>
                        </a:rPr>
                        <a:t> am s</a:t>
                      </a:r>
                      <a:r>
                        <a:rPr lang="en-GB" sz="1000" dirty="0">
                          <a:effectLst/>
                          <a:latin typeface="SassoonPrimaryInfant" pitchFamily="2" charset="0"/>
                          <a:ea typeface="Calibri" panose="020F0502020204030204" pitchFamily="34" charset="0"/>
                        </a:rPr>
                        <a:t>tarting to talk about the passage of time and understand significant events in my own </a:t>
                      </a:r>
                      <a:r>
                        <a:rPr lang="en-GB" sz="1000" dirty="0" smtClean="0">
                          <a:effectLst/>
                          <a:latin typeface="SassoonPrimaryInfant" pitchFamily="2" charset="0"/>
                          <a:ea typeface="Calibri" panose="020F0502020204030204" pitchFamily="34" charset="0"/>
                        </a:rPr>
                        <a:t>timeline</a:t>
                      </a:r>
                      <a:r>
                        <a:rPr lang="en-GB" sz="1000" baseline="0" dirty="0" smtClean="0">
                          <a:effectLst/>
                          <a:latin typeface="SassoonPrimaryInfant" pitchFamily="2" charset="0"/>
                          <a:ea typeface="Calibri" panose="020F0502020204030204" pitchFamily="34" charset="0"/>
                        </a:rPr>
                        <a:t> (birthdays, nursery, starting school)</a:t>
                      </a:r>
                      <a:r>
                        <a:rPr lang="en-GB" sz="1000" dirty="0">
                          <a:effectLst/>
                          <a:latin typeface="SassoonPrimaryInfant" pitchFamily="2" charset="0"/>
                          <a:ea typeface="Calibri" panose="020F0502020204030204" pitchFamily="34" charset="0"/>
                        </a:rPr>
                        <a:t/>
                      </a:r>
                      <a:br>
                        <a:rPr lang="en-GB" sz="1000" dirty="0">
                          <a:effectLst/>
                          <a:latin typeface="SassoonPrimaryInfant" pitchFamily="2" charset="0"/>
                          <a:ea typeface="Calibri" panose="020F0502020204030204" pitchFamily="34" charset="0"/>
                        </a:rPr>
                      </a:br>
                      <a:r>
                        <a:rPr lang="en-GB" sz="1000" dirty="0">
                          <a:effectLst/>
                          <a:latin typeface="SassoonPrimaryInfant" pitchFamily="2" charset="0"/>
                          <a:ea typeface="Calibri" panose="020F0502020204030204" pitchFamily="34" charset="0"/>
                        </a:rPr>
                        <a:t>I</a:t>
                      </a:r>
                      <a:r>
                        <a:rPr lang="en-GB" sz="1000" baseline="0" dirty="0">
                          <a:effectLst/>
                          <a:latin typeface="SassoonPrimaryInfant" pitchFamily="2" charset="0"/>
                          <a:ea typeface="Calibri" panose="020F0502020204030204" pitchFamily="34" charset="0"/>
                        </a:rPr>
                        <a:t> know </a:t>
                      </a:r>
                      <a:r>
                        <a:rPr lang="en-GB" sz="1000" dirty="0">
                          <a:effectLst/>
                          <a:latin typeface="SassoonPrimaryInfant" pitchFamily="2" charset="0"/>
                          <a:ea typeface="Calibri" panose="020F0502020204030204" pitchFamily="34" charset="0"/>
                        </a:rPr>
                        <a:t>some features of a different environment and what makes it different. </a:t>
                      </a:r>
                    </a:p>
                    <a:p>
                      <a:pPr algn="ctr">
                        <a:spcAft>
                          <a:spcPts val="0"/>
                        </a:spcAft>
                      </a:pPr>
                      <a:r>
                        <a:rPr lang="en-GB" sz="1000" dirty="0">
                          <a:effectLst/>
                          <a:latin typeface="SassoonPrimaryInfant" pitchFamily="2" charset="0"/>
                          <a:ea typeface="Calibri" panose="020F0502020204030204" pitchFamily="34" charset="0"/>
                        </a:rPr>
                        <a:t>I</a:t>
                      </a:r>
                      <a:r>
                        <a:rPr lang="en-GB" sz="1000" baseline="0" dirty="0">
                          <a:effectLst/>
                          <a:latin typeface="SassoonPrimaryInfant" pitchFamily="2" charset="0"/>
                          <a:ea typeface="Calibri" panose="020F0502020204030204" pitchFamily="34" charset="0"/>
                        </a:rPr>
                        <a:t> am starting</a:t>
                      </a:r>
                      <a:r>
                        <a:rPr lang="en-GB" sz="1000" dirty="0">
                          <a:effectLst/>
                          <a:latin typeface="SassoonPrimaryInfant" pitchFamily="2" charset="0"/>
                          <a:ea typeface="Calibri" panose="020F0502020204030204" pitchFamily="34" charset="0"/>
                        </a:rPr>
                        <a:t> to talk about changes like the </a:t>
                      </a:r>
                      <a:r>
                        <a:rPr lang="en-GB" sz="1000" dirty="0" smtClean="0">
                          <a:effectLst/>
                          <a:latin typeface="SassoonPrimaryInfant" pitchFamily="2" charset="0"/>
                          <a:ea typeface="Calibri" panose="020F0502020204030204" pitchFamily="34" charset="0"/>
                        </a:rPr>
                        <a:t>weather (raining, frost/icy, sunny,</a:t>
                      </a:r>
                      <a:r>
                        <a:rPr lang="en-GB" sz="1000" baseline="0" dirty="0" smtClean="0">
                          <a:effectLst/>
                          <a:latin typeface="SassoonPrimaryInfant" pitchFamily="2" charset="0"/>
                          <a:ea typeface="Calibri" panose="020F0502020204030204" pitchFamily="34" charset="0"/>
                        </a:rPr>
                        <a:t> cloudy, windy, seasonal changes- leaves falling)</a:t>
                      </a:r>
                      <a:endParaRPr lang="en-GB" sz="1000" dirty="0">
                        <a:effectLst/>
                        <a:latin typeface="SassoonPrimaryInfant" pitchFamily="2" charset="0"/>
                        <a:ea typeface="Calibri" panose="020F0502020204030204" pitchFamily="34" charset="0"/>
                      </a:endParaRPr>
                    </a:p>
                    <a:p>
                      <a:pPr algn="ctr">
                        <a:spcAft>
                          <a:spcPts val="0"/>
                        </a:spcAft>
                      </a:pPr>
                      <a:endParaRPr lang="en-GB" sz="1000" dirty="0">
                        <a:effectLst/>
                        <a:latin typeface="SassoonPrimaryInfant" pitchFamily="2"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100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 I</a:t>
                      </a:r>
                      <a:r>
                        <a:rPr lang="en-GB" sz="1000" baseline="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 am starting</a:t>
                      </a:r>
                      <a:r>
                        <a:rPr lang="en-GB" sz="100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 to understand events outside my own timeline. I</a:t>
                      </a:r>
                      <a:r>
                        <a:rPr lang="en-GB" sz="1000" baseline="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 can u</a:t>
                      </a:r>
                      <a:r>
                        <a:rPr lang="en-GB" sz="100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nderstand ‘different’.</a:t>
                      </a:r>
                      <a:r>
                        <a:rPr lang="en-GB" sz="1000" dirty="0">
                          <a:solidFill>
                            <a:schemeClr val="tx1"/>
                          </a:solidFill>
                          <a:effectLst/>
                          <a:latin typeface="SassoonPrimaryInfant" pitchFamily="2" charset="0"/>
                          <a:ea typeface="Calibri" panose="020F0502020204030204" pitchFamily="34" charset="0"/>
                        </a:rPr>
                        <a:t> </a:t>
                      </a:r>
                      <a:br>
                        <a:rPr lang="en-GB" sz="1000" dirty="0">
                          <a:solidFill>
                            <a:schemeClr val="tx1"/>
                          </a:solidFill>
                          <a:effectLst/>
                          <a:latin typeface="SassoonPrimaryInfant" pitchFamily="2" charset="0"/>
                          <a:ea typeface="Calibri" panose="020F0502020204030204" pitchFamily="34"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k</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now there are locations beyond my own and I know that these are represented in different ways.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am s</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tarting to show curiosity and wonder when involved in investigations.</a:t>
                      </a:r>
                      <a:endParaRPr lang="en-GB" sz="1000" b="1"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pPr marL="171450" indent="-171450" algn="ctr">
                        <a:buFontTx/>
                        <a:buChar char="-"/>
                      </a:pPr>
                      <a:endParaRPr lang="en-US" sz="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can t</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alk about events of personal significance.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am starting to</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 understand ‘similarity.’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k</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now that there are different and significant celebrations.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can show</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 some understanding of difference.</a:t>
                      </a:r>
                      <a:endParaRPr lang="en-GB" sz="1000" b="1"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can s</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equence events using time specific vocabulary.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can i</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dentify some features of personal significance and some features that others find significant.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am starting</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 to talk about the passage of time in relation to changes.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solidFill>
                            <a:schemeClr val="tx1"/>
                          </a:solidFill>
                          <a:effectLst/>
                          <a:latin typeface="SassoonPrimaryInfant" pitchFamily="2" charset="0"/>
                          <a:ea typeface="Calibri" panose="020F0502020204030204" pitchFamily="34" charset="0"/>
                          <a:cs typeface="Amatic SC" panose="00000500000000000000" pitchFamily="2" charset="-79"/>
                        </a:rPr>
                        <a:t>Early Learning Goal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75145" y="-263690"/>
            <a:ext cx="10515600" cy="804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23-24</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3853292"/>
              </p:ext>
            </p:extLst>
          </p:nvPr>
        </p:nvGraphicFramePr>
        <p:xfrm>
          <a:off x="92366" y="540783"/>
          <a:ext cx="11988797" cy="6211097"/>
        </p:xfrm>
        <a:graphic>
          <a:graphicData uri="http://schemas.openxmlformats.org/drawingml/2006/table">
            <a:tbl>
              <a:tblPr firstRow="1" bandRow="1">
                <a:tableStyleId>{5C22544A-7EE6-4342-B048-85BDC9FD1C3A}</a:tableStyleId>
              </a:tblPr>
              <a:tblGrid>
                <a:gridCol w="1935901">
                  <a:extLst>
                    <a:ext uri="{9D8B030D-6E8A-4147-A177-3AD203B41FA5}">
                      <a16:colId xmlns:a16="http://schemas.microsoft.com/office/drawing/2014/main" val="385991600"/>
                    </a:ext>
                  </a:extLst>
                </a:gridCol>
                <a:gridCol w="1489471">
                  <a:extLst>
                    <a:ext uri="{9D8B030D-6E8A-4147-A177-3AD203B41FA5}">
                      <a16:colId xmlns:a16="http://schemas.microsoft.com/office/drawing/2014/main" val="2865123548"/>
                    </a:ext>
                  </a:extLst>
                </a:gridCol>
                <a:gridCol w="1712685">
                  <a:extLst>
                    <a:ext uri="{9D8B030D-6E8A-4147-A177-3AD203B41FA5}">
                      <a16:colId xmlns:a16="http://schemas.microsoft.com/office/drawing/2014/main" val="872926247"/>
                    </a:ext>
                  </a:extLst>
                </a:gridCol>
                <a:gridCol w="1712685">
                  <a:extLst>
                    <a:ext uri="{9D8B030D-6E8A-4147-A177-3AD203B41FA5}">
                      <a16:colId xmlns:a16="http://schemas.microsoft.com/office/drawing/2014/main" val="1315738151"/>
                    </a:ext>
                  </a:extLst>
                </a:gridCol>
                <a:gridCol w="1712685">
                  <a:extLst>
                    <a:ext uri="{9D8B030D-6E8A-4147-A177-3AD203B41FA5}">
                      <a16:colId xmlns:a16="http://schemas.microsoft.com/office/drawing/2014/main" val="2709165749"/>
                    </a:ext>
                  </a:extLst>
                </a:gridCol>
                <a:gridCol w="1712685">
                  <a:extLst>
                    <a:ext uri="{9D8B030D-6E8A-4147-A177-3AD203B41FA5}">
                      <a16:colId xmlns:a16="http://schemas.microsoft.com/office/drawing/2014/main" val="2335150482"/>
                    </a:ext>
                  </a:extLst>
                </a:gridCol>
                <a:gridCol w="1712685">
                  <a:extLst>
                    <a:ext uri="{9D8B030D-6E8A-4147-A177-3AD203B41FA5}">
                      <a16:colId xmlns:a16="http://schemas.microsoft.com/office/drawing/2014/main" val="4046203905"/>
                    </a:ext>
                  </a:extLst>
                </a:gridCol>
              </a:tblGrid>
              <a:tr h="530615">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923188">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a:t>
                      </a:r>
                      <a:r>
                        <a:rPr lang="en-US" sz="1800" baseline="0" dirty="0">
                          <a:latin typeface="SassoonPrimaryInfant" pitchFamily="2" charset="0"/>
                          <a:cs typeface="Amatic SC" panose="00000500000000000000" pitchFamily="2" charset="-79"/>
                        </a:rPr>
                        <a:t> and Friends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a:t>
                      </a:r>
                      <a:r>
                        <a:rPr lang="en-US" sz="1800" baseline="0" dirty="0">
                          <a:latin typeface="SassoonPrimaryInfant" pitchFamily="2" charset="0"/>
                          <a:cs typeface="Amatic SC" panose="00000500000000000000" pitchFamily="2" charset="-79"/>
                        </a:rPr>
                        <a:t> and Celebrations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Once</a:t>
                      </a:r>
                      <a:r>
                        <a:rPr lang="en-US" sz="1800" baseline="0" dirty="0">
                          <a:latin typeface="SassoonPrimaryInfant" pitchFamily="2" charset="0"/>
                          <a:cs typeface="Amatic SC" panose="00000500000000000000" pitchFamily="2" charset="-79"/>
                        </a:rPr>
                        <a:t> Upon a Time</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a:t>
                      </a:r>
                      <a:r>
                        <a:rPr lang="en-US" sz="1800" baseline="0" dirty="0">
                          <a:latin typeface="SassoonPrimaryInfant" pitchFamily="2" charset="0"/>
                          <a:cs typeface="Amatic SC" panose="00000500000000000000" pitchFamily="2" charset="-79"/>
                        </a:rPr>
                        <a:t> and Growing</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a:t>
                      </a:r>
                      <a:r>
                        <a:rPr lang="en-US" sz="1800" baseline="0" dirty="0">
                          <a:latin typeface="SassoonPrimaryInfant" pitchFamily="2" charset="0"/>
                          <a:cs typeface="Amatic SC" panose="00000500000000000000" pitchFamily="2" charset="-79"/>
                        </a:rPr>
                        <a:t> Who Help Us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10763">
                <a:tc>
                  <a:txBody>
                    <a:bodyPr/>
                    <a:lstStyle/>
                    <a:p>
                      <a:pPr algn="ctr"/>
                      <a:r>
                        <a:rPr lang="en-US" sz="1800" b="1" dirty="0">
                          <a:latin typeface="SassoonPrimaryInfant" pitchFamily="2" charset="0"/>
                          <a:cs typeface="Amatic SC" panose="00000500000000000000" pitchFamily="2" charset="-79"/>
                        </a:rPr>
                        <a:t>Expressive Arts and Design</a:t>
                      </a:r>
                    </a:p>
                    <a:p>
                      <a:pPr algn="ctr"/>
                      <a:r>
                        <a:rPr lang="en-US" sz="1800" b="1" dirty="0">
                          <a:latin typeface="SassoonPrimaryInfant" pitchFamily="2" charset="0"/>
                          <a:cs typeface="Amatic SC" panose="00000500000000000000" pitchFamily="2" charset="-79"/>
                        </a:rPr>
                        <a:t> </a:t>
                      </a:r>
                    </a:p>
                    <a:p>
                      <a:pPr algn="ctr"/>
                      <a:endParaRPr lang="en-US" sz="1800" b="1" dirty="0">
                        <a:latin typeface="SassoonPrimaryInfant" pitchFamily="2" charset="0"/>
                        <a:cs typeface="Amatic SC" panose="00000500000000000000" pitchFamily="2" charset="-79"/>
                      </a:endParaRPr>
                    </a:p>
                    <a:p>
                      <a:pPr algn="ctr"/>
                      <a:endParaRPr lang="en-US" sz="1800" b="1"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Children and adults have the right to participate in arts and culture.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Expression conveys both thinking (ideas) and feeling (emotion</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Children use a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variety of ways to express and communicate, through music, movement and a wide range of materials. </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Creative thinking involves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original responses</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not just copying or imitating existing artworks.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Expressive Arts and Design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fosters imagination, curiosity, creativity, cognition, critical thinking and experimentation </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and provides opportunities to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improvise, collaborate, interact and engage in sustained shared thinking</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It requires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time, space and opportunities to re-visit and reflect on experiences. Multi-sensory, first-hand experiences </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help children to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connect and enquire about the world</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Appreciating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diversity and multiple perspectives enriches ways of thinking, being, and understanding</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Skills are learned in the process of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meaning-making</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not in isolation.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3146531">
                <a:tc>
                  <a:txBody>
                    <a:bodyPr/>
                    <a:lstStyle/>
                    <a:p>
                      <a:pPr algn="ctr"/>
                      <a:r>
                        <a:rPr lang="en-US" sz="1800" b="1" dirty="0">
                          <a:latin typeface="SassoonPrimaryInfant" pitchFamily="2" charset="0"/>
                          <a:cs typeface="Amatic SC" panose="00000500000000000000" pitchFamily="2" charset="-79"/>
                        </a:rPr>
                        <a:t>Summary Goals</a:t>
                      </a:r>
                    </a:p>
                    <a:p>
                      <a:pPr algn="ctr"/>
                      <a:endParaRPr lang="en-US" sz="1600" b="1" dirty="0">
                        <a:latin typeface="SassoonPrimaryInfant" pitchFamily="2" charset="0"/>
                        <a:cs typeface="Amatic SC" panose="00000500000000000000" pitchFamily="2" charset="-79"/>
                      </a:endParaRPr>
                    </a:p>
                    <a:p>
                      <a:pPr algn="ctr"/>
                      <a:endParaRPr lang="en-US" sz="1600" b="1" dirty="0">
                        <a:latin typeface="SassoonPrimaryInfant" pitchFamily="2" charset="0"/>
                        <a:cs typeface="Amatic SC" panose="00000500000000000000" pitchFamily="2" charset="-79"/>
                      </a:endParaRPr>
                    </a:p>
                    <a:p>
                      <a:pPr algn="ctr"/>
                      <a:r>
                        <a:rPr lang="en-US" sz="1600" b="0" dirty="0">
                          <a:latin typeface="SassoonPrimaryInfant" pitchFamily="2" charset="0"/>
                          <a:cs typeface="Amatic SC" panose="00000500000000000000" pitchFamily="2" charset="-79"/>
                        </a:rPr>
                        <a:t>Being Imaginative and</a:t>
                      </a:r>
                      <a:r>
                        <a:rPr lang="en-US" sz="1600" b="0" baseline="0" dirty="0">
                          <a:latin typeface="SassoonPrimaryInfant" pitchFamily="2" charset="0"/>
                          <a:cs typeface="Amatic SC" panose="00000500000000000000" pitchFamily="2" charset="-79"/>
                        </a:rPr>
                        <a:t> Expressive</a:t>
                      </a:r>
                    </a:p>
                    <a:p>
                      <a:pPr algn="ctr"/>
                      <a:endParaRPr lang="en-US" sz="1600" b="0" baseline="0" dirty="0">
                        <a:latin typeface="SassoonPrimaryInfant" pitchFamily="2" charset="0"/>
                        <a:cs typeface="Amatic SC" panose="00000500000000000000" pitchFamily="2" charset="-79"/>
                      </a:endParaRPr>
                    </a:p>
                    <a:p>
                      <a:pPr algn="ctr"/>
                      <a:endParaRPr lang="en-US" sz="1600" b="0" baseline="0" dirty="0">
                        <a:latin typeface="SassoonPrimaryInfant" pitchFamily="2" charset="0"/>
                        <a:cs typeface="Amatic SC" panose="00000500000000000000" pitchFamily="2" charset="-79"/>
                      </a:endParaRPr>
                    </a:p>
                    <a:p>
                      <a:pPr algn="ctr"/>
                      <a:r>
                        <a:rPr lang="en-US" sz="1600" b="0" baseline="0" dirty="0">
                          <a:latin typeface="SassoonPrimaryInfant" pitchFamily="2" charset="0"/>
                          <a:cs typeface="Amatic SC" panose="00000500000000000000" pitchFamily="2" charset="-79"/>
                        </a:rPr>
                        <a:t>Creating with Materials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nSpc>
                          <a:spcPct val="115000"/>
                        </a:lnSpc>
                        <a:spcAft>
                          <a:spcPts val="100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am beginning</a:t>
                      </a:r>
                      <a:r>
                        <a:rPr lang="en-GB" sz="1000" dirty="0">
                          <a:effectLst/>
                          <a:latin typeface="SassoonPrimaryInfant" pitchFamily="2" charset="0"/>
                          <a:ea typeface="Calibri" panose="020F0502020204030204" pitchFamily="34" charset="0"/>
                          <a:cs typeface="Times New Roman" panose="02020603050405020304" pitchFamily="18" charset="0"/>
                        </a:rPr>
                        <a:t> to understand </a:t>
                      </a:r>
                      <a:r>
                        <a:rPr lang="en-GB" sz="1000" dirty="0" smtClean="0">
                          <a:effectLst/>
                          <a:latin typeface="SassoonPrimaryInfant" pitchFamily="2" charset="0"/>
                          <a:ea typeface="Calibri" panose="020F0502020204030204" pitchFamily="34" charset="0"/>
                          <a:cs typeface="Times New Roman" panose="02020603050405020304" pitchFamily="18" charset="0"/>
                        </a:rPr>
                        <a:t>colour (naming colours), </a:t>
                      </a:r>
                      <a:r>
                        <a:rPr lang="en-GB" sz="1000" dirty="0">
                          <a:effectLst/>
                          <a:latin typeface="SassoonPrimaryInfant" pitchFamily="2" charset="0"/>
                          <a:ea typeface="Calibri" panose="020F0502020204030204" pitchFamily="34" charset="0"/>
                          <a:cs typeface="Times New Roman" panose="02020603050405020304" pitchFamily="18" charset="0"/>
                        </a:rPr>
                        <a:t>shape and space. </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kno</a:t>
                      </a:r>
                      <a:r>
                        <a:rPr lang="en-GB" sz="1000" dirty="0">
                          <a:effectLst/>
                          <a:latin typeface="SassoonPrimaryInfant" pitchFamily="2" charset="0"/>
                          <a:ea typeface="Calibri" panose="020F0502020204030204" pitchFamily="34" charset="0"/>
                          <a:cs typeface="Times New Roman" panose="02020603050405020304" pitchFamily="18" charset="0"/>
                        </a:rPr>
                        <a:t>w how to put things together in a basic way.</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use</a:t>
                      </a:r>
                      <a:r>
                        <a:rPr lang="en-GB" sz="1000" dirty="0">
                          <a:effectLst/>
                          <a:latin typeface="SassoonPrimaryInfant" pitchFamily="2" charset="0"/>
                          <a:ea typeface="Calibri" panose="020F0502020204030204" pitchFamily="34" charset="0"/>
                          <a:cs typeface="Calibri" panose="020F0502020204030204" pitchFamily="34" charset="0"/>
                        </a:rPr>
                        <a:t> what I like and know to be musical and create role play.</a:t>
                      </a:r>
                      <a:r>
                        <a:rPr lang="en-GB" sz="1000" dirty="0">
                          <a:effectLst/>
                          <a:latin typeface="SassoonPrimaryInfant" pitchFamily="2" charset="0"/>
                          <a:ea typeface="Calibri" panose="020F0502020204030204" pitchFamily="34" charset="0"/>
                          <a:cs typeface="Times New Roman" panose="02020603050405020304" pitchFamily="18" charset="0"/>
                        </a:rPr>
                        <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rPr>
                        <a:t>I am beginning show an understanding and enjoyment of music and arts.	</a:t>
                      </a: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indent="0" algn="ctr">
                        <a:lnSpc>
                          <a:spcPct val="107000"/>
                        </a:lnSpc>
                        <a:spcAft>
                          <a:spcPts val="800"/>
                        </a:spcAft>
                        <a:buFontTx/>
                        <a:buNone/>
                      </a:pPr>
                      <a:r>
                        <a:rPr lang="en-GB" sz="1000">
                          <a:effectLst/>
                          <a:latin typeface="SassoonPrimaryInfant" pitchFamily="2" charset="0"/>
                          <a:ea typeface="Calibri" panose="020F0502020204030204" pitchFamily="34" charset="0"/>
                        </a:rPr>
                        <a:t>My</a:t>
                      </a:r>
                      <a:r>
                        <a:rPr lang="en-GB" sz="1000" baseline="0">
                          <a:effectLst/>
                          <a:latin typeface="SassoonPrimaryInfant" pitchFamily="2" charset="0"/>
                          <a:ea typeface="Calibri" panose="020F0502020204030204" pitchFamily="34" charset="0"/>
                        </a:rPr>
                        <a:t> c</a:t>
                      </a:r>
                      <a:r>
                        <a:rPr lang="en-GB" sz="1000">
                          <a:effectLst/>
                          <a:latin typeface="SassoonPrimaryInfant" pitchFamily="2" charset="0"/>
                          <a:ea typeface="Calibri" panose="020F0502020204030204" pitchFamily="34" charset="0"/>
                        </a:rPr>
                        <a:t>reations are more clearly representational and outcomes have a more easily identifiable purpose.</a:t>
                      </a:r>
                    </a:p>
                    <a:p>
                      <a:pPr marL="0" indent="0" algn="ctr">
                        <a:lnSpc>
                          <a:spcPct val="107000"/>
                        </a:lnSpc>
                        <a:spcAft>
                          <a:spcPts val="800"/>
                        </a:spcAft>
                        <a:buFontTx/>
                        <a:buNone/>
                      </a:pPr>
                      <a:endParaRPr lang="en-GB" sz="1000" b="1">
                        <a:solidFill>
                          <a:schemeClr val="tx1"/>
                        </a:solidFill>
                        <a:effectLst/>
                        <a:latin typeface="SassoonPrimaryInfant" pitchFamily="2" charset="0"/>
                      </a:endParaRPr>
                    </a:p>
                    <a:p>
                      <a:pPr marL="0" indent="0" algn="ctr">
                        <a:lnSpc>
                          <a:spcPct val="107000"/>
                        </a:lnSpc>
                        <a:spcAft>
                          <a:spcPts val="800"/>
                        </a:spcAft>
                        <a:buFontTx/>
                        <a:buNone/>
                      </a:pPr>
                      <a:r>
                        <a:rPr lang="en-GB" sz="1000">
                          <a:effectLst/>
                          <a:latin typeface="SassoonPrimaryInfant" pitchFamily="2" charset="0"/>
                          <a:ea typeface="Calibri" panose="020F0502020204030204" pitchFamily="34" charset="0"/>
                          <a:cs typeface="Times New Roman" panose="02020603050405020304" pitchFamily="18" charset="0"/>
                        </a:rPr>
                        <a:t>I can devise my own role play with greater sophistication. My music is</a:t>
                      </a:r>
                      <a:r>
                        <a:rPr lang="en-GB" sz="1000" baseline="0">
                          <a:effectLst/>
                          <a:latin typeface="SassoonPrimaryInfant" pitchFamily="2" charset="0"/>
                          <a:ea typeface="Calibri" panose="020F0502020204030204" pitchFamily="34" charset="0"/>
                          <a:cs typeface="Times New Roman" panose="02020603050405020304" pitchFamily="18" charset="0"/>
                        </a:rPr>
                        <a:t> becoming</a:t>
                      </a:r>
                      <a:r>
                        <a:rPr lang="en-GB" sz="1000">
                          <a:effectLst/>
                          <a:latin typeface="SassoonPrimaryInfant" pitchFamily="2" charset="0"/>
                          <a:ea typeface="Calibri" panose="020F0502020204030204" pitchFamily="34" charset="0"/>
                          <a:cs typeface="Times New Roman" panose="02020603050405020304" pitchFamily="18" charset="0"/>
                        </a:rPr>
                        <a:t> more melodic and meaningful. I can talk about music, what it sounds like and what it makes me</a:t>
                      </a:r>
                      <a:r>
                        <a:rPr lang="en-GB" sz="1000" baseline="0">
                          <a:effectLst/>
                          <a:latin typeface="SassoonPrimaryInfant" pitchFamily="2" charset="0"/>
                          <a:ea typeface="Calibri" panose="020F0502020204030204" pitchFamily="34" charset="0"/>
                          <a:cs typeface="Times New Roman" panose="02020603050405020304" pitchFamily="18" charset="0"/>
                        </a:rPr>
                        <a:t> </a:t>
                      </a:r>
                      <a:r>
                        <a:rPr lang="en-GB" sz="1000">
                          <a:effectLst/>
                          <a:latin typeface="SassoonPrimaryInfant" pitchFamily="2" charset="0"/>
                          <a:ea typeface="Calibri" panose="020F0502020204030204" pitchFamily="34" charset="0"/>
                          <a:cs typeface="Times New Roman" panose="02020603050405020304" pitchFamily="18" charset="0"/>
                        </a:rPr>
                        <a:t>think of.</a:t>
                      </a:r>
                      <a:endParaRPr lang="en-GB" sz="1000" b="1"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pPr marL="171450" marR="0" lvl="0" indent="-171450" algn="ctr" defTabSz="914400" rtl="0" eaLnBrk="1" fontAlgn="auto" latinLnBrk="0" hangingPunct="1">
                        <a:lnSpc>
                          <a:spcPct val="107000"/>
                        </a:lnSpc>
                        <a:spcBef>
                          <a:spcPts val="0"/>
                        </a:spcBef>
                        <a:spcAft>
                          <a:spcPts val="0"/>
                        </a:spcAft>
                        <a:buClrTx/>
                        <a:buSzTx/>
                        <a:buFontTx/>
                        <a:buChar char="-"/>
                        <a:tabLst/>
                        <a:defRPr/>
                      </a:pPr>
                      <a:endParaRPr lang="en-US" sz="1100" b="1" i="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indent="0" algn="ctr">
                        <a:buFontTx/>
                        <a:buNone/>
                      </a:pPr>
                      <a:r>
                        <a:rPr lang="en-GB" sz="1050" b="0" dirty="0">
                          <a:solidFill>
                            <a:schemeClr val="tx1"/>
                          </a:solidFill>
                          <a:latin typeface="SassoonPrimaryInfant" pitchFamily="2" charset="0"/>
                        </a:rPr>
                        <a:t>Early</a:t>
                      </a:r>
                      <a:r>
                        <a:rPr lang="en-GB" sz="1050" b="0" baseline="0" dirty="0">
                          <a:solidFill>
                            <a:schemeClr val="tx1"/>
                          </a:solidFill>
                          <a:latin typeface="SassoonPrimaryInfant" pitchFamily="2" charset="0"/>
                        </a:rPr>
                        <a:t> Learning Goal </a:t>
                      </a:r>
                      <a:endParaRPr lang="en-GB" sz="1050" b="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221671" y="138546"/>
            <a:ext cx="1489154" cy="741145"/>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65995030"/>
              </p:ext>
            </p:extLst>
          </p:nvPr>
        </p:nvGraphicFramePr>
        <p:xfrm>
          <a:off x="130500" y="450879"/>
          <a:ext cx="11943515" cy="6136733"/>
        </p:xfrm>
        <a:graphic>
          <a:graphicData uri="http://schemas.openxmlformats.org/drawingml/2006/table">
            <a:tbl>
              <a:tblPr firstRow="1" bandRow="1">
                <a:tableStyleId>{5C22544A-7EE6-4342-B048-85BDC9FD1C3A}</a:tableStyleId>
              </a:tblPr>
              <a:tblGrid>
                <a:gridCol w="1816287">
                  <a:extLst>
                    <a:ext uri="{9D8B030D-6E8A-4147-A177-3AD203B41FA5}">
                      <a16:colId xmlns:a16="http://schemas.microsoft.com/office/drawing/2014/main" val="385991600"/>
                    </a:ext>
                  </a:extLst>
                </a:gridCol>
                <a:gridCol w="5063614">
                  <a:extLst>
                    <a:ext uri="{9D8B030D-6E8A-4147-A177-3AD203B41FA5}">
                      <a16:colId xmlns:a16="http://schemas.microsoft.com/office/drawing/2014/main" val="2865123548"/>
                    </a:ext>
                  </a:extLst>
                </a:gridCol>
                <a:gridCol w="5063614">
                  <a:extLst>
                    <a:ext uri="{9D8B030D-6E8A-4147-A177-3AD203B41FA5}">
                      <a16:colId xmlns:a16="http://schemas.microsoft.com/office/drawing/2014/main" val="3107637809"/>
                    </a:ext>
                  </a:extLst>
                </a:gridCol>
              </a:tblGrid>
              <a:tr h="6136733">
                <a:tc>
                  <a:txBody>
                    <a:bodyPr/>
                    <a:lstStyle/>
                    <a:p>
                      <a:pPr algn="ctr"/>
                      <a:r>
                        <a:rPr lang="en-GB" sz="1800" b="1" dirty="0">
                          <a:solidFill>
                            <a:schemeClr val="tx1"/>
                          </a:solidFill>
                          <a:latin typeface="SassoonPrimaryInfant" pitchFamily="2" charset="0"/>
                          <a:cs typeface="Amatic SC" panose="00000500000000000000" pitchFamily="2" charset="-79"/>
                        </a:rPr>
                        <a:t>Characteristics</a:t>
                      </a:r>
                      <a:r>
                        <a:rPr lang="en-GB" sz="1800" b="1" baseline="0" dirty="0">
                          <a:solidFill>
                            <a:schemeClr val="tx1"/>
                          </a:solidFill>
                          <a:latin typeface="SassoonPrimaryInfant" pitchFamily="2" charset="0"/>
                          <a:cs typeface="Amatic SC" panose="00000500000000000000" pitchFamily="2" charset="-79"/>
                        </a:rPr>
                        <a:t> of effective learning</a:t>
                      </a:r>
                    </a:p>
                    <a:p>
                      <a:pPr algn="ctr"/>
                      <a:endParaRPr lang="en-GB" sz="1800" b="1" baseline="0" dirty="0">
                        <a:solidFill>
                          <a:schemeClr val="tx1"/>
                        </a:solidFill>
                        <a:latin typeface="SassoonPrimaryInfant" pitchFamily="2" charset="0"/>
                        <a:cs typeface="Amatic SC" panose="00000500000000000000" pitchFamily="2" charset="-79"/>
                      </a:endParaRPr>
                    </a:p>
                    <a:p>
                      <a:pPr algn="ctr"/>
                      <a:r>
                        <a:rPr lang="en-GB" sz="1800" b="1" baseline="0" dirty="0">
                          <a:solidFill>
                            <a:schemeClr val="tx1"/>
                          </a:solidFill>
                          <a:latin typeface="SassoonPrimaryInfant" pitchFamily="2" charset="0"/>
                          <a:cs typeface="Amatic SC" panose="00000500000000000000" pitchFamily="2" charset="-79"/>
                        </a:rPr>
                        <a:t>+ </a:t>
                      </a:r>
                    </a:p>
                    <a:p>
                      <a:pPr algn="ctr"/>
                      <a:r>
                        <a:rPr lang="en-GB" sz="1800" b="1" baseline="0" dirty="0">
                          <a:solidFill>
                            <a:schemeClr val="tx1"/>
                          </a:solidFill>
                          <a:latin typeface="SassoonPrimaryInfant" pitchFamily="2" charset="0"/>
                          <a:cs typeface="Amatic SC" panose="00000500000000000000" pitchFamily="2" charset="-79"/>
                        </a:rPr>
                        <a:t> Huntingdon Academy’s curriculum drivers </a:t>
                      </a: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endParaRPr lang="en-GB" sz="1200" dirty="0">
                        <a:effectLst/>
                        <a:latin typeface="SassoonPrimaryInfant" panose="020B0604020202020204"/>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7000"/>
                        </a:lnSpc>
                        <a:spcAft>
                          <a:spcPts val="800"/>
                        </a:spcAft>
                      </a:pPr>
                      <a:r>
                        <a:rPr lang="en-GB" sz="1200" b="0" dirty="0">
                          <a:solidFill>
                            <a:schemeClr val="tx1"/>
                          </a:solidFill>
                          <a:effectLst/>
                          <a:latin typeface="SassoonPrimaryInfant" panose="020B0604020202020204"/>
                          <a:ea typeface="Calibri" panose="020F0502020204030204" pitchFamily="34" charset="0"/>
                          <a:cs typeface="Times New Roman" panose="02020603050405020304" pitchFamily="18" charset="0"/>
                        </a:rPr>
                        <a:t>Our curriculum and the provision we offer provides many opportunities for ou</a:t>
                      </a: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r pupils to demonstrate and develop the characteristics of effective learning. </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These </a:t>
                      </a:r>
                      <a:r>
                        <a:rPr lang="en-GB" sz="1200" b="0" baseline="0" dirty="0" err="1">
                          <a:solidFill>
                            <a:schemeClr val="tx1"/>
                          </a:solidFill>
                          <a:effectLst/>
                          <a:latin typeface="SassoonPrimaryInfant" panose="020B0604020202020204"/>
                          <a:ea typeface="Calibri" panose="020F0502020204030204" pitchFamily="34" charset="0"/>
                          <a:cs typeface="Times New Roman" panose="02020603050405020304" pitchFamily="18" charset="0"/>
                        </a:rPr>
                        <a:t>CoEL</a:t>
                      </a: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 link closely to Huntingdon Academy’s curriculum drivers which are listed below:</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-critical thinking and problem solving</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-collaboration</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-agility and adaptability </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-initiative and entrepreneurialism </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-effective oral and written communication </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-accessing and analysing information</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-curiosity and imagination</a:t>
                      </a:r>
                    </a:p>
                    <a:p>
                      <a:pPr>
                        <a:lnSpc>
                          <a:spcPct val="107000"/>
                        </a:lnSpc>
                        <a:spcAft>
                          <a:spcPts val="800"/>
                        </a:spcAft>
                      </a:pPr>
                      <a:endPar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We promote 4 key values at Huntingdon and these are referenced and celebrated in our direct teacher inputs, as well as in children’s play:</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Listening</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Thinking</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Communicating</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Collaborating </a:t>
                      </a:r>
                    </a:p>
                    <a:p>
                      <a:pPr>
                        <a:lnSpc>
                          <a:spcPct val="107000"/>
                        </a:lnSpc>
                        <a:spcAft>
                          <a:spcPts val="800"/>
                        </a:spcAft>
                      </a:pPr>
                      <a:endParaRPr lang="en-GB" sz="1200" baseline="0" dirty="0">
                        <a:effectLst/>
                        <a:latin typeface="SassoonPrimaryInfant" panose="020B0604020202020204"/>
                        <a:ea typeface="Calibri" panose="020F0502020204030204" pitchFamily="34" charset="0"/>
                        <a:cs typeface="Times New Roman" panose="02020603050405020304" pitchFamily="18" charset="0"/>
                      </a:endParaRPr>
                    </a:p>
                    <a:p>
                      <a:pPr>
                        <a:lnSpc>
                          <a:spcPct val="107000"/>
                        </a:lnSpc>
                        <a:spcAft>
                          <a:spcPts val="800"/>
                        </a:spcAft>
                      </a:pPr>
                      <a:endParaRPr lang="en-GB" sz="1200" baseline="0" dirty="0">
                        <a:effectLst/>
                        <a:latin typeface="SassoonPrimaryInfant" panose="020B0604020202020204"/>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7345316"/>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sp>
        <p:nvSpPr>
          <p:cNvPr id="6" name="Rectangle 5"/>
          <p:cNvSpPr/>
          <p:nvPr/>
        </p:nvSpPr>
        <p:spPr>
          <a:xfrm>
            <a:off x="3718321" y="0"/>
            <a:ext cx="5688993" cy="461665"/>
          </a:xfrm>
          <a:prstGeom prst="rect">
            <a:avLst/>
          </a:prstGeom>
        </p:spPr>
        <p:txBody>
          <a:bodyPr wrap="none">
            <a:spAutoFit/>
          </a:bodyPr>
          <a:lstStyle/>
          <a:p>
            <a:pPr lvl="0"/>
            <a:r>
              <a:rPr lang="en-US" sz="2400" dirty="0">
                <a:solidFill>
                  <a:prstClr val="black"/>
                </a:solidFill>
                <a:latin typeface="SassoonPrimaryInfant" pitchFamily="2" charset="0"/>
                <a:cs typeface="Amatic SC" panose="00000500000000000000" pitchFamily="2" charset="-79"/>
              </a:rPr>
              <a:t>Foundation 2 – Reception Curriculum 23/24</a:t>
            </a:r>
            <a:endParaRPr lang="en-GB" sz="2400" dirty="0">
              <a:solidFill>
                <a:prstClr val="black"/>
              </a:solidFill>
              <a:latin typeface="SassoonPrimaryInfant" pitchFamily="2" charset="0"/>
              <a:cs typeface="Amatic SC" panose="00000500000000000000" pitchFamily="2" charset="-79"/>
            </a:endParaRPr>
          </a:p>
        </p:txBody>
      </p:sp>
      <p:pic>
        <p:nvPicPr>
          <p:cNvPr id="2" name="Picture 1"/>
          <p:cNvPicPr>
            <a:picLocks noChangeAspect="1"/>
          </p:cNvPicPr>
          <p:nvPr/>
        </p:nvPicPr>
        <p:blipFill>
          <a:blip r:embed="rId4"/>
          <a:stretch>
            <a:fillRect/>
          </a:stretch>
        </p:blipFill>
        <p:spPr>
          <a:xfrm>
            <a:off x="2155492" y="786582"/>
            <a:ext cx="4559939" cy="5422428"/>
          </a:xfrm>
          <a:prstGeom prst="rect">
            <a:avLst/>
          </a:prstGeom>
        </p:spPr>
      </p:pic>
    </p:spTree>
    <p:extLst>
      <p:ext uri="{BB962C8B-B14F-4D97-AF65-F5344CB8AC3E}">
        <p14:creationId xmlns:p14="http://schemas.microsoft.com/office/powerpoint/2010/main" val="359558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42226322"/>
              </p:ext>
            </p:extLst>
          </p:nvPr>
        </p:nvGraphicFramePr>
        <p:xfrm>
          <a:off x="130500" y="450880"/>
          <a:ext cx="11943515" cy="6369431"/>
        </p:xfrm>
        <a:graphic>
          <a:graphicData uri="http://schemas.openxmlformats.org/drawingml/2006/table">
            <a:tbl>
              <a:tblPr firstRow="1" bandRow="1">
                <a:tableStyleId>{5C22544A-7EE6-4342-B048-85BDC9FD1C3A}</a:tableStyleId>
              </a:tblPr>
              <a:tblGrid>
                <a:gridCol w="1816287">
                  <a:extLst>
                    <a:ext uri="{9D8B030D-6E8A-4147-A177-3AD203B41FA5}">
                      <a16:colId xmlns:a16="http://schemas.microsoft.com/office/drawing/2014/main" val="385991600"/>
                    </a:ext>
                  </a:extLst>
                </a:gridCol>
                <a:gridCol w="10127228">
                  <a:extLst>
                    <a:ext uri="{9D8B030D-6E8A-4147-A177-3AD203B41FA5}">
                      <a16:colId xmlns:a16="http://schemas.microsoft.com/office/drawing/2014/main" val="2865123548"/>
                    </a:ext>
                  </a:extLst>
                </a:gridCol>
              </a:tblGrid>
              <a:tr h="2311985">
                <a:tc>
                  <a:txBody>
                    <a:bodyPr/>
                    <a:lstStyle/>
                    <a:p>
                      <a:pPr algn="ctr"/>
                      <a:r>
                        <a:rPr lang="en-US" sz="1800" b="1" dirty="0">
                          <a:solidFill>
                            <a:schemeClr val="tx1"/>
                          </a:solidFill>
                          <a:latin typeface="SassoonPrimaryInfant" pitchFamily="2" charset="0"/>
                          <a:cs typeface="Amatic SC" panose="00000500000000000000" pitchFamily="2" charset="-79"/>
                        </a:rPr>
                        <a:t>Key</a:t>
                      </a:r>
                      <a:r>
                        <a:rPr lang="en-US" sz="1800" b="1" baseline="0" dirty="0">
                          <a:solidFill>
                            <a:schemeClr val="tx1"/>
                          </a:solidFill>
                          <a:latin typeface="SassoonPrimaryInfant" pitchFamily="2" charset="0"/>
                          <a:cs typeface="Amatic SC" panose="00000500000000000000" pitchFamily="2" charset="-79"/>
                        </a:rPr>
                        <a:t> Skills</a:t>
                      </a:r>
                      <a:endParaRPr lang="en-US"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200" b="0" baseline="0" dirty="0">
                          <a:solidFill>
                            <a:schemeClr val="tx1"/>
                          </a:solidFill>
                          <a:latin typeface="SassoonPrimaryInfant" pitchFamily="2" charset="0"/>
                          <a:cs typeface="Amatic SC" panose="00000500000000000000" pitchFamily="2" charset="-79"/>
                        </a:rPr>
                        <a:t>As a team we identified some of the </a:t>
                      </a:r>
                      <a:r>
                        <a:rPr lang="en-US" sz="1200" b="1" baseline="0" dirty="0">
                          <a:solidFill>
                            <a:schemeClr val="tx1"/>
                          </a:solidFill>
                          <a:latin typeface="SassoonPrimaryInfant" pitchFamily="2" charset="0"/>
                          <a:cs typeface="Amatic SC" panose="00000500000000000000" pitchFamily="2" charset="-79"/>
                        </a:rPr>
                        <a:t>key skills </a:t>
                      </a:r>
                      <a:r>
                        <a:rPr lang="en-US" sz="1200" b="0" baseline="0" dirty="0">
                          <a:solidFill>
                            <a:schemeClr val="tx1"/>
                          </a:solidFill>
                          <a:latin typeface="SassoonPrimaryInfant" pitchFamily="2" charset="0"/>
                          <a:cs typeface="Amatic SC" panose="00000500000000000000" pitchFamily="2" charset="-79"/>
                        </a:rPr>
                        <a:t>we would like children to develop during their time in early years at Huntingdon Academy. We believe that these skills help to develop independence and promote the overall success of children as learners. The children will have lots of opportunities to </a:t>
                      </a:r>
                      <a:r>
                        <a:rPr lang="en-US" sz="1200" b="0" baseline="0" dirty="0" smtClean="0">
                          <a:solidFill>
                            <a:schemeClr val="tx1"/>
                          </a:solidFill>
                          <a:latin typeface="SassoonPrimaryInfant" pitchFamily="2" charset="0"/>
                          <a:cs typeface="Amatic SC" panose="00000500000000000000" pitchFamily="2" charset="-79"/>
                        </a:rPr>
                        <a:t>practice </a:t>
                      </a:r>
                      <a:r>
                        <a:rPr lang="en-US" sz="1200" b="0" baseline="0" dirty="0">
                          <a:solidFill>
                            <a:schemeClr val="tx1"/>
                          </a:solidFill>
                          <a:latin typeface="SassoonPrimaryInfant" pitchFamily="2" charset="0"/>
                          <a:cs typeface="Amatic SC" panose="00000500000000000000" pitchFamily="2" charset="-79"/>
                        </a:rPr>
                        <a:t>these skills, often daily. Whilst at school, will support children when learning to achieve a skill, however we know it is important not to do these things for children all the time, as it does not allow children the chance to </a:t>
                      </a:r>
                      <a:r>
                        <a:rPr lang="en-US" sz="1200" b="0" baseline="0" dirty="0" smtClean="0">
                          <a:solidFill>
                            <a:schemeClr val="tx1"/>
                          </a:solidFill>
                          <a:latin typeface="SassoonPrimaryInfant" pitchFamily="2" charset="0"/>
                          <a:cs typeface="Amatic SC" panose="00000500000000000000" pitchFamily="2" charset="-79"/>
                        </a:rPr>
                        <a:t>practice.</a:t>
                      </a:r>
                      <a:endParaRPr lang="en-US" sz="1200" b="0" baseline="0" dirty="0">
                        <a:solidFill>
                          <a:schemeClr val="tx1"/>
                        </a:solidFill>
                        <a:latin typeface="SassoonPrimaryInfant" pitchFamily="2" charset="0"/>
                        <a:cs typeface="Amatic SC" panose="00000500000000000000" pitchFamily="2" charset="-79"/>
                      </a:endParaRPr>
                    </a:p>
                    <a:p>
                      <a:pPr algn="l"/>
                      <a:r>
                        <a:rPr lang="en-US" sz="1200" b="0" u="sng" baseline="0" dirty="0">
                          <a:solidFill>
                            <a:schemeClr val="tx1"/>
                          </a:solidFill>
                          <a:latin typeface="SassoonPrimaryInfant" pitchFamily="2" charset="0"/>
                          <a:cs typeface="Amatic SC" panose="00000500000000000000" pitchFamily="2" charset="-79"/>
                        </a:rPr>
                        <a:t>Key skills:</a:t>
                      </a:r>
                    </a:p>
                    <a:p>
                      <a:pPr algn="l"/>
                      <a:r>
                        <a:rPr lang="en-US" sz="1200" b="0" baseline="0" dirty="0">
                          <a:solidFill>
                            <a:schemeClr val="tx1"/>
                          </a:solidFill>
                          <a:latin typeface="SassoonPrimaryInfant" pitchFamily="2" charset="0"/>
                          <a:cs typeface="Amatic SC" panose="00000500000000000000" pitchFamily="2" charset="-79"/>
                        </a:rPr>
                        <a:t>-holding pencil or mark making tools in tripod grip</a:t>
                      </a:r>
                    </a:p>
                    <a:p>
                      <a:pPr algn="l"/>
                      <a:r>
                        <a:rPr lang="en-US" sz="1200" b="0" baseline="0" dirty="0">
                          <a:solidFill>
                            <a:schemeClr val="tx1"/>
                          </a:solidFill>
                          <a:latin typeface="SassoonPrimaryInfant" pitchFamily="2" charset="0"/>
                          <a:cs typeface="Amatic SC" panose="00000500000000000000" pitchFamily="2" charset="-79"/>
                        </a:rPr>
                        <a:t>-dressing/undressing independently </a:t>
                      </a:r>
                    </a:p>
                    <a:p>
                      <a:pPr algn="l"/>
                      <a:r>
                        <a:rPr lang="en-US" sz="1200" b="0" baseline="0" dirty="0">
                          <a:solidFill>
                            <a:schemeClr val="tx1"/>
                          </a:solidFill>
                          <a:latin typeface="SassoonPrimaryInfant" pitchFamily="2" charset="0"/>
                          <a:cs typeface="Amatic SC" panose="00000500000000000000" pitchFamily="2" charset="-79"/>
                        </a:rPr>
                        <a:t>-putting on own shoes and fastening </a:t>
                      </a:r>
                      <a:r>
                        <a:rPr lang="en-US" sz="1200" b="0" baseline="0" dirty="0" smtClean="0">
                          <a:solidFill>
                            <a:schemeClr val="tx1"/>
                          </a:solidFill>
                          <a:latin typeface="SassoonPrimaryInfant" pitchFamily="2" charset="0"/>
                          <a:cs typeface="Amatic SC" panose="00000500000000000000" pitchFamily="2" charset="-79"/>
                        </a:rPr>
                        <a:t>Velcro</a:t>
                      </a:r>
                      <a:endParaRPr lang="en-US" sz="1200" b="0" baseline="0" dirty="0">
                        <a:solidFill>
                          <a:schemeClr val="tx1"/>
                        </a:solidFill>
                        <a:latin typeface="SassoonPrimaryInfant" pitchFamily="2" charset="0"/>
                        <a:cs typeface="Amatic SC" panose="00000500000000000000" pitchFamily="2" charset="-79"/>
                      </a:endParaRPr>
                    </a:p>
                    <a:p>
                      <a:pPr algn="l"/>
                      <a:r>
                        <a:rPr lang="en-US" sz="1200" b="0" baseline="0" dirty="0">
                          <a:solidFill>
                            <a:schemeClr val="tx1"/>
                          </a:solidFill>
                          <a:latin typeface="SassoonPrimaryInfant" pitchFamily="2" charset="0"/>
                          <a:cs typeface="Amatic SC" panose="00000500000000000000" pitchFamily="2" charset="-79"/>
                        </a:rPr>
                        <a:t>-putting on and zipping up own coat</a:t>
                      </a:r>
                    </a:p>
                    <a:p>
                      <a:pPr algn="l"/>
                      <a:r>
                        <a:rPr lang="en-US" sz="1200" b="0" baseline="0" dirty="0">
                          <a:solidFill>
                            <a:schemeClr val="tx1"/>
                          </a:solidFill>
                          <a:latin typeface="SassoonPrimaryInfant" pitchFamily="2" charset="0"/>
                          <a:cs typeface="Amatic SC" panose="00000500000000000000" pitchFamily="2" charset="-79"/>
                        </a:rPr>
                        <a:t>-toileting and washing hands independently </a:t>
                      </a:r>
                    </a:p>
                    <a:p>
                      <a:pPr algn="l"/>
                      <a:r>
                        <a:rPr lang="en-US" sz="1200" b="0" baseline="0" dirty="0">
                          <a:solidFill>
                            <a:schemeClr val="tx1"/>
                          </a:solidFill>
                          <a:latin typeface="SassoonPrimaryInfant" pitchFamily="2" charset="0"/>
                          <a:cs typeface="Amatic SC" panose="00000500000000000000" pitchFamily="2" charset="-79"/>
                        </a:rPr>
                        <a:t>-using cutlery effectively</a:t>
                      </a:r>
                    </a:p>
                    <a:p>
                      <a:pPr algn="l"/>
                      <a:r>
                        <a:rPr lang="en-US" sz="1200" b="0" baseline="0" dirty="0">
                          <a:solidFill>
                            <a:schemeClr val="tx1"/>
                          </a:solidFill>
                          <a:latin typeface="SassoonPrimaryInfant" pitchFamily="2" charset="0"/>
                          <a:cs typeface="Amatic SC" panose="00000500000000000000" pitchFamily="2" charset="-79"/>
                        </a:rPr>
                        <a:t>-opening milk or peeling fruit independently   </a:t>
                      </a:r>
                    </a:p>
                    <a:p>
                      <a:pPr algn="ctr"/>
                      <a:endParaRPr lang="en-US" sz="1200" b="0" baseline="0" dirty="0">
                        <a:solidFill>
                          <a:schemeClr val="tx1"/>
                        </a:solidFill>
                        <a:latin typeface="SassoonPrimaryInfant" pitchFamily="2" charset="0"/>
                        <a:cs typeface="Amatic SC" panose="00000500000000000000" pitchFamily="2" charset="-79"/>
                      </a:endParaRPr>
                    </a:p>
                    <a:p>
                      <a:pPr algn="l"/>
                      <a:r>
                        <a:rPr lang="en-US" sz="1200" b="0" baseline="0" dirty="0">
                          <a:solidFill>
                            <a:schemeClr val="tx1"/>
                          </a:solidFill>
                          <a:latin typeface="SassoonPrimaryInfant" pitchFamily="2" charset="0"/>
                          <a:cs typeface="Amatic SC" panose="00000500000000000000" pitchFamily="2" charset="-79"/>
                        </a:rPr>
                        <a:t>By communicating these skills with parents and careers we hope that children will have opportunities to develop these skills both at school and at home. </a:t>
                      </a:r>
                    </a:p>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86116">
                <a:tc>
                  <a:txBody>
                    <a:bodyPr/>
                    <a:lstStyle/>
                    <a:p>
                      <a:pPr algn="ctr"/>
                      <a:r>
                        <a:rPr lang="en-GB" sz="1800" b="1" dirty="0">
                          <a:solidFill>
                            <a:schemeClr val="tx1"/>
                          </a:solidFill>
                          <a:latin typeface="SassoonPrimaryInfant" pitchFamily="2" charset="0"/>
                          <a:cs typeface="Amatic SC" panose="00000500000000000000" pitchFamily="2" charset="-79"/>
                        </a:rPr>
                        <a:t>Parent/School</a:t>
                      </a:r>
                      <a:r>
                        <a:rPr lang="en-GB" sz="1800" b="1" baseline="0" dirty="0">
                          <a:solidFill>
                            <a:schemeClr val="tx1"/>
                          </a:solidFill>
                          <a:latin typeface="SassoonPrimaryInfant" pitchFamily="2" charset="0"/>
                          <a:cs typeface="Amatic SC" panose="00000500000000000000" pitchFamily="2" charset="-79"/>
                        </a:rPr>
                        <a:t> Relationships</a:t>
                      </a: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200" b="0" baseline="0" dirty="0">
                          <a:solidFill>
                            <a:schemeClr val="tx1"/>
                          </a:solidFill>
                          <a:latin typeface="SassoonPrimaryInfant" panose="020B0604020202020204"/>
                          <a:cs typeface="Amatic SC" panose="00000500000000000000" pitchFamily="2" charset="-79"/>
                        </a:rPr>
                        <a:t>At Huntingdon we understand the crucial difference </a:t>
                      </a:r>
                      <a:r>
                        <a:rPr lang="en-US" sz="1200" b="1" baseline="0" dirty="0">
                          <a:solidFill>
                            <a:schemeClr val="tx1"/>
                          </a:solidFill>
                          <a:latin typeface="SassoonPrimaryInfant" panose="020B0604020202020204"/>
                          <a:cs typeface="Amatic SC" panose="00000500000000000000" pitchFamily="2" charset="-79"/>
                        </a:rPr>
                        <a:t>parents and careers </a:t>
                      </a:r>
                      <a:r>
                        <a:rPr lang="en-US" sz="1200" b="0" baseline="0" dirty="0">
                          <a:solidFill>
                            <a:schemeClr val="tx1"/>
                          </a:solidFill>
                          <a:latin typeface="SassoonPrimaryInfant" panose="020B0604020202020204"/>
                          <a:cs typeface="Amatic SC" panose="00000500000000000000" pitchFamily="2" charset="-79"/>
                        </a:rPr>
                        <a:t>make to children’s outcomes. We recognise this and aim to work closely with parents/</a:t>
                      </a:r>
                      <a:r>
                        <a:rPr lang="en-US" sz="1200" b="0" baseline="0" dirty="0" err="1">
                          <a:solidFill>
                            <a:schemeClr val="tx1"/>
                          </a:solidFill>
                          <a:latin typeface="SassoonPrimaryInfant" panose="020B0604020202020204"/>
                          <a:cs typeface="Amatic SC" panose="00000500000000000000" pitchFamily="2" charset="-79"/>
                        </a:rPr>
                        <a:t>carers</a:t>
                      </a:r>
                      <a:r>
                        <a:rPr lang="en-US" sz="1200" b="0" baseline="0" dirty="0">
                          <a:solidFill>
                            <a:schemeClr val="tx1"/>
                          </a:solidFill>
                          <a:latin typeface="SassoonPrimaryInfant" panose="020B0604020202020204"/>
                          <a:cs typeface="Amatic SC" panose="00000500000000000000" pitchFamily="2" charset="-79"/>
                        </a:rPr>
                        <a:t> to support their child’s learning and development. By working together we can ensure </a:t>
                      </a:r>
                      <a:r>
                        <a:rPr lang="en-GB" sz="1200" b="0" baseline="0" dirty="0">
                          <a:solidFill>
                            <a:schemeClr val="tx1"/>
                          </a:solidFill>
                          <a:latin typeface="SassoonPrimaryInfant" panose="020B0604020202020204"/>
                          <a:cs typeface="Amatic SC" panose="00000500000000000000" pitchFamily="2" charset="-79"/>
                        </a:rPr>
                        <a:t>a good understanding of a child’s needs. This enables appropriate provision within the setting and the possibility of supporting learning in the home. Below are a number of ways we support communication and cooperation in the early years foundation stage at Huntingdon Academy:</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-Seesaw as a learning log for the children, allowing parents to see some of the learning taking place in EYFS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-Seesaw- posting key messages and activities to support learning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-Class emails to maintain communication</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-Teachers available at the start and end of the day to communicate messages or arrange appointments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-TALK newsletters to promote communication and language and describe ways of supporting learning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-Class newsletters with key information for the half-term</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-Parent/Teacher meetings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-Communicating ‘key skills’ to work on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 </a:t>
                      </a:r>
                      <a:endParaRPr lang="en-US" sz="1200" b="0" baseline="0" dirty="0">
                        <a:solidFill>
                          <a:schemeClr val="tx1"/>
                        </a:solidFill>
                        <a:latin typeface="SassoonPrimaryInfant" panose="020B0604020202020204"/>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7345316"/>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pic>
        <p:nvPicPr>
          <p:cNvPr id="6" name="Picture 5"/>
          <p:cNvPicPr>
            <a:picLocks noChangeAspect="1"/>
          </p:cNvPicPr>
          <p:nvPr/>
        </p:nvPicPr>
        <p:blipFill>
          <a:blip r:embed="rId4"/>
          <a:stretch>
            <a:fillRect/>
          </a:stretch>
        </p:blipFill>
        <p:spPr>
          <a:xfrm>
            <a:off x="6686345" y="4444181"/>
            <a:ext cx="747918" cy="585327"/>
          </a:xfrm>
          <a:prstGeom prst="rect">
            <a:avLst/>
          </a:prstGeom>
        </p:spPr>
      </p:pic>
      <p:sp>
        <p:nvSpPr>
          <p:cNvPr id="7" name="Rectangle 6"/>
          <p:cNvSpPr/>
          <p:nvPr/>
        </p:nvSpPr>
        <p:spPr>
          <a:xfrm>
            <a:off x="3558832" y="0"/>
            <a:ext cx="5857309" cy="461665"/>
          </a:xfrm>
          <a:prstGeom prst="rect">
            <a:avLst/>
          </a:prstGeom>
        </p:spPr>
        <p:txBody>
          <a:bodyPr wrap="none">
            <a:spAutoFit/>
          </a:bodyPr>
          <a:lstStyle/>
          <a:p>
            <a:pPr lvl="0"/>
            <a:r>
              <a:rPr lang="en-US" sz="2400" dirty="0">
                <a:solidFill>
                  <a:prstClr val="black"/>
                </a:solidFill>
                <a:latin typeface="SassoonPrimaryInfant" pitchFamily="2" charset="0"/>
                <a:cs typeface="Amatic SC" panose="00000500000000000000" pitchFamily="2" charset="-79"/>
              </a:rPr>
              <a:t>Foundation 2 – Reception Curriculum 23/24</a:t>
            </a:r>
            <a:endParaRPr lang="en-GB" sz="2400" dirty="0">
              <a:solidFill>
                <a:prstClr val="black"/>
              </a:solidFill>
              <a:latin typeface="SassoonPrimaryInfant" pitchFamily="2" charset="0"/>
              <a:cs typeface="Amatic SC" panose="00000500000000000000" pitchFamily="2" charset="-79"/>
            </a:endParaRPr>
          </a:p>
        </p:txBody>
      </p:sp>
    </p:spTree>
    <p:extLst>
      <p:ext uri="{BB962C8B-B14F-4D97-AF65-F5344CB8AC3E}">
        <p14:creationId xmlns:p14="http://schemas.microsoft.com/office/powerpoint/2010/main" val="174505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64177112"/>
              </p:ext>
            </p:extLst>
          </p:nvPr>
        </p:nvGraphicFramePr>
        <p:xfrm>
          <a:off x="91171" y="98839"/>
          <a:ext cx="12022172" cy="6755439"/>
        </p:xfrm>
        <a:graphic>
          <a:graphicData uri="http://schemas.openxmlformats.org/drawingml/2006/table">
            <a:tbl>
              <a:tblPr firstRow="1" bandRow="1">
                <a:tableStyleId>{5C22544A-7EE6-4342-B048-85BDC9FD1C3A}</a:tableStyleId>
              </a:tblPr>
              <a:tblGrid>
                <a:gridCol w="1379158">
                  <a:extLst>
                    <a:ext uri="{9D8B030D-6E8A-4147-A177-3AD203B41FA5}">
                      <a16:colId xmlns:a16="http://schemas.microsoft.com/office/drawing/2014/main" val="385991600"/>
                    </a:ext>
                  </a:extLst>
                </a:gridCol>
                <a:gridCol w="1754235">
                  <a:extLst>
                    <a:ext uri="{9D8B030D-6E8A-4147-A177-3AD203B41FA5}">
                      <a16:colId xmlns:a16="http://schemas.microsoft.com/office/drawing/2014/main" val="2865123548"/>
                    </a:ext>
                  </a:extLst>
                </a:gridCol>
                <a:gridCol w="2049117">
                  <a:extLst>
                    <a:ext uri="{9D8B030D-6E8A-4147-A177-3AD203B41FA5}">
                      <a16:colId xmlns:a16="http://schemas.microsoft.com/office/drawing/2014/main" val="872926247"/>
                    </a:ext>
                  </a:extLst>
                </a:gridCol>
                <a:gridCol w="1816059">
                  <a:extLst>
                    <a:ext uri="{9D8B030D-6E8A-4147-A177-3AD203B41FA5}">
                      <a16:colId xmlns:a16="http://schemas.microsoft.com/office/drawing/2014/main" val="1315738151"/>
                    </a:ext>
                  </a:extLst>
                </a:gridCol>
                <a:gridCol w="1673650">
                  <a:extLst>
                    <a:ext uri="{9D8B030D-6E8A-4147-A177-3AD203B41FA5}">
                      <a16:colId xmlns:a16="http://schemas.microsoft.com/office/drawing/2014/main" val="2709165749"/>
                    </a:ext>
                  </a:extLst>
                </a:gridCol>
                <a:gridCol w="1664700">
                  <a:extLst>
                    <a:ext uri="{9D8B030D-6E8A-4147-A177-3AD203B41FA5}">
                      <a16:colId xmlns:a16="http://schemas.microsoft.com/office/drawing/2014/main" val="2335150482"/>
                    </a:ext>
                  </a:extLst>
                </a:gridCol>
                <a:gridCol w="1685253">
                  <a:extLst>
                    <a:ext uri="{9D8B030D-6E8A-4147-A177-3AD203B41FA5}">
                      <a16:colId xmlns:a16="http://schemas.microsoft.com/office/drawing/2014/main" val="4046203905"/>
                    </a:ext>
                  </a:extLst>
                </a:gridCol>
              </a:tblGrid>
              <a:tr h="352480">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PrimaryInfant" pitchFamily="2" charset="0"/>
                          <a:cs typeface="Amatic SC" panose="00000500000000000000" pitchFamily="2" charset="-79"/>
                        </a:rPr>
                        <a:t>Autumn 1</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PrimaryInfant" pitchFamily="2" charset="0"/>
                          <a:cs typeface="Amatic SC" panose="00000500000000000000" pitchFamily="2" charset="-79"/>
                        </a:rPr>
                        <a:t>Autumn 2</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dirty="0">
                          <a:solidFill>
                            <a:schemeClr val="tx1"/>
                          </a:solidFill>
                          <a:latin typeface="SassoonPrimaryInfant" pitchFamily="2" charset="0"/>
                          <a:cs typeface="Amatic SC" panose="00000500000000000000" pitchFamily="2" charset="-79"/>
                        </a:rPr>
                        <a:t>Spring 1</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PrimaryInfant" pitchFamily="2" charset="0"/>
                          <a:cs typeface="Amatic SC" panose="00000500000000000000" pitchFamily="2" charset="-79"/>
                        </a:rPr>
                        <a:t>Spring 2</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PrimaryInfant" pitchFamily="2" charset="0"/>
                          <a:cs typeface="Amatic SC" panose="00000500000000000000" pitchFamily="2" charset="-79"/>
                        </a:rPr>
                        <a:t>Summer 1</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PrimaryInfant" pitchFamily="2" charset="0"/>
                          <a:cs typeface="Amatic SC" panose="00000500000000000000" pitchFamily="2" charset="-79"/>
                        </a:rPr>
                        <a:t>Summer 2</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218992">
                <a:tc>
                  <a:txBody>
                    <a:bodyPr/>
                    <a:lstStyle/>
                    <a:p>
                      <a:pPr algn="ctr"/>
                      <a:r>
                        <a:rPr lang="en-US" sz="1600" b="0" dirty="0">
                          <a:latin typeface="SassoonPrimaryInfant" pitchFamily="2" charset="0"/>
                          <a:cs typeface="Amatic SC" panose="00000500000000000000" pitchFamily="2" charset="-79"/>
                        </a:rPr>
                        <a:t>General Themes and </a:t>
                      </a:r>
                    </a:p>
                    <a:p>
                      <a:pPr algn="ctr"/>
                      <a:r>
                        <a:rPr lang="en-US" sz="1600" b="0" dirty="0">
                          <a:latin typeface="SassoonPrimaryInfant" pitchFamily="2" charset="0"/>
                          <a:cs typeface="Amatic SC" panose="00000500000000000000" pitchFamily="2" charset="-79"/>
                        </a:rPr>
                        <a:t>Key</a:t>
                      </a:r>
                      <a:r>
                        <a:rPr lang="en-US" sz="1600" b="0" baseline="0" dirty="0">
                          <a:latin typeface="SassoonPrimaryInfant" pitchFamily="2" charset="0"/>
                          <a:cs typeface="Amatic SC" panose="00000500000000000000" pitchFamily="2" charset="-79"/>
                        </a:rPr>
                        <a:t> content</a:t>
                      </a:r>
                      <a:endParaRPr lang="en-US" sz="16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solidFill>
                            <a:schemeClr val="tx1"/>
                          </a:solidFill>
                          <a:latin typeface="SassoonPrimaryInfant" pitchFamily="2" charset="0"/>
                          <a:cs typeface="Amatic SC" panose="00000500000000000000" pitchFamily="2" charset="-79"/>
                        </a:rPr>
                        <a:t>Family and Friends</a:t>
                      </a:r>
                    </a:p>
                    <a:p>
                      <a:pPr algn="ctr"/>
                      <a:r>
                        <a:rPr lang="en-US" sz="1100" b="0" dirty="0">
                          <a:solidFill>
                            <a:schemeClr val="tx1"/>
                          </a:solidFill>
                          <a:latin typeface="SassoonPrimaryInfant" pitchFamily="2" charset="0"/>
                          <a:cs typeface="Amatic SC" panose="00000500000000000000" pitchFamily="2" charset="-79"/>
                        </a:rPr>
                        <a:t>Exploring</a:t>
                      </a:r>
                      <a:r>
                        <a:rPr lang="en-US" sz="1100" b="0" baseline="0" dirty="0">
                          <a:solidFill>
                            <a:schemeClr val="tx1"/>
                          </a:solidFill>
                          <a:latin typeface="SassoonPrimaryInfant" pitchFamily="2" charset="0"/>
                          <a:cs typeface="Amatic SC" panose="00000500000000000000" pitchFamily="2" charset="-79"/>
                        </a:rPr>
                        <a:t> emotions</a:t>
                      </a:r>
                    </a:p>
                    <a:p>
                      <a:pPr algn="ctr"/>
                      <a:r>
                        <a:rPr lang="en-US" sz="1100" b="0" baseline="0" dirty="0">
                          <a:solidFill>
                            <a:schemeClr val="tx1"/>
                          </a:solidFill>
                          <a:latin typeface="SassoonPrimaryInfant" pitchFamily="2" charset="0"/>
                          <a:cs typeface="Amatic SC" panose="00000500000000000000" pitchFamily="2" charset="-79"/>
                        </a:rPr>
                        <a:t>Starting school </a:t>
                      </a:r>
                    </a:p>
                    <a:p>
                      <a:pPr algn="ctr"/>
                      <a:r>
                        <a:rPr lang="en-US" sz="1100" b="0" baseline="0" dirty="0">
                          <a:solidFill>
                            <a:schemeClr val="tx1"/>
                          </a:solidFill>
                          <a:latin typeface="SassoonPrimaryInfant" pitchFamily="2" charset="0"/>
                          <a:cs typeface="Amatic SC" panose="00000500000000000000" pitchFamily="2" charset="-79"/>
                        </a:rPr>
                        <a:t>Owl Babies singing</a:t>
                      </a:r>
                    </a:p>
                    <a:p>
                      <a:pPr algn="ctr"/>
                      <a:r>
                        <a:rPr lang="en-US" sz="1100" b="0" baseline="0" dirty="0">
                          <a:solidFill>
                            <a:schemeClr val="tx1"/>
                          </a:solidFill>
                          <a:latin typeface="SassoonPrimaryInfant" pitchFamily="2" charset="0"/>
                          <a:cs typeface="Amatic SC" panose="00000500000000000000" pitchFamily="2" charset="-79"/>
                        </a:rPr>
                        <a:t>My friends</a:t>
                      </a:r>
                    </a:p>
                    <a:p>
                      <a:pPr algn="ctr"/>
                      <a:r>
                        <a:rPr lang="en-US" sz="1100" b="0" baseline="0" dirty="0">
                          <a:solidFill>
                            <a:schemeClr val="tx1"/>
                          </a:solidFill>
                          <a:latin typeface="SassoonPrimaryInfant" pitchFamily="2" charset="0"/>
                          <a:cs typeface="Amatic SC" panose="00000500000000000000" pitchFamily="2" charset="-79"/>
                        </a:rPr>
                        <a:t>My family</a:t>
                      </a:r>
                    </a:p>
                    <a:p>
                      <a:pPr algn="ctr"/>
                      <a:r>
                        <a:rPr lang="en-US" sz="1100" b="0" baseline="0" dirty="0">
                          <a:solidFill>
                            <a:schemeClr val="tx1"/>
                          </a:solidFill>
                          <a:latin typeface="SassoonPrimaryInfant" pitchFamily="2" charset="0"/>
                          <a:cs typeface="Amatic SC" panose="00000500000000000000" pitchFamily="2" charset="-79"/>
                        </a:rPr>
                        <a:t>My face and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Senses and 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Bonfire</a:t>
                      </a:r>
                      <a:r>
                        <a:rPr lang="en-US" sz="1100" b="0" baseline="0" dirty="0">
                          <a:solidFill>
                            <a:schemeClr val="tx1"/>
                          </a:solidFill>
                          <a:latin typeface="SassoonPrimaryInfant" pitchFamily="2" charset="0"/>
                          <a:cs typeface="Amatic SC" panose="00000500000000000000" pitchFamily="2" charset="-79"/>
                        </a:rPr>
                        <a:t> Night</a:t>
                      </a:r>
                      <a:r>
                        <a:rPr lang="en-US" sz="1100" b="0" dirty="0">
                          <a:solidFill>
                            <a:schemeClr val="tx1"/>
                          </a:solidFill>
                          <a:latin typeface="SassoonPrimaryInfant" pitchFamily="2" charset="0"/>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Hanukah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Christmas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Letters to Father</a:t>
                      </a:r>
                      <a:r>
                        <a:rPr lang="en-US" sz="1100" b="0" baseline="0" dirty="0">
                          <a:solidFill>
                            <a:schemeClr val="tx1"/>
                          </a:solidFill>
                          <a:latin typeface="SassoonPrimaryInfant" pitchFamily="2" charset="0"/>
                          <a:cs typeface="Amatic SC" panose="00000500000000000000" pitchFamily="2" charset="-79"/>
                        </a:rPr>
                        <a:t> Christmas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100" b="0" dirty="0">
                          <a:solidFill>
                            <a:schemeClr val="tx1"/>
                          </a:solidFill>
                          <a:latin typeface="SassoonPrimaryInfant" pitchFamily="2" charset="0"/>
                          <a:cs typeface="Amatic SC" panose="00000500000000000000" pitchFamily="2" charset="-79"/>
                        </a:rPr>
                        <a:t>Once Upon a Time</a:t>
                      </a:r>
                    </a:p>
                    <a:p>
                      <a:pPr algn="ctr"/>
                      <a:r>
                        <a:rPr lang="en-US" sz="1100" b="0" dirty="0">
                          <a:solidFill>
                            <a:schemeClr val="tx1"/>
                          </a:solidFill>
                          <a:latin typeface="SassoonPrimaryInfant" pitchFamily="2" charset="0"/>
                          <a:cs typeface="Amatic SC" panose="00000500000000000000" pitchFamily="2" charset="-79"/>
                        </a:rPr>
                        <a:t>Traditional tales</a:t>
                      </a:r>
                    </a:p>
                    <a:p>
                      <a:pPr algn="ctr"/>
                      <a:r>
                        <a:rPr lang="en-US" sz="1100" b="0" dirty="0">
                          <a:solidFill>
                            <a:schemeClr val="tx1"/>
                          </a:solidFill>
                          <a:latin typeface="SassoonPrimaryInfant" pitchFamily="2" charset="0"/>
                          <a:cs typeface="Amatic SC" panose="00000500000000000000" pitchFamily="2" charset="-79"/>
                        </a:rPr>
                        <a:t>Joining</a:t>
                      </a:r>
                      <a:r>
                        <a:rPr lang="en-US" sz="1100" b="0" baseline="0" dirty="0">
                          <a:solidFill>
                            <a:schemeClr val="tx1"/>
                          </a:solidFill>
                          <a:latin typeface="SassoonPrimaryInfant" pitchFamily="2" charset="0"/>
                          <a:cs typeface="Amatic SC" panose="00000500000000000000" pitchFamily="2" charset="-79"/>
                        </a:rPr>
                        <a:t> in with </a:t>
                      </a:r>
                      <a:r>
                        <a:rPr lang="en-US" sz="1100" b="0" baseline="0" dirty="0" smtClean="0">
                          <a:solidFill>
                            <a:schemeClr val="tx1"/>
                          </a:solidFill>
                          <a:latin typeface="SassoonPrimaryInfant" pitchFamily="2" charset="0"/>
                          <a:cs typeface="Amatic SC" panose="00000500000000000000" pitchFamily="2" charset="-79"/>
                        </a:rPr>
                        <a:t>stories</a:t>
                      </a:r>
                    </a:p>
                    <a:p>
                      <a:pPr algn="ctr"/>
                      <a:r>
                        <a:rPr lang="en-US" sz="1100" b="0" baseline="0" dirty="0" smtClean="0">
                          <a:solidFill>
                            <a:schemeClr val="tx1"/>
                          </a:solidFill>
                          <a:latin typeface="SassoonPrimaryInfant" pitchFamily="2" charset="0"/>
                          <a:cs typeface="Amatic SC" panose="00000500000000000000" pitchFamily="2" charset="-79"/>
                        </a:rPr>
                        <a:t>Lunar New Year</a:t>
                      </a:r>
                    </a:p>
                    <a:p>
                      <a:pPr algn="ctr"/>
                      <a:r>
                        <a:rPr lang="en-US" sz="1100" b="0" baseline="0" dirty="0" smtClean="0">
                          <a:solidFill>
                            <a:schemeClr val="tx1"/>
                          </a:solidFill>
                          <a:latin typeface="SassoonPrimaryInfant" pitchFamily="2" charset="0"/>
                          <a:cs typeface="Amatic SC" panose="00000500000000000000" pitchFamily="2" charset="-79"/>
                        </a:rPr>
                        <a:t> </a:t>
                      </a:r>
                      <a:r>
                        <a:rPr lang="en-US" sz="1100" b="0" baseline="0" dirty="0">
                          <a:solidFill>
                            <a:schemeClr val="tx1"/>
                          </a:solidFill>
                          <a:latin typeface="SassoonPrimaryInfant" pitchFamily="2" charset="0"/>
                          <a:cs typeface="Amatic SC" panose="00000500000000000000" pitchFamily="2" charset="-79"/>
                        </a:rPr>
                        <a:t>Creating our own tales </a:t>
                      </a:r>
                    </a:p>
                    <a:p>
                      <a:pPr algn="ctr"/>
                      <a:r>
                        <a:rPr lang="en-US" sz="1100" b="0" baseline="0" dirty="0">
                          <a:solidFill>
                            <a:schemeClr val="tx1"/>
                          </a:solidFill>
                          <a:latin typeface="SassoonPrimaryInfant" pitchFamily="2" charset="0"/>
                          <a:cs typeface="Amatic SC" panose="00000500000000000000" pitchFamily="2" charset="-79"/>
                        </a:rPr>
                        <a:t>Sequencing stories</a:t>
                      </a: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Animals</a:t>
                      </a:r>
                      <a:br>
                        <a:rPr lang="en-US" sz="1100" b="0" dirty="0">
                          <a:solidFill>
                            <a:schemeClr val="tx1"/>
                          </a:solidFill>
                          <a:latin typeface="SassoonPrimaryInfant" pitchFamily="2" charset="0"/>
                          <a:cs typeface="Amatic SC" panose="00000500000000000000" pitchFamily="2" charset="-79"/>
                        </a:rPr>
                      </a:br>
                      <a:r>
                        <a:rPr lang="en-US" sz="1100" b="0" dirty="0">
                          <a:solidFill>
                            <a:schemeClr val="tx1"/>
                          </a:solidFill>
                          <a:latin typeface="SassoonPrimaryInfant" pitchFamily="2" charset="0"/>
                          <a:cs typeface="Amatic SC" panose="00000500000000000000" pitchFamily="2" charset="-79"/>
                        </a:rPr>
                        <a:t>Habitats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Animals in their homes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Animals and their babies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Pets</a:t>
                      </a:r>
                      <a:r>
                        <a:rPr lang="en-US" sz="1100" b="0" baseline="0" dirty="0">
                          <a:solidFill>
                            <a:schemeClr val="tx1"/>
                          </a:solidFill>
                          <a:latin typeface="SassoonPrimaryInfant" pitchFamily="2" charset="0"/>
                          <a:cs typeface="Amatic SC" panose="00000500000000000000" pitchFamily="2" charset="-79"/>
                        </a:rPr>
                        <a:t> and wild animals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Animal lifecycle- eggs/chicks</a:t>
                      </a: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100" b="0" dirty="0">
                          <a:solidFill>
                            <a:schemeClr val="tx1"/>
                          </a:solidFill>
                          <a:latin typeface="SassoonPrimaryInfant" pitchFamily="2" charset="0"/>
                          <a:cs typeface="Amatic SC" panose="00000500000000000000" pitchFamily="2" charset="-79"/>
                        </a:rPr>
                        <a:t>Gardens and Growing</a:t>
                      </a:r>
                    </a:p>
                    <a:p>
                      <a:pPr algn="ctr"/>
                      <a:r>
                        <a:rPr lang="en-US" sz="1100" b="0" dirty="0">
                          <a:solidFill>
                            <a:schemeClr val="tx1"/>
                          </a:solidFill>
                          <a:latin typeface="SassoonPrimaryInfant" pitchFamily="2" charset="0"/>
                          <a:cs typeface="Amatic SC" panose="00000500000000000000" pitchFamily="2" charset="-79"/>
                        </a:rPr>
                        <a:t>Growing</a:t>
                      </a:r>
                      <a:r>
                        <a:rPr lang="en-US" sz="1100" b="0" baseline="0" dirty="0">
                          <a:solidFill>
                            <a:schemeClr val="tx1"/>
                          </a:solidFill>
                          <a:latin typeface="SassoonPrimaryInfant" pitchFamily="2" charset="0"/>
                          <a:cs typeface="Amatic SC" panose="00000500000000000000" pitchFamily="2" charset="-79"/>
                        </a:rPr>
                        <a:t> </a:t>
                      </a:r>
                    </a:p>
                    <a:p>
                      <a:pPr algn="ctr"/>
                      <a:r>
                        <a:rPr lang="en-US" sz="1100" b="0" baseline="0" dirty="0">
                          <a:solidFill>
                            <a:schemeClr val="tx1"/>
                          </a:solidFill>
                          <a:latin typeface="SassoonPrimaryInfant" pitchFamily="2" charset="0"/>
                          <a:cs typeface="Amatic SC" panose="00000500000000000000" pitchFamily="2" charset="-79"/>
                        </a:rPr>
                        <a:t>Plants and flowers</a:t>
                      </a:r>
                    </a:p>
                    <a:p>
                      <a:pPr algn="ctr"/>
                      <a:r>
                        <a:rPr lang="en-US" sz="1100" b="0" baseline="0" dirty="0">
                          <a:solidFill>
                            <a:schemeClr val="tx1"/>
                          </a:solidFill>
                          <a:latin typeface="SassoonPrimaryInfant" pitchFamily="2" charset="0"/>
                          <a:cs typeface="Amatic SC" panose="00000500000000000000" pitchFamily="2" charset="-79"/>
                        </a:rPr>
                        <a:t>Weather/seasons</a:t>
                      </a:r>
                    </a:p>
                    <a:p>
                      <a:pPr algn="ctr"/>
                      <a:r>
                        <a:rPr lang="en-US" sz="1100" b="0" baseline="0" dirty="0">
                          <a:solidFill>
                            <a:schemeClr val="tx1"/>
                          </a:solidFill>
                          <a:latin typeface="SassoonPrimaryInfant" pitchFamily="2" charset="0"/>
                          <a:cs typeface="Amatic SC" panose="00000500000000000000" pitchFamily="2" charset="-79"/>
                        </a:rPr>
                        <a:t>Reduce reuse and recycle</a:t>
                      </a:r>
                    </a:p>
                    <a:p>
                      <a:pPr algn="ctr"/>
                      <a:r>
                        <a:rPr lang="en-US" sz="1100" b="0" baseline="0" dirty="0">
                          <a:solidFill>
                            <a:schemeClr val="tx1"/>
                          </a:solidFill>
                          <a:latin typeface="SassoonPrimaryInfant" pitchFamily="2" charset="0"/>
                          <a:cs typeface="Amatic SC" panose="00000500000000000000" pitchFamily="2" charset="-79"/>
                        </a:rPr>
                        <a:t>Planting bean/seeds</a:t>
                      </a:r>
                    </a:p>
                    <a:p>
                      <a:pPr algn="ct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People Who</a:t>
                      </a:r>
                      <a:r>
                        <a:rPr lang="en-US" sz="1100" b="0" baseline="0" dirty="0">
                          <a:solidFill>
                            <a:schemeClr val="tx1"/>
                          </a:solidFill>
                          <a:latin typeface="SassoonPrimaryInfant" pitchFamily="2" charset="0"/>
                          <a:cs typeface="Amatic SC" panose="00000500000000000000" pitchFamily="2" charset="-79"/>
                        </a:rPr>
                        <a:t> Help 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Transitioning to Y1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Firefighters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Police force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Doctors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Dentists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3642290">
                <a:tc>
                  <a:txBody>
                    <a:bodyPr/>
                    <a:lstStyle/>
                    <a:p>
                      <a:pPr algn="ctr"/>
                      <a:r>
                        <a:rPr lang="en-US" sz="2000" b="1" dirty="0">
                          <a:latin typeface="SassoonPrimaryInfant" pitchFamily="2" charset="0"/>
                          <a:cs typeface="Amatic SC" panose="00000500000000000000" pitchFamily="2" charset="-79"/>
                        </a:rPr>
                        <a:t>High</a:t>
                      </a:r>
                      <a:r>
                        <a:rPr lang="en-US" sz="2000" b="1" baseline="0" dirty="0">
                          <a:latin typeface="SassoonPrimaryInfant" pitchFamily="2" charset="0"/>
                          <a:cs typeface="Amatic SC" panose="00000500000000000000" pitchFamily="2" charset="-79"/>
                        </a:rPr>
                        <a:t> Quality </a:t>
                      </a:r>
                      <a:r>
                        <a:rPr lang="en-US" sz="2000" b="1" dirty="0">
                          <a:latin typeface="SassoonPrimaryInfant" pitchFamily="2" charset="0"/>
                          <a:cs typeface="Amatic SC" panose="00000500000000000000" pitchFamily="2" charset="-79"/>
                        </a:rPr>
                        <a:t>Texts</a:t>
                      </a: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r>
                        <a:rPr lang="en-GB" sz="2000" b="1" dirty="0">
                          <a:latin typeface="SassoonPrimaryInfant" pitchFamily="2" charset="0"/>
                          <a:cs typeface="Amatic SC" panose="00000500000000000000" pitchFamily="2" charset="-79"/>
                        </a:rPr>
                        <a:t>Core Songs and Rhymes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rgbClr val="C00000"/>
                          </a:solidFill>
                          <a:latin typeface="SassoonPrimaryInfant" pitchFamily="2" charset="0"/>
                          <a:cs typeface="Amatic SC" panose="00000500000000000000" pitchFamily="2" charset="-79"/>
                        </a:rPr>
                        <a:t>Owl </a:t>
                      </a:r>
                      <a:r>
                        <a:rPr lang="en-GB" sz="1100" dirty="0" smtClean="0">
                          <a:solidFill>
                            <a:srgbClr val="C00000"/>
                          </a:solidFill>
                          <a:latin typeface="SassoonPrimaryInfant" pitchFamily="2" charset="0"/>
                          <a:cs typeface="Amatic SC" panose="00000500000000000000" pitchFamily="2" charset="-79"/>
                        </a:rPr>
                        <a:t>Babies</a:t>
                      </a:r>
                    </a:p>
                    <a:p>
                      <a:pPr algn="ctr"/>
                      <a:r>
                        <a:rPr lang="en-GB" sz="1100" dirty="0" smtClean="0">
                          <a:solidFill>
                            <a:srgbClr val="C00000"/>
                          </a:solidFill>
                          <a:latin typeface="SassoonPrimaryInfant" pitchFamily="2" charset="0"/>
                          <a:cs typeface="Amatic SC" panose="00000500000000000000" pitchFamily="2" charset="-79"/>
                        </a:rPr>
                        <a:t>The</a:t>
                      </a:r>
                      <a:r>
                        <a:rPr lang="en-GB" sz="1100" baseline="0" dirty="0" smtClean="0">
                          <a:solidFill>
                            <a:srgbClr val="C00000"/>
                          </a:solidFill>
                          <a:latin typeface="SassoonPrimaryInfant" pitchFamily="2" charset="0"/>
                          <a:cs typeface="Amatic SC" panose="00000500000000000000" pitchFamily="2" charset="-79"/>
                        </a:rPr>
                        <a:t> Colour Monster</a:t>
                      </a:r>
                      <a:br>
                        <a:rPr lang="en-GB" sz="1100" baseline="0" dirty="0" smtClean="0">
                          <a:solidFill>
                            <a:srgbClr val="C00000"/>
                          </a:solidFill>
                          <a:latin typeface="SassoonPrimaryInfant" pitchFamily="2" charset="0"/>
                          <a:cs typeface="Amatic SC" panose="00000500000000000000" pitchFamily="2" charset="-79"/>
                        </a:rPr>
                      </a:br>
                      <a:r>
                        <a:rPr lang="en-GB" sz="1100" baseline="0" dirty="0" smtClean="0">
                          <a:solidFill>
                            <a:srgbClr val="C00000"/>
                          </a:solidFill>
                          <a:latin typeface="SassoonPrimaryInfant" pitchFamily="2" charset="0"/>
                          <a:cs typeface="Amatic SC" panose="00000500000000000000" pitchFamily="2" charset="-79"/>
                        </a:rPr>
                        <a:t>Class Author texts- Julia Donaldson, Nick </a:t>
                      </a:r>
                      <a:r>
                        <a:rPr lang="en-GB" sz="1100" baseline="0" dirty="0" err="1" smtClean="0">
                          <a:solidFill>
                            <a:srgbClr val="C00000"/>
                          </a:solidFill>
                          <a:latin typeface="SassoonPrimaryInfant" pitchFamily="2" charset="0"/>
                          <a:cs typeface="Amatic SC" panose="00000500000000000000" pitchFamily="2" charset="-79"/>
                        </a:rPr>
                        <a:t>Sharratt</a:t>
                      </a:r>
                      <a:r>
                        <a:rPr lang="en-GB" sz="1100" baseline="0" dirty="0" smtClean="0">
                          <a:solidFill>
                            <a:srgbClr val="C00000"/>
                          </a:solidFill>
                          <a:latin typeface="SassoonPrimaryInfant" pitchFamily="2" charset="0"/>
                          <a:cs typeface="Amatic SC" panose="00000500000000000000" pitchFamily="2" charset="-79"/>
                        </a:rPr>
                        <a:t> </a:t>
                      </a:r>
                      <a:endParaRPr lang="en-GB" sz="1100" dirty="0">
                        <a:solidFill>
                          <a:srgbClr val="C00000"/>
                        </a:solidFill>
                        <a:latin typeface="SassoonPrimaryInfant" pitchFamily="2" charset="0"/>
                        <a:cs typeface="Amatic SC" panose="00000500000000000000" pitchFamily="2" charset="-79"/>
                      </a:endParaRPr>
                    </a:p>
                    <a:p>
                      <a:pPr algn="ctr"/>
                      <a:r>
                        <a:rPr lang="en-GB" sz="1100" dirty="0">
                          <a:solidFill>
                            <a:schemeClr val="tx1"/>
                          </a:solidFill>
                          <a:latin typeface="SassoonPrimaryInfant" pitchFamily="2" charset="0"/>
                          <a:cs typeface="Amatic SC" panose="00000500000000000000" pitchFamily="2" charset="-79"/>
                        </a:rPr>
                        <a:t>Lulus First Day</a:t>
                      </a:r>
                    </a:p>
                    <a:p>
                      <a:pPr algn="ctr"/>
                      <a:r>
                        <a:rPr lang="en-GB" sz="1100" dirty="0">
                          <a:solidFill>
                            <a:schemeClr val="tx1"/>
                          </a:solidFill>
                          <a:latin typeface="SassoonPrimaryInfant" pitchFamily="2" charset="0"/>
                          <a:cs typeface="Amatic SC" panose="00000500000000000000" pitchFamily="2" charset="-79"/>
                        </a:rPr>
                        <a:t>Come to school too Blue Kangaroo</a:t>
                      </a:r>
                    </a:p>
                    <a:p>
                      <a:pPr algn="ctr"/>
                      <a:r>
                        <a:rPr lang="en-GB" sz="1100" dirty="0">
                          <a:solidFill>
                            <a:schemeClr val="tx1"/>
                          </a:solidFill>
                          <a:latin typeface="SassoonPrimaryInfant" pitchFamily="2" charset="0"/>
                          <a:cs typeface="Amatic SC" panose="00000500000000000000" pitchFamily="2" charset="-79"/>
                        </a:rPr>
                        <a:t>The Great Big Book of Families</a:t>
                      </a:r>
                    </a:p>
                    <a:p>
                      <a:pPr algn="ctr"/>
                      <a:r>
                        <a:rPr lang="en-GB" sz="1100" dirty="0">
                          <a:solidFill>
                            <a:schemeClr val="tx1"/>
                          </a:solidFill>
                          <a:latin typeface="SassoonPrimaryInfant" pitchFamily="2" charset="0"/>
                          <a:cs typeface="Amatic SC" panose="00000500000000000000" pitchFamily="2" charset="-79"/>
                        </a:rPr>
                        <a:t>The Girl With Two Dads</a:t>
                      </a:r>
                    </a:p>
                    <a:p>
                      <a:pPr algn="ctr"/>
                      <a:r>
                        <a:rPr lang="en-GB" sz="1100" dirty="0">
                          <a:solidFill>
                            <a:schemeClr val="tx1"/>
                          </a:solidFill>
                          <a:latin typeface="SassoonPrimaryInfant" pitchFamily="2" charset="0"/>
                          <a:cs typeface="Amatic SC" panose="00000500000000000000" pitchFamily="2" charset="-79"/>
                        </a:rPr>
                        <a:t>My World, Your World</a:t>
                      </a:r>
                    </a:p>
                    <a:p>
                      <a:pPr algn="ctr"/>
                      <a:r>
                        <a:rPr lang="en-GB" sz="1100" dirty="0" smtClean="0">
                          <a:solidFill>
                            <a:schemeClr val="tx1"/>
                          </a:solidFill>
                          <a:latin typeface="SassoonPrimaryInfant" pitchFamily="2" charset="0"/>
                          <a:cs typeface="Amatic SC" panose="00000500000000000000" pitchFamily="2" charset="-79"/>
                        </a:rPr>
                        <a:t>Odd </a:t>
                      </a:r>
                      <a:r>
                        <a:rPr lang="en-GB" sz="1100" dirty="0">
                          <a:solidFill>
                            <a:schemeClr val="tx1"/>
                          </a:solidFill>
                          <a:latin typeface="SassoonPrimaryInfant" pitchFamily="2" charset="0"/>
                          <a:cs typeface="Amatic SC" panose="00000500000000000000" pitchFamily="2" charset="-79"/>
                        </a:rPr>
                        <a:t>Dog Out</a:t>
                      </a:r>
                    </a:p>
                    <a:p>
                      <a:pPr algn="ctr"/>
                      <a:r>
                        <a:rPr lang="en-GB" sz="1100" dirty="0">
                          <a:solidFill>
                            <a:schemeClr val="tx1"/>
                          </a:solidFill>
                          <a:latin typeface="SassoonPrimaryInfant" pitchFamily="2" charset="0"/>
                          <a:cs typeface="Amatic SC" panose="00000500000000000000" pitchFamily="2" charset="-79"/>
                        </a:rPr>
                        <a:t>The Selfish Crocodile</a:t>
                      </a:r>
                    </a:p>
                    <a:p>
                      <a:pPr algn="ctr"/>
                      <a:r>
                        <a:rPr lang="en-GB" sz="1100" dirty="0">
                          <a:solidFill>
                            <a:schemeClr val="tx1"/>
                          </a:solidFill>
                          <a:latin typeface="SassoonPrimaryInfant" pitchFamily="2" charset="0"/>
                          <a:cs typeface="Amatic SC" panose="00000500000000000000" pitchFamily="2" charset="-79"/>
                        </a:rPr>
                        <a:t>WOW Said the Owl</a:t>
                      </a:r>
                    </a:p>
                    <a:p>
                      <a:pPr algn="ctr"/>
                      <a:endParaRPr lang="en-GB" sz="1100" baseline="0" dirty="0">
                        <a:solidFill>
                          <a:schemeClr val="tx1"/>
                        </a:solidFill>
                        <a:latin typeface="SassoonPrimaryInfant" pitchFamily="2" charset="0"/>
                        <a:cs typeface="Amatic SC" panose="00000500000000000000" pitchFamily="2" charset="-79"/>
                      </a:endParaRPr>
                    </a:p>
                    <a:p>
                      <a:pPr algn="ctr"/>
                      <a:r>
                        <a:rPr lang="en-GB" sz="1100" baseline="0" dirty="0">
                          <a:solidFill>
                            <a:schemeClr val="tx1"/>
                          </a:solidFill>
                          <a:latin typeface="SassoonPrimaryInfant" pitchFamily="2" charset="0"/>
                          <a:cs typeface="Amatic SC" panose="00000500000000000000" pitchFamily="2" charset="-79"/>
                        </a:rPr>
                        <a:t>Counting songs</a:t>
                      </a:r>
                    </a:p>
                    <a:p>
                      <a:pPr algn="ctr"/>
                      <a:r>
                        <a:rPr lang="en-GB" sz="1100" baseline="0" dirty="0">
                          <a:solidFill>
                            <a:schemeClr val="tx1"/>
                          </a:solidFill>
                          <a:latin typeface="SassoonPrimaryInfant" pitchFamily="2" charset="0"/>
                          <a:cs typeface="Amatic SC" panose="00000500000000000000" pitchFamily="2" charset="-79"/>
                        </a:rPr>
                        <a:t>If you’re happy and you know it</a:t>
                      </a:r>
                    </a:p>
                    <a:p>
                      <a:pPr algn="ctr"/>
                      <a:r>
                        <a:rPr lang="en-GB" sz="1100" baseline="0" dirty="0">
                          <a:solidFill>
                            <a:schemeClr val="tx1"/>
                          </a:solidFill>
                          <a:latin typeface="SassoonPrimaryInfant" pitchFamily="2" charset="0"/>
                          <a:cs typeface="Amatic SC" panose="00000500000000000000" pitchFamily="2" charset="-79"/>
                        </a:rPr>
                        <a:t>Row, row, row your boat</a:t>
                      </a:r>
                    </a:p>
                    <a:p>
                      <a:pPr algn="ctr"/>
                      <a:r>
                        <a:rPr lang="en-GB" sz="1100" baseline="0" dirty="0">
                          <a:solidFill>
                            <a:schemeClr val="tx1"/>
                          </a:solidFill>
                          <a:latin typeface="SassoonPrimaryInfant" pitchFamily="2" charset="0"/>
                          <a:cs typeface="Amatic SC" panose="00000500000000000000" pitchFamily="2" charset="-79"/>
                        </a:rPr>
                        <a:t>3 Baby Owls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100" kern="1200" dirty="0">
                          <a:solidFill>
                            <a:srgbClr val="C00000"/>
                          </a:solidFill>
                          <a:effectLst/>
                          <a:latin typeface="SassoonPrimaryInfant" pitchFamily="2" charset="0"/>
                          <a:ea typeface="+mn-ea"/>
                          <a:cs typeface="+mn-cs"/>
                        </a:rPr>
                        <a:t>We’re going on a bear </a:t>
                      </a:r>
                      <a:r>
                        <a:rPr lang="en-GB" sz="1100" kern="1200" dirty="0" smtClean="0">
                          <a:solidFill>
                            <a:srgbClr val="C00000"/>
                          </a:solidFill>
                          <a:effectLst/>
                          <a:latin typeface="SassoonPrimaryInfant" pitchFamily="2" charset="0"/>
                          <a:ea typeface="+mn-ea"/>
                          <a:cs typeface="+mn-cs"/>
                        </a:rPr>
                        <a:t>hunt</a:t>
                      </a:r>
                    </a:p>
                    <a:p>
                      <a:pPr algn="ctr"/>
                      <a:r>
                        <a:rPr lang="en-GB" sz="1100" kern="1200" dirty="0" smtClean="0">
                          <a:solidFill>
                            <a:srgbClr val="C00000"/>
                          </a:solidFill>
                          <a:effectLst/>
                          <a:latin typeface="SassoonPrimaryInfant" pitchFamily="2" charset="0"/>
                          <a:ea typeface="+mn-ea"/>
                          <a:cs typeface="+mn-cs"/>
                        </a:rPr>
                        <a:t>Whatever Next!</a:t>
                      </a:r>
                    </a:p>
                    <a:p>
                      <a:pPr algn="ctr"/>
                      <a:r>
                        <a:rPr lang="en-GB" sz="1100" kern="1200" dirty="0" smtClean="0">
                          <a:solidFill>
                            <a:srgbClr val="C00000"/>
                          </a:solidFill>
                          <a:effectLst/>
                          <a:latin typeface="SassoonPrimaryInfant" pitchFamily="2" charset="0"/>
                          <a:ea typeface="+mn-ea"/>
                          <a:cs typeface="+mn-cs"/>
                        </a:rPr>
                        <a:t>Peace</a:t>
                      </a:r>
                      <a:r>
                        <a:rPr lang="en-GB" sz="1100" kern="1200" baseline="0" dirty="0" smtClean="0">
                          <a:solidFill>
                            <a:srgbClr val="C00000"/>
                          </a:solidFill>
                          <a:effectLst/>
                          <a:latin typeface="SassoonPrimaryInfant" pitchFamily="2" charset="0"/>
                          <a:ea typeface="+mn-ea"/>
                          <a:cs typeface="+mn-cs"/>
                        </a:rPr>
                        <a:t> at Last</a:t>
                      </a:r>
                    </a:p>
                    <a:p>
                      <a:pPr algn="ctr"/>
                      <a:r>
                        <a:rPr lang="en-GB" sz="1100" kern="1200" baseline="0" dirty="0" smtClean="0">
                          <a:solidFill>
                            <a:srgbClr val="C00000"/>
                          </a:solidFill>
                          <a:effectLst/>
                          <a:latin typeface="SassoonPrimaryInfant" pitchFamily="2" charset="0"/>
                          <a:ea typeface="+mn-ea"/>
                          <a:cs typeface="+mn-cs"/>
                        </a:rPr>
                        <a:t>Brown bear, brown bear, what do you see?</a:t>
                      </a:r>
                      <a:endParaRPr lang="en-GB" sz="1100" kern="1200" dirty="0">
                        <a:solidFill>
                          <a:srgbClr val="C00000"/>
                        </a:solidFill>
                        <a:effectLst/>
                        <a:latin typeface="SassoonPrimaryInfant" pitchFamily="2" charset="0"/>
                        <a:ea typeface="+mn-ea"/>
                        <a:cs typeface="+mn-cs"/>
                      </a:endParaRPr>
                    </a:p>
                    <a:p>
                      <a:pPr algn="ctr"/>
                      <a:r>
                        <a:rPr lang="en-GB" sz="1100" kern="1200" dirty="0">
                          <a:solidFill>
                            <a:srgbClr val="C00000"/>
                          </a:solidFill>
                          <a:effectLst/>
                          <a:latin typeface="SassoonPrimaryInfant" pitchFamily="2" charset="0"/>
                          <a:ea typeface="+mn-ea"/>
                          <a:cs typeface="+mn-cs"/>
                        </a:rPr>
                        <a:t>The Christmas </a:t>
                      </a:r>
                      <a:r>
                        <a:rPr lang="en-GB" sz="1100" kern="1200" dirty="0" smtClean="0">
                          <a:solidFill>
                            <a:srgbClr val="C00000"/>
                          </a:solidFill>
                          <a:effectLst/>
                          <a:latin typeface="SassoonPrimaryInfant" pitchFamily="2" charset="0"/>
                          <a:ea typeface="+mn-ea"/>
                          <a:cs typeface="+mn-cs"/>
                        </a:rPr>
                        <a:t>Story</a:t>
                      </a:r>
                      <a:endParaRPr lang="en-GB" sz="1100" kern="1200" dirty="0">
                        <a:solidFill>
                          <a:srgbClr val="C00000"/>
                        </a:solidFill>
                        <a:effectLst/>
                        <a:latin typeface="SassoonPrimaryInfant" pitchFamily="2" charset="0"/>
                        <a:ea typeface="+mn-ea"/>
                        <a:cs typeface="+mn-cs"/>
                      </a:endParaRPr>
                    </a:p>
                    <a:p>
                      <a:pPr algn="ctr"/>
                      <a:r>
                        <a:rPr lang="en-GB" sz="1100" kern="1200" dirty="0">
                          <a:solidFill>
                            <a:schemeClr val="dk1"/>
                          </a:solidFill>
                          <a:effectLst/>
                          <a:latin typeface="SassoonPrimaryInfant" pitchFamily="2" charset="0"/>
                          <a:ea typeface="+mn-ea"/>
                          <a:cs typeface="+mn-cs"/>
                        </a:rPr>
                        <a:t>Chocolate cake</a:t>
                      </a:r>
                    </a:p>
                    <a:p>
                      <a:pPr algn="ctr"/>
                      <a:r>
                        <a:rPr lang="en-GB" sz="1100" kern="1200" dirty="0">
                          <a:solidFill>
                            <a:schemeClr val="dk1"/>
                          </a:solidFill>
                          <a:effectLst/>
                          <a:latin typeface="SassoonPrimaryInfant" pitchFamily="2" charset="0"/>
                          <a:ea typeface="+mn-ea"/>
                          <a:cs typeface="+mn-cs"/>
                        </a:rPr>
                        <a:t>Smartest Giant in </a:t>
                      </a:r>
                      <a:r>
                        <a:rPr lang="en-GB" sz="1100" kern="1200" dirty="0" smtClean="0">
                          <a:solidFill>
                            <a:schemeClr val="dk1"/>
                          </a:solidFill>
                          <a:effectLst/>
                          <a:latin typeface="SassoonPrimaryInfant" pitchFamily="2" charset="0"/>
                          <a:ea typeface="+mn-ea"/>
                          <a:cs typeface="+mn-cs"/>
                        </a:rPr>
                        <a:t>Town</a:t>
                      </a:r>
                      <a:endParaRPr lang="en-GB" sz="1100" kern="1200" dirty="0">
                        <a:solidFill>
                          <a:schemeClr val="dk1"/>
                        </a:solidFill>
                        <a:effectLst/>
                        <a:latin typeface="SassoonPrimaryInfant" pitchFamily="2" charset="0"/>
                        <a:ea typeface="+mn-ea"/>
                        <a:cs typeface="+mn-cs"/>
                      </a:endParaRPr>
                    </a:p>
                    <a:p>
                      <a:pPr algn="ctr"/>
                      <a:r>
                        <a:rPr lang="en-GB" sz="1100" kern="1200" dirty="0" smtClean="0">
                          <a:solidFill>
                            <a:schemeClr val="dk1"/>
                          </a:solidFill>
                          <a:effectLst/>
                          <a:latin typeface="SassoonPrimaryInfant" pitchFamily="2" charset="0"/>
                          <a:ea typeface="+mn-ea"/>
                          <a:cs typeface="+mn-cs"/>
                        </a:rPr>
                        <a:t>Polar </a:t>
                      </a:r>
                      <a:r>
                        <a:rPr lang="en-GB" sz="1100" kern="1200" dirty="0">
                          <a:solidFill>
                            <a:schemeClr val="dk1"/>
                          </a:solidFill>
                          <a:effectLst/>
                          <a:latin typeface="SassoonPrimaryInfant" pitchFamily="2" charset="0"/>
                          <a:ea typeface="+mn-ea"/>
                          <a:cs typeface="+mn-cs"/>
                        </a:rPr>
                        <a:t>Bear, Polar Bear, What Do You Hear?</a:t>
                      </a:r>
                    </a:p>
                    <a:p>
                      <a:pPr algn="ctr"/>
                      <a:r>
                        <a:rPr lang="en-GB" sz="1100" kern="1200" dirty="0">
                          <a:solidFill>
                            <a:schemeClr val="dk1"/>
                          </a:solidFill>
                          <a:effectLst/>
                          <a:latin typeface="SassoonPrimaryInfant" pitchFamily="2" charset="0"/>
                          <a:ea typeface="+mn-ea"/>
                          <a:cs typeface="+mn-cs"/>
                        </a:rPr>
                        <a:t>Non-fiction senses books</a:t>
                      </a:r>
                    </a:p>
                    <a:p>
                      <a:pPr algn="ctr"/>
                      <a:endParaRPr lang="en-GB" sz="1100" kern="1200" dirty="0">
                        <a:solidFill>
                          <a:schemeClr val="dk1"/>
                        </a:solidFill>
                        <a:effectLst/>
                        <a:latin typeface="SassoonPrimaryInfant" pitchFamily="2" charset="0"/>
                        <a:ea typeface="+mn-ea"/>
                        <a:cs typeface="+mn-cs"/>
                      </a:endParaRPr>
                    </a:p>
                    <a:p>
                      <a:pPr algn="ctr"/>
                      <a:endParaRPr lang="en-GB" sz="1100" kern="1200" dirty="0">
                        <a:solidFill>
                          <a:schemeClr val="dk1"/>
                        </a:solidFill>
                        <a:effectLst/>
                        <a:latin typeface="SassoonPrimaryInfant" pitchFamily="2" charset="0"/>
                        <a:ea typeface="+mn-ea"/>
                        <a:cs typeface="+mn-cs"/>
                      </a:endParaRPr>
                    </a:p>
                    <a:p>
                      <a:pPr algn="ctr"/>
                      <a:endParaRPr lang="en-GB" sz="1100" kern="1200" dirty="0">
                        <a:solidFill>
                          <a:schemeClr val="dk1"/>
                        </a:solidFill>
                        <a:effectLst/>
                        <a:latin typeface="SassoonPrimaryInfant" pitchFamily="2" charset="0"/>
                        <a:ea typeface="+mn-ea"/>
                        <a:cs typeface="+mn-cs"/>
                      </a:endParaRPr>
                    </a:p>
                    <a:p>
                      <a:pPr algn="ctr"/>
                      <a:endParaRPr lang="en-GB" sz="1100" kern="1200" dirty="0" smtClean="0">
                        <a:solidFill>
                          <a:schemeClr val="dk1"/>
                        </a:solidFill>
                        <a:effectLst/>
                        <a:latin typeface="SassoonPrimaryInfant" pitchFamily="2" charset="0"/>
                        <a:ea typeface="+mn-ea"/>
                        <a:cs typeface="+mn-cs"/>
                      </a:endParaRPr>
                    </a:p>
                    <a:p>
                      <a:pPr algn="ctr"/>
                      <a:endParaRPr lang="en-GB" sz="1100" kern="1200" dirty="0" smtClean="0">
                        <a:solidFill>
                          <a:schemeClr val="dk1"/>
                        </a:solidFill>
                        <a:effectLst/>
                        <a:latin typeface="SassoonPrimaryInfant" pitchFamily="2" charset="0"/>
                        <a:ea typeface="+mn-ea"/>
                        <a:cs typeface="+mn-cs"/>
                      </a:endParaRPr>
                    </a:p>
                    <a:p>
                      <a:pPr algn="ctr"/>
                      <a:r>
                        <a:rPr lang="en-GB" sz="1100" kern="1200" dirty="0" smtClean="0">
                          <a:solidFill>
                            <a:schemeClr val="dk1"/>
                          </a:solidFill>
                          <a:effectLst/>
                          <a:latin typeface="SassoonPrimaryInfant" pitchFamily="2" charset="0"/>
                          <a:ea typeface="+mn-ea"/>
                          <a:cs typeface="+mn-cs"/>
                        </a:rPr>
                        <a:t>Counting </a:t>
                      </a:r>
                      <a:r>
                        <a:rPr lang="en-GB" sz="1100" kern="1200" dirty="0">
                          <a:solidFill>
                            <a:schemeClr val="dk1"/>
                          </a:solidFill>
                          <a:effectLst/>
                          <a:latin typeface="SassoonPrimaryInfant" pitchFamily="2" charset="0"/>
                          <a:ea typeface="+mn-ea"/>
                          <a:cs typeface="+mn-cs"/>
                        </a:rPr>
                        <a:t>songs</a:t>
                      </a:r>
                    </a:p>
                    <a:p>
                      <a:pPr algn="ctr"/>
                      <a:r>
                        <a:rPr lang="en-GB" sz="1100" kern="1200" dirty="0">
                          <a:solidFill>
                            <a:schemeClr val="dk1"/>
                          </a:solidFill>
                          <a:effectLst/>
                          <a:latin typeface="SassoonPrimaryInfant" pitchFamily="2" charset="0"/>
                          <a:ea typeface="+mn-ea"/>
                          <a:cs typeface="+mn-cs"/>
                        </a:rPr>
                        <a:t>Autumn leaves</a:t>
                      </a:r>
                    </a:p>
                    <a:p>
                      <a:pPr algn="ctr"/>
                      <a:r>
                        <a:rPr lang="en-GB" sz="1100" kern="1200" dirty="0">
                          <a:solidFill>
                            <a:schemeClr val="dk1"/>
                          </a:solidFill>
                          <a:effectLst/>
                          <a:latin typeface="SassoonPrimaryInfant" pitchFamily="2" charset="0"/>
                          <a:ea typeface="+mn-ea"/>
                          <a:cs typeface="+mn-cs"/>
                        </a:rPr>
                        <a:t>Nativity songs </a:t>
                      </a:r>
                    </a:p>
                    <a:p>
                      <a:pPr algn="ctr"/>
                      <a:r>
                        <a:rPr lang="en-GB" sz="1100" kern="1200" dirty="0">
                          <a:solidFill>
                            <a:schemeClr val="dk1"/>
                          </a:solidFill>
                          <a:effectLst/>
                          <a:latin typeface="SassoonPrimaryInfant" pitchFamily="2" charset="0"/>
                          <a:ea typeface="+mn-ea"/>
                          <a:cs typeface="+mn-cs"/>
                        </a:rPr>
                        <a:t>Christmas songs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Once Upon a </a:t>
                      </a:r>
                      <a:r>
                        <a:rPr lang="en-GB" sz="1100" dirty="0" smtClean="0">
                          <a:solidFill>
                            <a:srgbClr val="C00000"/>
                          </a:solidFill>
                          <a:effectLst/>
                          <a:latin typeface="SassoonPrimaryInfant" pitchFamily="2" charset="0"/>
                          <a:ea typeface="Calibri" panose="020F0502020204030204" pitchFamily="34" charset="0"/>
                          <a:cs typeface="Times New Roman" panose="02020603050405020304" pitchFamily="18" charset="0"/>
                        </a:rPr>
                        <a:t>Time</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The Gingerbread </a:t>
                      </a:r>
                      <a:r>
                        <a:rPr lang="en-GB" sz="1100" dirty="0" smtClean="0">
                          <a:solidFill>
                            <a:srgbClr val="C00000"/>
                          </a:solidFill>
                          <a:effectLst/>
                          <a:latin typeface="SassoonPrimaryInfant" pitchFamily="2" charset="0"/>
                          <a:ea typeface="Calibri" panose="020F0502020204030204" pitchFamily="34" charset="0"/>
                          <a:cs typeface="Times New Roman" panose="02020603050405020304" pitchFamily="18" charset="0"/>
                        </a:rPr>
                        <a:t>Man</a:t>
                      </a:r>
                    </a:p>
                    <a:p>
                      <a:pPr algn="ctr">
                        <a:lnSpc>
                          <a:spcPct val="115000"/>
                        </a:lnSpc>
                        <a:spcAft>
                          <a:spcPts val="0"/>
                        </a:spcAft>
                      </a:pPr>
                      <a:r>
                        <a:rPr lang="en-GB" sz="1100" dirty="0" smtClean="0">
                          <a:solidFill>
                            <a:srgbClr val="C00000"/>
                          </a:solidFill>
                          <a:effectLst/>
                          <a:latin typeface="SassoonPrimaryInfant" pitchFamily="2" charset="0"/>
                          <a:ea typeface="Calibri" panose="020F0502020204030204" pitchFamily="34" charset="0"/>
                          <a:cs typeface="Times New Roman" panose="02020603050405020304" pitchFamily="18" charset="0"/>
                        </a:rPr>
                        <a:t>Goldilocks and the Three Bear </a:t>
                      </a:r>
                    </a:p>
                    <a:p>
                      <a:pPr algn="ctr">
                        <a:lnSpc>
                          <a:spcPct val="115000"/>
                        </a:lnSpc>
                        <a:spcAft>
                          <a:spcPts val="0"/>
                        </a:spcAft>
                      </a:pPr>
                      <a:r>
                        <a:rPr lang="en-GB" sz="1100" dirty="0" smtClean="0">
                          <a:effectLst/>
                          <a:latin typeface="SassoonPrimaryInfant" pitchFamily="2" charset="0"/>
                          <a:ea typeface="Calibri" panose="020F0502020204030204" pitchFamily="34" charset="0"/>
                          <a:cs typeface="Times New Roman" panose="02020603050405020304" pitchFamily="18" charset="0"/>
                        </a:rPr>
                        <a:t>Rapunzel</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The 3 Billy Goats </a:t>
                      </a:r>
                    </a:p>
                    <a:p>
                      <a:pPr algn="ctr">
                        <a:lnSpc>
                          <a:spcPct val="115000"/>
                        </a:lnSpc>
                        <a:spcAft>
                          <a:spcPts val="0"/>
                        </a:spcAft>
                      </a:pPr>
                      <a:r>
                        <a:rPr lang="en-GB" sz="1100" dirty="0" smtClean="0">
                          <a:effectLst/>
                          <a:latin typeface="SassoonPrimaryInfant" pitchFamily="2" charset="0"/>
                          <a:ea typeface="Calibri" panose="020F0502020204030204" pitchFamily="34" charset="0"/>
                          <a:cs typeface="Times New Roman" panose="02020603050405020304" pitchFamily="18" charset="0"/>
                        </a:rPr>
                        <a:t>The 3 little pigs</a:t>
                      </a:r>
                    </a:p>
                    <a:p>
                      <a:pPr algn="ctr">
                        <a:lnSpc>
                          <a:spcPct val="115000"/>
                        </a:lnSpc>
                        <a:spcAft>
                          <a:spcPts val="0"/>
                        </a:spcAft>
                      </a:pPr>
                      <a:r>
                        <a:rPr lang="en-GB" sz="1100" dirty="0" smtClean="0">
                          <a:effectLst/>
                          <a:latin typeface="SassoonPrimaryInfant" pitchFamily="2" charset="0"/>
                          <a:ea typeface="Calibri" panose="020F0502020204030204" pitchFamily="34" charset="0"/>
                          <a:cs typeface="Times New Roman" panose="02020603050405020304" pitchFamily="18" charset="0"/>
                        </a:rPr>
                        <a:t>Little</a:t>
                      </a:r>
                      <a:r>
                        <a:rPr lang="en-GB" sz="1100" baseline="0" dirty="0" smtClean="0">
                          <a:effectLst/>
                          <a:latin typeface="SassoonPrimaryInfant" pitchFamily="2" charset="0"/>
                          <a:ea typeface="Calibri" panose="020F0502020204030204" pitchFamily="34" charset="0"/>
                          <a:cs typeface="Times New Roman" panose="02020603050405020304" pitchFamily="18" charset="0"/>
                        </a:rPr>
                        <a:t> Red Riding Hood</a:t>
                      </a:r>
                    </a:p>
                    <a:p>
                      <a:pPr algn="ctr">
                        <a:lnSpc>
                          <a:spcPct val="115000"/>
                        </a:lnSpc>
                        <a:spcAft>
                          <a:spcPts val="0"/>
                        </a:spcAft>
                      </a:pPr>
                      <a:r>
                        <a:rPr lang="en-GB" sz="1100" baseline="0" dirty="0" smtClean="0">
                          <a:effectLst/>
                          <a:latin typeface="SassoonPrimaryInfant" pitchFamily="2" charset="0"/>
                          <a:ea typeface="Calibri" panose="020F0502020204030204" pitchFamily="34" charset="0"/>
                          <a:cs typeface="Times New Roman" panose="02020603050405020304" pitchFamily="18" charset="0"/>
                        </a:rPr>
                        <a:t>Other traditional tales</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smtClean="0">
                          <a:effectLst/>
                          <a:latin typeface="SassoonPrimaryInfant" pitchFamily="2" charset="0"/>
                          <a:ea typeface="Calibri" panose="020F0502020204030204" pitchFamily="34" charset="0"/>
                          <a:cs typeface="Times New Roman" panose="02020603050405020304" pitchFamily="18" charset="0"/>
                        </a:rPr>
                        <a:t>Counting</a:t>
                      </a:r>
                      <a:r>
                        <a:rPr lang="en-GB" sz="1100" baseline="0" dirty="0" smtClean="0">
                          <a:effectLst/>
                          <a:latin typeface="SassoonPrimaryInfant" pitchFamily="2" charset="0"/>
                          <a:ea typeface="Calibri" panose="020F0502020204030204" pitchFamily="34" charset="0"/>
                          <a:cs typeface="Times New Roman" panose="02020603050405020304" pitchFamily="18" charset="0"/>
                        </a:rPr>
                        <a:t> </a:t>
                      </a:r>
                      <a:r>
                        <a:rPr lang="en-GB" sz="1100" baseline="0" dirty="0">
                          <a:effectLst/>
                          <a:latin typeface="SassoonPrimaryInfant" pitchFamily="2" charset="0"/>
                          <a:ea typeface="Calibri" panose="020F0502020204030204" pitchFamily="34" charset="0"/>
                          <a:cs typeface="Times New Roman" panose="02020603050405020304" pitchFamily="18" charset="0"/>
                        </a:rPr>
                        <a:t>songs</a:t>
                      </a:r>
                    </a:p>
                    <a:p>
                      <a:pPr algn="ctr">
                        <a:lnSpc>
                          <a:spcPct val="115000"/>
                        </a:lnSpc>
                        <a:spcAft>
                          <a:spcPts val="0"/>
                        </a:spcAft>
                      </a:pPr>
                      <a:r>
                        <a:rPr lang="en-GB" sz="1100" baseline="0" dirty="0">
                          <a:effectLst/>
                          <a:latin typeface="SassoonPrimaryInfant" pitchFamily="2" charset="0"/>
                          <a:ea typeface="Calibri" panose="020F0502020204030204" pitchFamily="34" charset="0"/>
                          <a:cs typeface="Times New Roman" panose="02020603050405020304" pitchFamily="18" charset="0"/>
                        </a:rPr>
                        <a:t>There was a Princess long ago</a:t>
                      </a:r>
                    </a:p>
                    <a:p>
                      <a:pPr algn="ctr">
                        <a:lnSpc>
                          <a:spcPct val="115000"/>
                        </a:lnSpc>
                        <a:spcAft>
                          <a:spcPts val="0"/>
                        </a:spcAft>
                      </a:pPr>
                      <a:r>
                        <a:rPr lang="en-GB" sz="1100" baseline="0" dirty="0">
                          <a:effectLst/>
                          <a:latin typeface="SassoonPrimaryInfant" pitchFamily="2" charset="0"/>
                          <a:ea typeface="Calibri" panose="020F0502020204030204" pitchFamily="34" charset="0"/>
                          <a:cs typeface="Times New Roman" panose="02020603050405020304" pitchFamily="18" charset="0"/>
                        </a:rPr>
                        <a:t>Traditional nursery rhymes</a:t>
                      </a:r>
                    </a:p>
                    <a:p>
                      <a:pPr algn="ctr">
                        <a:lnSpc>
                          <a:spcPct val="115000"/>
                        </a:lnSpc>
                        <a:spcAft>
                          <a:spcPts val="0"/>
                        </a:spcAft>
                      </a:pPr>
                      <a:r>
                        <a:rPr lang="en-GB" sz="1100" baseline="0" dirty="0">
                          <a:effectLst/>
                          <a:latin typeface="SassoonPrimaryInfant" pitchFamily="2" charset="0"/>
                          <a:ea typeface="Calibri" panose="020F0502020204030204" pitchFamily="34" charset="0"/>
                          <a:cs typeface="Times New Roman" panose="02020603050405020304" pitchFamily="18" charset="0"/>
                        </a:rPr>
                        <a:t>When Goldilocks went to the house of the bears</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lnSpc>
                          <a:spcPct val="115000"/>
                        </a:lnSpc>
                        <a:spcAft>
                          <a:spcPts val="0"/>
                        </a:spcAft>
                      </a:pPr>
                      <a:r>
                        <a:rPr lang="en-GB" sz="1100" dirty="0" err="1">
                          <a:solidFill>
                            <a:srgbClr val="C00000"/>
                          </a:solidFill>
                          <a:effectLst/>
                          <a:latin typeface="SassoonPrimaryInfant" pitchFamily="2" charset="0"/>
                          <a:ea typeface="Calibri" panose="020F0502020204030204" pitchFamily="34" charset="0"/>
                          <a:cs typeface="Times New Roman" panose="02020603050405020304" pitchFamily="18" charset="0"/>
                        </a:rPr>
                        <a:t>Handa’s</a:t>
                      </a: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 Surprise</a:t>
                      </a:r>
                    </a:p>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Oi Dog</a:t>
                      </a:r>
                    </a:p>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 Oi </a:t>
                      </a:r>
                      <a:r>
                        <a:rPr lang="en-GB" sz="1100" dirty="0" smtClean="0">
                          <a:solidFill>
                            <a:srgbClr val="C00000"/>
                          </a:solidFill>
                          <a:effectLst/>
                          <a:latin typeface="SassoonPrimaryInfant" pitchFamily="2" charset="0"/>
                          <a:ea typeface="Calibri" panose="020F0502020204030204" pitchFamily="34" charset="0"/>
                          <a:cs typeface="Times New Roman" panose="02020603050405020304" pitchFamily="18" charset="0"/>
                        </a:rPr>
                        <a:t>Frog</a:t>
                      </a:r>
                    </a:p>
                    <a:p>
                      <a:pPr algn="ctr">
                        <a:lnSpc>
                          <a:spcPct val="115000"/>
                        </a:lnSpc>
                        <a:spcAft>
                          <a:spcPts val="0"/>
                        </a:spcAft>
                      </a:pPr>
                      <a:r>
                        <a:rPr lang="en-GB" sz="1100" dirty="0" smtClean="0">
                          <a:solidFill>
                            <a:srgbClr val="C00000"/>
                          </a:solidFill>
                          <a:effectLst/>
                          <a:latin typeface="SassoonPrimaryInfant" pitchFamily="2" charset="0"/>
                          <a:ea typeface="Calibri" panose="020F0502020204030204" pitchFamily="34" charset="0"/>
                          <a:cs typeface="Times New Roman" panose="02020603050405020304" pitchFamily="18" charset="0"/>
                        </a:rPr>
                        <a:t>Little Red Hen</a:t>
                      </a:r>
                    </a:p>
                    <a:p>
                      <a:pPr algn="ctr">
                        <a:lnSpc>
                          <a:spcPct val="115000"/>
                        </a:lnSpc>
                        <a:spcAft>
                          <a:spcPts val="0"/>
                        </a:spcAft>
                      </a:pPr>
                      <a:r>
                        <a:rPr lang="en-GB" sz="110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Pig in the Pond</a:t>
                      </a: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err="1" smtClean="0">
                          <a:solidFill>
                            <a:schemeClr val="tx1"/>
                          </a:solidFill>
                          <a:effectLst/>
                          <a:latin typeface="SassoonPrimaryInfant" pitchFamily="2" charset="0"/>
                          <a:ea typeface="Calibri" panose="020F0502020204030204" pitchFamily="34" charset="0"/>
                          <a:cs typeface="Times New Roman" panose="02020603050405020304" pitchFamily="18" charset="0"/>
                        </a:rPr>
                        <a:t>Handa's</a:t>
                      </a:r>
                      <a:r>
                        <a:rPr lang="en-GB" sz="110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 Hen</a:t>
                      </a:r>
                    </a:p>
                    <a:p>
                      <a:pPr algn="ctr">
                        <a:lnSpc>
                          <a:spcPct val="115000"/>
                        </a:lnSpc>
                        <a:spcAft>
                          <a:spcPts val="0"/>
                        </a:spcAft>
                      </a:pPr>
                      <a:r>
                        <a:rPr lang="en-GB" sz="110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The </a:t>
                      </a: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Lion Inside</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Shark in the </a:t>
                      </a:r>
                      <a:r>
                        <a:rPr lang="en-GB" sz="110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Park</a:t>
                      </a: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err="1">
                          <a:solidFill>
                            <a:schemeClr val="tx1"/>
                          </a:solidFill>
                          <a:effectLst/>
                          <a:latin typeface="SassoonPrimaryInfant" pitchFamily="2" charset="0"/>
                          <a:ea typeface="Calibri" panose="020F0502020204030204" pitchFamily="34" charset="0"/>
                          <a:cs typeface="Times New Roman" panose="02020603050405020304" pitchFamily="18" charset="0"/>
                        </a:rPr>
                        <a:t>Handa's</a:t>
                      </a: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 Noisy Night-</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Non-fiction animal/ farm/ egg lifecycle books</a:t>
                      </a:r>
                    </a:p>
                    <a:p>
                      <a:pPr algn="ctr">
                        <a:lnSpc>
                          <a:spcPct val="115000"/>
                        </a:lnSpc>
                        <a:spcAft>
                          <a:spcPts val="0"/>
                        </a:spcAft>
                      </a:pP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Counting songs</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5 little monkeys </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Old </a:t>
                      </a:r>
                      <a:r>
                        <a:rPr lang="en-GB" sz="110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McDonald </a:t>
                      </a: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Down in</a:t>
                      </a:r>
                      <a:r>
                        <a:rPr lang="en-GB" sz="11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the </a:t>
                      </a:r>
                      <a:r>
                        <a:rPr lang="en-GB" sz="1100" baseline="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jungle</a:t>
                      </a:r>
                    </a:p>
                    <a:p>
                      <a:pPr algn="ctr">
                        <a:lnSpc>
                          <a:spcPct val="115000"/>
                        </a:lnSpc>
                        <a:spcAft>
                          <a:spcPts val="0"/>
                        </a:spcAft>
                      </a:pPr>
                      <a:r>
                        <a:rPr lang="en-GB" sz="1100" baseline="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How much is that doggy in the window</a:t>
                      </a: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lnSpc>
                          <a:spcPct val="115000"/>
                        </a:lnSpc>
                        <a:spcAft>
                          <a:spcPts val="0"/>
                        </a:spcAft>
                      </a:pPr>
                      <a:r>
                        <a:rPr lang="en-US"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The Very Hungry Caterpillar </a:t>
                      </a:r>
                    </a:p>
                    <a:p>
                      <a:pPr algn="ctr">
                        <a:lnSpc>
                          <a:spcPct val="115000"/>
                        </a:lnSpc>
                        <a:spcAft>
                          <a:spcPts val="0"/>
                        </a:spcAft>
                      </a:pPr>
                      <a:r>
                        <a:rPr lang="en-US"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Jack and The </a:t>
                      </a:r>
                      <a:r>
                        <a:rPr lang="en-US" sz="1100" dirty="0" smtClean="0">
                          <a:solidFill>
                            <a:srgbClr val="C00000"/>
                          </a:solidFill>
                          <a:effectLst/>
                          <a:latin typeface="SassoonPrimaryInfant" pitchFamily="2" charset="0"/>
                          <a:ea typeface="Calibri" panose="020F0502020204030204" pitchFamily="34" charset="0"/>
                          <a:cs typeface="Times New Roman" panose="02020603050405020304" pitchFamily="18" charset="0"/>
                        </a:rPr>
                        <a:t>Beanstalk</a:t>
                      </a:r>
                    </a:p>
                    <a:p>
                      <a:pPr algn="ctr">
                        <a:lnSpc>
                          <a:spcPct val="115000"/>
                        </a:lnSpc>
                        <a:spcAft>
                          <a:spcPts val="0"/>
                        </a:spcAft>
                      </a:pPr>
                      <a:r>
                        <a:rPr lang="en-US" sz="1100" dirty="0" smtClean="0">
                          <a:solidFill>
                            <a:srgbClr val="C00000"/>
                          </a:solidFill>
                          <a:effectLst/>
                          <a:latin typeface="SassoonPrimaryInfant" pitchFamily="2" charset="0"/>
                          <a:ea typeface="Calibri" panose="020F0502020204030204" pitchFamily="34" charset="0"/>
                          <a:cs typeface="Times New Roman" panose="02020603050405020304" pitchFamily="18" charset="0"/>
                        </a:rPr>
                        <a:t>The Enormous Turnip</a:t>
                      </a:r>
                      <a:endParaRPr lang="en-US" sz="1100" dirty="0">
                        <a:solidFill>
                          <a:srgbClr val="C00000"/>
                        </a:solidFill>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Lola Plants a Garden</a:t>
                      </a:r>
                    </a:p>
                    <a:p>
                      <a:pPr algn="ctr">
                        <a:lnSpc>
                          <a:spcPct val="115000"/>
                        </a:lnSpc>
                        <a:spcAft>
                          <a:spcPts val="0"/>
                        </a:spcAft>
                      </a:pPr>
                      <a:r>
                        <a:rPr lang="en-US" sz="1100" dirty="0" err="1">
                          <a:effectLst/>
                          <a:latin typeface="SassoonPrimaryInfant" pitchFamily="2" charset="0"/>
                          <a:ea typeface="Calibri" panose="020F0502020204030204" pitchFamily="34" charset="0"/>
                          <a:cs typeface="Times New Roman" panose="02020603050405020304" pitchFamily="18" charset="0"/>
                        </a:rPr>
                        <a:t>Aaaarrgghh</a:t>
                      </a:r>
                      <a:r>
                        <a:rPr lang="en-US" sz="1100" dirty="0">
                          <a:effectLst/>
                          <a:latin typeface="SassoonPrimaryInfant" pitchFamily="2" charset="0"/>
                          <a:ea typeface="Calibri" panose="020F0502020204030204" pitchFamily="34" charset="0"/>
                          <a:cs typeface="Times New Roman" panose="02020603050405020304" pitchFamily="18" charset="0"/>
                        </a:rPr>
                        <a:t> Spider!</a:t>
                      </a: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The tiny </a:t>
                      </a:r>
                      <a:r>
                        <a:rPr lang="en-US" sz="1100" dirty="0" smtClean="0">
                          <a:effectLst/>
                          <a:latin typeface="SassoonPrimaryInfant" pitchFamily="2" charset="0"/>
                          <a:ea typeface="Calibri" panose="020F0502020204030204" pitchFamily="34" charset="0"/>
                          <a:cs typeface="Times New Roman" panose="02020603050405020304" pitchFamily="18" charset="0"/>
                        </a:rPr>
                        <a:t>seed</a:t>
                      </a: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It Starts with a Seed</a:t>
                      </a: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Non-fiction garden/ growing </a:t>
                      </a:r>
                      <a:r>
                        <a:rPr lang="en-US" sz="1100" dirty="0" smtClean="0">
                          <a:effectLst/>
                          <a:latin typeface="SassoonPrimaryInfant" pitchFamily="2" charset="0"/>
                          <a:ea typeface="Calibri" panose="020F0502020204030204" pitchFamily="34" charset="0"/>
                          <a:cs typeface="Times New Roman" panose="02020603050405020304" pitchFamily="18" charset="0"/>
                        </a:rPr>
                        <a:t>books</a:t>
                      </a:r>
                    </a:p>
                    <a:p>
                      <a:pPr algn="ctr">
                        <a:lnSpc>
                          <a:spcPct val="115000"/>
                        </a:lnSpc>
                        <a:spcAft>
                          <a:spcPts val="0"/>
                        </a:spcAft>
                      </a:pPr>
                      <a:r>
                        <a:rPr lang="en-US" sz="1100" dirty="0" err="1" smtClean="0">
                          <a:effectLst/>
                          <a:latin typeface="SassoonPrimaryInfant" pitchFamily="2" charset="0"/>
                          <a:ea typeface="Calibri" panose="020F0502020204030204" pitchFamily="34" charset="0"/>
                          <a:cs typeface="Times New Roman" panose="02020603050405020304" pitchFamily="18" charset="0"/>
                        </a:rPr>
                        <a:t>Shhhh</a:t>
                      </a:r>
                      <a:r>
                        <a:rPr lang="en-US" sz="1100" dirty="0" smtClean="0">
                          <a:effectLst/>
                          <a:latin typeface="SassoonPrimaryInfant" pitchFamily="2" charset="0"/>
                          <a:ea typeface="Calibri" panose="020F0502020204030204" pitchFamily="34" charset="0"/>
                          <a:cs typeface="Times New Roman" panose="02020603050405020304" pitchFamily="18" charset="0"/>
                        </a:rPr>
                        <a:t>!</a:t>
                      </a: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Counting</a:t>
                      </a:r>
                      <a:r>
                        <a:rPr lang="en-US" sz="1100" baseline="0" dirty="0">
                          <a:effectLst/>
                          <a:latin typeface="SassoonPrimaryInfant" pitchFamily="2" charset="0"/>
                          <a:ea typeface="Calibri" panose="020F0502020204030204" pitchFamily="34" charset="0"/>
                          <a:cs typeface="Times New Roman" panose="02020603050405020304" pitchFamily="18" charset="0"/>
                        </a:rPr>
                        <a:t> songs</a:t>
                      </a:r>
                    </a:p>
                    <a:p>
                      <a:pPr algn="ctr">
                        <a:lnSpc>
                          <a:spcPct val="115000"/>
                        </a:lnSpc>
                        <a:spcAft>
                          <a:spcPts val="0"/>
                        </a:spcAft>
                      </a:pPr>
                      <a:r>
                        <a:rPr lang="en-US" sz="1100" baseline="0" dirty="0">
                          <a:effectLst/>
                          <a:latin typeface="SassoonPrimaryInfant" pitchFamily="2" charset="0"/>
                          <a:ea typeface="Calibri" panose="020F0502020204030204" pitchFamily="34" charset="0"/>
                          <a:cs typeface="Times New Roman" panose="02020603050405020304" pitchFamily="18" charset="0"/>
                        </a:rPr>
                        <a:t>Flower, stem, leaves and roots</a:t>
                      </a: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Incy </a:t>
                      </a:r>
                      <a:r>
                        <a:rPr lang="en-US" sz="1100" dirty="0" smtClean="0">
                          <a:effectLst/>
                          <a:latin typeface="SassoonPrimaryInfant" pitchFamily="2" charset="0"/>
                          <a:ea typeface="Calibri" panose="020F0502020204030204" pitchFamily="34" charset="0"/>
                          <a:cs typeface="Times New Roman" panose="02020603050405020304" pitchFamily="18" charset="0"/>
                        </a:rPr>
                        <a:t>wincey </a:t>
                      </a:r>
                      <a:r>
                        <a:rPr lang="en-US" sz="1100" dirty="0">
                          <a:effectLst/>
                          <a:latin typeface="SassoonPrimaryInfant" pitchFamily="2" charset="0"/>
                          <a:ea typeface="Calibri" panose="020F0502020204030204" pitchFamily="34" charset="0"/>
                          <a:cs typeface="Times New Roman" panose="02020603050405020304" pitchFamily="18" charset="0"/>
                        </a:rPr>
                        <a:t>spider</a:t>
                      </a: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Wiggly worm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What the Ladybird Heard</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When</a:t>
                      </a:r>
                      <a:r>
                        <a:rPr lang="en-GB" sz="1100" baseline="0" dirty="0">
                          <a:effectLst/>
                          <a:latin typeface="SassoonPrimaryInfant" pitchFamily="2" charset="0"/>
                          <a:ea typeface="Calibri" panose="020F0502020204030204" pitchFamily="34" charset="0"/>
                          <a:cs typeface="Times New Roman" panose="02020603050405020304" pitchFamily="18" charset="0"/>
                        </a:rPr>
                        <a:t> I grow up</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 My Mummy is a Firefighter Topsy and Tim: Meet the Police </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Non-fiction people who help us books </a:t>
                      </a: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Counting songs</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5 Little </a:t>
                      </a:r>
                      <a:r>
                        <a:rPr lang="en-GB" sz="1100" dirty="0" smtClean="0">
                          <a:effectLst/>
                          <a:latin typeface="SassoonPrimaryInfant" pitchFamily="2" charset="0"/>
                          <a:ea typeface="Calibri" panose="020F0502020204030204" pitchFamily="34" charset="0"/>
                          <a:cs typeface="Times New Roman" panose="02020603050405020304" pitchFamily="18" charset="0"/>
                        </a:rPr>
                        <a:t>firefighters</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Miss Polly had a dolly</a:t>
                      </a: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461825">
                <a:tc>
                  <a:txBody>
                    <a:bodyPr/>
                    <a:lstStyle/>
                    <a:p>
                      <a:pPr algn="ctr"/>
                      <a:r>
                        <a:rPr lang="en-US" sz="1800" b="1" dirty="0">
                          <a:latin typeface="SassoonPrimaryInfant" pitchFamily="2" charset="0"/>
                          <a:cs typeface="Amatic SC" panose="00000500000000000000" pitchFamily="2" charset="-79"/>
                        </a:rPr>
                        <a:t>‘Wow’ Moments </a:t>
                      </a:r>
                      <a:r>
                        <a:rPr lang="en-US" sz="1800" b="1" dirty="0">
                          <a:solidFill>
                            <a:srgbClr val="0070C0"/>
                          </a:solidFill>
                          <a:latin typeface="SassoonPrimaryInfant" pitchFamily="2" charset="0"/>
                          <a:cs typeface="Amatic SC" panose="00000500000000000000" pitchFamily="2" charset="-79"/>
                        </a:rPr>
                        <a:t> </a:t>
                      </a:r>
                      <a:endParaRPr lang="en-GB" sz="1800" b="1" dirty="0">
                        <a:solidFill>
                          <a:srgbClr val="0070C0"/>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aseline="0" dirty="0">
                          <a:solidFill>
                            <a:schemeClr val="tx1"/>
                          </a:solidFill>
                          <a:latin typeface="SassoonPrimaryInfant" pitchFamily="2" charset="0"/>
                          <a:cs typeface="Amatic SC" panose="00000500000000000000" pitchFamily="2" charset="-79"/>
                        </a:rPr>
                        <a:t>First day of </a:t>
                      </a:r>
                      <a:r>
                        <a:rPr lang="en-US" sz="1000" baseline="0" dirty="0" smtClean="0">
                          <a:solidFill>
                            <a:schemeClr val="tx1"/>
                          </a:solidFill>
                          <a:latin typeface="SassoonPrimaryInfant" pitchFamily="2" charset="0"/>
                          <a:cs typeface="Amatic SC" panose="00000500000000000000" pitchFamily="2" charset="-79"/>
                        </a:rPr>
                        <a:t>school</a:t>
                      </a:r>
                      <a:endParaRPr lang="en-US" sz="1000" baseline="0" dirty="0">
                        <a:solidFill>
                          <a:schemeClr val="tx1"/>
                        </a:solidFill>
                        <a:latin typeface="SassoonPrimaryInfant" pitchFamily="2" charset="0"/>
                        <a:cs typeface="Amatic SC" panose="00000500000000000000" pitchFamily="2" charset="-79"/>
                      </a:endParaRPr>
                    </a:p>
                    <a:p>
                      <a:pPr algn="ctr"/>
                      <a:r>
                        <a:rPr lang="en-US" sz="1000" baseline="0" dirty="0">
                          <a:solidFill>
                            <a:schemeClr val="tx1"/>
                          </a:solidFill>
                          <a:latin typeface="SassoonPrimaryInfant" pitchFamily="2" charset="0"/>
                          <a:cs typeface="Amatic SC" panose="00000500000000000000" pitchFamily="2" charset="-79"/>
                        </a:rPr>
                        <a:t>Sing and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Autumn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Celebrations- Diwali, Bonfire night, birthdays (Tim),</a:t>
                      </a:r>
                      <a:r>
                        <a:rPr lang="en-US" sz="1000" baseline="0" dirty="0">
                          <a:solidFill>
                            <a:schemeClr val="tx1"/>
                          </a:solidFill>
                          <a:latin typeface="SassoonPrimaryInfant" pitchFamily="2" charset="0"/>
                          <a:cs typeface="Amatic SC" panose="00000500000000000000" pitchFamily="2" charset="-79"/>
                        </a:rPr>
                        <a:t> </a:t>
                      </a:r>
                      <a:r>
                        <a:rPr lang="en-US" sz="1000" dirty="0">
                          <a:solidFill>
                            <a:schemeClr val="tx1"/>
                          </a:solidFill>
                          <a:latin typeface="SassoonPrimaryInfant" pitchFamily="2" charset="0"/>
                          <a:cs typeface="Amatic SC" panose="00000500000000000000" pitchFamily="2" charset="-79"/>
                        </a:rPr>
                        <a:t>Christmas 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The Nativity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Xmas jumper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Christmas</a:t>
                      </a:r>
                      <a:r>
                        <a:rPr lang="en-US" sz="1000" baseline="0" dirty="0">
                          <a:solidFill>
                            <a:schemeClr val="tx1"/>
                          </a:solidFill>
                          <a:latin typeface="SassoonPrimaryInfant" pitchFamily="2" charset="0"/>
                          <a:cs typeface="Amatic SC" panose="00000500000000000000" pitchFamily="2" charset="-79"/>
                        </a:rPr>
                        <a:t> crafts</a:t>
                      </a:r>
                      <a:endParaRPr lang="en-US"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000" baseline="0" dirty="0">
                          <a:solidFill>
                            <a:schemeClr val="tx1"/>
                          </a:solidFill>
                          <a:latin typeface="SassoonPrimaryInfant" pitchFamily="2" charset="0"/>
                          <a:cs typeface="Amatic SC" panose="00000500000000000000" pitchFamily="2" charset="-79"/>
                        </a:rPr>
                        <a:t>Winter Walk</a:t>
                      </a:r>
                    </a:p>
                    <a:p>
                      <a:pPr algn="ctr"/>
                      <a:r>
                        <a:rPr lang="en-US" sz="1000" baseline="0" dirty="0">
                          <a:solidFill>
                            <a:schemeClr val="tx1"/>
                          </a:solidFill>
                          <a:latin typeface="SassoonPrimaryInfant" pitchFamily="2" charset="0"/>
                          <a:cs typeface="Amatic SC" panose="00000500000000000000" pitchFamily="2" charset="-79"/>
                        </a:rPr>
                        <a:t>Sing and Share</a:t>
                      </a:r>
                    </a:p>
                    <a:p>
                      <a:pPr algn="ctr"/>
                      <a:r>
                        <a:rPr lang="en-US" sz="1000" baseline="0" dirty="0" smtClean="0">
                          <a:solidFill>
                            <a:schemeClr val="tx1"/>
                          </a:solidFill>
                          <a:latin typeface="SassoonPrimaryInfant" pitchFamily="2" charset="0"/>
                          <a:cs typeface="Amatic SC" panose="00000500000000000000" pitchFamily="2" charset="-79"/>
                        </a:rPr>
                        <a:t>Lunar </a:t>
                      </a:r>
                      <a:r>
                        <a:rPr lang="en-US" sz="1000" baseline="0" dirty="0">
                          <a:solidFill>
                            <a:schemeClr val="tx1"/>
                          </a:solidFill>
                          <a:latin typeface="SassoonPrimaryInfant" pitchFamily="2" charset="0"/>
                          <a:cs typeface="Amatic SC" panose="00000500000000000000" pitchFamily="2" charset="-79"/>
                        </a:rPr>
                        <a:t>New </a:t>
                      </a:r>
                      <a:r>
                        <a:rPr lang="en-US" sz="1000" baseline="0" dirty="0" smtClean="0">
                          <a:solidFill>
                            <a:schemeClr val="tx1"/>
                          </a:solidFill>
                          <a:latin typeface="SassoonPrimaryInfant" pitchFamily="2" charset="0"/>
                          <a:cs typeface="Amatic SC" panose="00000500000000000000" pitchFamily="2" charset="-79"/>
                        </a:rPr>
                        <a:t>Year celebrations</a:t>
                      </a:r>
                      <a:endParaRPr lang="en-US" sz="1000" baseline="0" dirty="0">
                        <a:solidFill>
                          <a:schemeClr val="tx1"/>
                        </a:solidFill>
                        <a:latin typeface="SassoonPrimaryInfant" pitchFamily="2" charset="0"/>
                        <a:cs typeface="Amatic SC" panose="00000500000000000000" pitchFamily="2" charset="-79"/>
                      </a:endParaRPr>
                    </a:p>
                    <a:p>
                      <a:pPr algn="ctr"/>
                      <a:r>
                        <a:rPr lang="en-US" sz="1000" baseline="0" dirty="0">
                          <a:solidFill>
                            <a:schemeClr val="tx1"/>
                          </a:solidFill>
                          <a:latin typeface="SassoonPrimaryInfant" pitchFamily="2" charset="0"/>
                          <a:cs typeface="Amatic SC" panose="00000500000000000000" pitchFamily="2" charset="-79"/>
                        </a:rPr>
                        <a:t>Fairytale fancy </a:t>
                      </a:r>
                      <a:r>
                        <a:rPr lang="en-US" sz="1000" baseline="0" dirty="0" smtClean="0">
                          <a:solidFill>
                            <a:schemeClr val="tx1"/>
                          </a:solidFill>
                          <a:latin typeface="SassoonPrimaryInfant" pitchFamily="2" charset="0"/>
                          <a:cs typeface="Amatic SC" panose="00000500000000000000" pitchFamily="2" charset="-79"/>
                        </a:rPr>
                        <a:t>dress</a:t>
                      </a:r>
                      <a:endParaRPr lang="en-US" sz="1000" b="0" baseline="0" dirty="0">
                        <a:solidFill>
                          <a:schemeClr val="tx1"/>
                        </a:solidFill>
                        <a:latin typeface="SassoonPrimaryInfant" pitchFamily="2" charset="0"/>
                        <a:cs typeface="Amatic SC" panose="00000500000000000000" pitchFamily="2" charset="-79"/>
                      </a:endParaRPr>
                    </a:p>
                    <a:p>
                      <a:pPr algn="ctr"/>
                      <a:r>
                        <a:rPr lang="en-US" sz="1000" b="0" baseline="0" dirty="0">
                          <a:solidFill>
                            <a:schemeClr val="tx1"/>
                          </a:solidFill>
                          <a:latin typeface="SassoonPrimaryInfant" pitchFamily="2" charset="0"/>
                          <a:cs typeface="Amatic SC" panose="00000500000000000000" pitchFamily="2" charset="-79"/>
                        </a:rPr>
                        <a:t>Build a way for gingerbread man to cross the river</a:t>
                      </a:r>
                    </a:p>
                    <a:p>
                      <a:pPr algn="ctr"/>
                      <a:r>
                        <a:rPr lang="en-US" sz="1000" b="0" baseline="0" dirty="0">
                          <a:solidFill>
                            <a:schemeClr val="tx1"/>
                          </a:solidFill>
                          <a:latin typeface="SassoonPrimaryInfant" pitchFamily="2" charset="0"/>
                          <a:cs typeface="Amatic SC" panose="00000500000000000000" pitchFamily="2" charset="-79"/>
                        </a:rPr>
                        <a:t>Fairy Godmother class </a:t>
                      </a:r>
                      <a:r>
                        <a:rPr lang="en-US" sz="1000" b="0" baseline="0" dirty="0" smtClean="0">
                          <a:solidFill>
                            <a:schemeClr val="tx1"/>
                          </a:solidFill>
                          <a:latin typeface="SassoonPrimaryInfant" pitchFamily="2" charset="0"/>
                          <a:cs typeface="Amatic SC" panose="00000500000000000000" pitchFamily="2" charset="-79"/>
                        </a:rPr>
                        <a:t>visit</a:t>
                      </a:r>
                      <a:endParaRPr lang="en-US" sz="1000" b="0" baseline="0" dirty="0">
                        <a:solidFill>
                          <a:schemeClr val="tx1"/>
                        </a:solidFill>
                        <a:latin typeface="SassoonPrimaryInfant" pitchFamily="2"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SassoonPrimaryInfant" pitchFamily="2" charset="0"/>
                          <a:ea typeface="Calibri" panose="020F0502020204030204" pitchFamily="34" charset="0"/>
                          <a:cs typeface="Calibri" panose="020F0502020204030204" pitchFamily="34" charset="0"/>
                        </a:rPr>
                        <a:t>Sing and Share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SassoonPrimaryInfant" pitchFamily="2" charset="0"/>
                          <a:ea typeface="Calibri" panose="020F0502020204030204" pitchFamily="34" charset="0"/>
                          <a:cs typeface="Calibri" panose="020F0502020204030204" pitchFamily="34" charset="0"/>
                        </a:rPr>
                        <a:t>Stonebridge City</a:t>
                      </a:r>
                      <a:r>
                        <a:rPr lang="en-GB" sz="1000" baseline="0" dirty="0">
                          <a:effectLst/>
                          <a:latin typeface="SassoonPrimaryInfant" pitchFamily="2" charset="0"/>
                          <a:ea typeface="Calibri" panose="020F0502020204030204" pitchFamily="34" charset="0"/>
                          <a:cs typeface="Calibri" panose="020F0502020204030204" pitchFamily="34" charset="0"/>
                        </a:rPr>
                        <a:t> Farm- class </a:t>
                      </a:r>
                      <a:r>
                        <a:rPr lang="en-GB" sz="1000" baseline="0" dirty="0" smtClean="0">
                          <a:effectLst/>
                          <a:latin typeface="SassoonPrimaryInfant" pitchFamily="2" charset="0"/>
                          <a:ea typeface="Calibri" panose="020F0502020204030204" pitchFamily="34" charset="0"/>
                          <a:cs typeface="Calibri" panose="020F0502020204030204" pitchFamily="34" charset="0"/>
                        </a:rPr>
                        <a:t>trip</a:t>
                      </a:r>
                      <a:endParaRPr lang="en-GB" sz="1000" baseline="0" dirty="0">
                        <a:effectLst/>
                        <a:latin typeface="SassoonPrimaryInfant" pitchFamily="2"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SassoonPrimaryInfant" pitchFamily="2" charset="0"/>
                          <a:ea typeface="Calibri" panose="020F0502020204030204" pitchFamily="34" charset="0"/>
                          <a:cs typeface="Calibri" panose="020F0502020204030204" pitchFamily="34" charset="0"/>
                        </a:rPr>
                        <a:t>Pet show and tell (photo)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000" dirty="0">
                          <a:solidFill>
                            <a:schemeClr val="tx1"/>
                          </a:solidFill>
                          <a:latin typeface="SassoonPrimaryInfant" pitchFamily="2" charset="0"/>
                          <a:cs typeface="Amatic SC" panose="00000500000000000000" pitchFamily="2" charset="-79"/>
                        </a:rPr>
                        <a:t>Spring walk</a:t>
                      </a:r>
                    </a:p>
                    <a:p>
                      <a:pPr algn="ctr"/>
                      <a:r>
                        <a:rPr lang="en-US" sz="1000" dirty="0">
                          <a:solidFill>
                            <a:schemeClr val="tx1"/>
                          </a:solidFill>
                          <a:latin typeface="SassoonPrimaryInfant" pitchFamily="2" charset="0"/>
                          <a:cs typeface="Amatic SC" panose="00000500000000000000" pitchFamily="2" charset="-79"/>
                        </a:rPr>
                        <a:t>Sing and </a:t>
                      </a:r>
                      <a:r>
                        <a:rPr lang="en-US" sz="1000" dirty="0" smtClean="0">
                          <a:solidFill>
                            <a:schemeClr val="tx1"/>
                          </a:solidFill>
                          <a:latin typeface="SassoonPrimaryInfant" pitchFamily="2" charset="0"/>
                          <a:cs typeface="Amatic SC" panose="00000500000000000000" pitchFamily="2" charset="-79"/>
                        </a:rPr>
                        <a:t>Share</a:t>
                      </a:r>
                    </a:p>
                    <a:p>
                      <a:pPr algn="ctr"/>
                      <a:r>
                        <a:rPr lang="en-US" sz="1000" baseline="0" dirty="0" smtClean="0">
                          <a:solidFill>
                            <a:schemeClr val="tx1"/>
                          </a:solidFill>
                          <a:latin typeface="SassoonPrimaryInfant" pitchFamily="2" charset="0"/>
                          <a:cs typeface="Amatic SC" panose="00000500000000000000" pitchFamily="2" charset="-79"/>
                        </a:rPr>
                        <a:t>Gardening </a:t>
                      </a:r>
                      <a:endParaRPr lang="en-US" sz="1000" baseline="0" dirty="0">
                        <a:solidFill>
                          <a:schemeClr val="tx1"/>
                        </a:solidFill>
                        <a:latin typeface="SassoonPrimaryInfant" pitchFamily="2" charset="0"/>
                        <a:cs typeface="Amatic SC" panose="00000500000000000000" pitchFamily="2" charset="-79"/>
                      </a:endParaRPr>
                    </a:p>
                    <a:p>
                      <a:pPr algn="ctr"/>
                      <a:r>
                        <a:rPr lang="en-US" sz="1000" dirty="0">
                          <a:solidFill>
                            <a:schemeClr val="tx1"/>
                          </a:solidFill>
                          <a:latin typeface="SassoonPrimaryInfant" pitchFamily="2" charset="0"/>
                          <a:cs typeface="Amatic SC" panose="00000500000000000000" pitchFamily="2" charset="-79"/>
                        </a:rPr>
                        <a:t>Caterpillar/butterfly life 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a:solidFill>
                            <a:schemeClr val="tx1"/>
                          </a:solidFill>
                          <a:latin typeface="SassoonPrimaryInfant" pitchFamily="2" charset="0"/>
                          <a:cs typeface="Amatic SC" panose="00000500000000000000" pitchFamily="2" charset="-79"/>
                        </a:rPr>
                        <a:t>Summer walk</a:t>
                      </a:r>
                    </a:p>
                    <a:p>
                      <a:pPr algn="ctr"/>
                      <a:r>
                        <a:rPr lang="en-GB" sz="1000" dirty="0">
                          <a:solidFill>
                            <a:schemeClr val="tx1"/>
                          </a:solidFill>
                          <a:latin typeface="SassoonPrimaryInfant" pitchFamily="2" charset="0"/>
                          <a:cs typeface="Amatic SC" panose="00000500000000000000" pitchFamily="2" charset="-79"/>
                        </a:rPr>
                        <a:t>Special</a:t>
                      </a:r>
                      <a:r>
                        <a:rPr lang="en-GB" sz="1000" baseline="0" dirty="0">
                          <a:solidFill>
                            <a:schemeClr val="tx1"/>
                          </a:solidFill>
                          <a:latin typeface="SassoonPrimaryInfant" pitchFamily="2" charset="0"/>
                          <a:cs typeface="Amatic SC" panose="00000500000000000000" pitchFamily="2" charset="-79"/>
                        </a:rPr>
                        <a:t> visitors</a:t>
                      </a:r>
                      <a:endParaRPr lang="en-GB" sz="1000" dirty="0">
                        <a:solidFill>
                          <a:schemeClr val="tx1"/>
                        </a:solidFill>
                        <a:latin typeface="SassoonPrimaryInfant" pitchFamily="2" charset="0"/>
                        <a:cs typeface="Amatic SC" panose="00000500000000000000" pitchFamily="2" charset="-79"/>
                      </a:endParaRPr>
                    </a:p>
                    <a:p>
                      <a:pPr algn="ctr"/>
                      <a:r>
                        <a:rPr lang="en-GB" sz="1000" dirty="0">
                          <a:solidFill>
                            <a:schemeClr val="tx1"/>
                          </a:solidFill>
                          <a:latin typeface="SassoonPrimaryInfant" pitchFamily="2" charset="0"/>
                          <a:cs typeface="Amatic SC" panose="00000500000000000000" pitchFamily="2" charset="-79"/>
                        </a:rPr>
                        <a:t>Transition days- year </a:t>
                      </a:r>
                      <a:r>
                        <a:rPr lang="en-GB" sz="1000" dirty="0" smtClean="0">
                          <a:solidFill>
                            <a:schemeClr val="tx1"/>
                          </a:solidFill>
                          <a:latin typeface="SassoonPrimaryInfant" pitchFamily="2" charset="0"/>
                          <a:cs typeface="Amatic SC" panose="00000500000000000000" pitchFamily="2" charset="-79"/>
                        </a:rPr>
                        <a:t>1</a:t>
                      </a:r>
                    </a:p>
                    <a:p>
                      <a:pPr algn="ctr"/>
                      <a:r>
                        <a:rPr lang="en-GB" sz="1000" dirty="0" smtClean="0">
                          <a:solidFill>
                            <a:schemeClr val="tx1"/>
                          </a:solidFill>
                          <a:latin typeface="SassoonPrimaryInfant" pitchFamily="2" charset="0"/>
                          <a:cs typeface="Amatic SC" panose="00000500000000000000" pitchFamily="2" charset="-79"/>
                        </a:rPr>
                        <a:t>Year</a:t>
                      </a:r>
                      <a:r>
                        <a:rPr lang="en-GB" sz="1000" baseline="0" dirty="0" smtClean="0">
                          <a:solidFill>
                            <a:schemeClr val="tx1"/>
                          </a:solidFill>
                          <a:latin typeface="SassoonPrimaryInfant" pitchFamily="2" charset="0"/>
                          <a:cs typeface="Amatic SC" panose="00000500000000000000" pitchFamily="2" charset="-79"/>
                        </a:rPr>
                        <a:t> 1 buddies </a:t>
                      </a:r>
                      <a:endParaRPr lang="en-GB" sz="1000" dirty="0">
                        <a:solidFill>
                          <a:schemeClr val="tx1"/>
                        </a:solidFill>
                        <a:latin typeface="SassoonPrimaryInfant" pitchFamily="2" charset="0"/>
                        <a:cs typeface="Amatic SC" panose="00000500000000000000" pitchFamily="2" charset="-79"/>
                      </a:endParaRPr>
                    </a:p>
                    <a:p>
                      <a:pPr algn="ctr"/>
                      <a:r>
                        <a:rPr lang="en-GB" sz="1000" dirty="0">
                          <a:solidFill>
                            <a:schemeClr val="tx1"/>
                          </a:solidFill>
                          <a:latin typeface="SassoonPrimaryInfant" pitchFamily="2" charset="0"/>
                          <a:cs typeface="Amatic SC" panose="00000500000000000000" pitchFamily="2" charset="-79"/>
                        </a:rPr>
                        <a:t>Sports day </a:t>
                      </a:r>
                    </a:p>
                    <a:p>
                      <a:pPr algn="ctr"/>
                      <a:endParaRPr lang="en-GB"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spTree>
    <p:extLst>
      <p:ext uri="{BB962C8B-B14F-4D97-AF65-F5344CB8AC3E}">
        <p14:creationId xmlns:p14="http://schemas.microsoft.com/office/powerpoint/2010/main" val="3793943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67738028"/>
              </p:ext>
            </p:extLst>
          </p:nvPr>
        </p:nvGraphicFramePr>
        <p:xfrm>
          <a:off x="140332" y="737938"/>
          <a:ext cx="11820495" cy="5000113"/>
        </p:xfrm>
        <a:graphic>
          <a:graphicData uri="http://schemas.openxmlformats.org/drawingml/2006/table">
            <a:tbl>
              <a:tblPr firstRow="1" bandRow="1">
                <a:tableStyleId>{5C22544A-7EE6-4342-B048-85BDC9FD1C3A}</a:tableStyleId>
              </a:tblPr>
              <a:tblGrid>
                <a:gridCol w="1501655">
                  <a:extLst>
                    <a:ext uri="{9D8B030D-6E8A-4147-A177-3AD203B41FA5}">
                      <a16:colId xmlns:a16="http://schemas.microsoft.com/office/drawing/2014/main" val="385991600"/>
                    </a:ext>
                  </a:extLst>
                </a:gridCol>
                <a:gridCol w="1579174">
                  <a:extLst>
                    <a:ext uri="{9D8B030D-6E8A-4147-A177-3AD203B41FA5}">
                      <a16:colId xmlns:a16="http://schemas.microsoft.com/office/drawing/2014/main" val="2865123548"/>
                    </a:ext>
                  </a:extLst>
                </a:gridCol>
                <a:gridCol w="2014742">
                  <a:extLst>
                    <a:ext uri="{9D8B030D-6E8A-4147-A177-3AD203B41FA5}">
                      <a16:colId xmlns:a16="http://schemas.microsoft.com/office/drawing/2014/main" val="872926247"/>
                    </a:ext>
                  </a:extLst>
                </a:gridCol>
                <a:gridCol w="1785594">
                  <a:extLst>
                    <a:ext uri="{9D8B030D-6E8A-4147-A177-3AD203B41FA5}">
                      <a16:colId xmlns:a16="http://schemas.microsoft.com/office/drawing/2014/main" val="1315738151"/>
                    </a:ext>
                  </a:extLst>
                </a:gridCol>
                <a:gridCol w="1645574">
                  <a:extLst>
                    <a:ext uri="{9D8B030D-6E8A-4147-A177-3AD203B41FA5}">
                      <a16:colId xmlns:a16="http://schemas.microsoft.com/office/drawing/2014/main" val="2709165749"/>
                    </a:ext>
                  </a:extLst>
                </a:gridCol>
                <a:gridCol w="1636774">
                  <a:extLst>
                    <a:ext uri="{9D8B030D-6E8A-4147-A177-3AD203B41FA5}">
                      <a16:colId xmlns:a16="http://schemas.microsoft.com/office/drawing/2014/main" val="2335150482"/>
                    </a:ext>
                  </a:extLst>
                </a:gridCol>
                <a:gridCol w="1656982">
                  <a:extLst>
                    <a:ext uri="{9D8B030D-6E8A-4147-A177-3AD203B41FA5}">
                      <a16:colId xmlns:a16="http://schemas.microsoft.com/office/drawing/2014/main" val="4046203905"/>
                    </a:ext>
                  </a:extLst>
                </a:gridCol>
              </a:tblGrid>
              <a:tr h="510759">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PrimaryInfant" pitchFamily="2" charset="0"/>
                          <a:cs typeface="Amatic SC" panose="00000500000000000000" pitchFamily="2" charset="-79"/>
                        </a:rPr>
                        <a:t>Autumn 1</a:t>
                      </a:r>
                    </a:p>
                    <a:p>
                      <a:pPr algn="ctr"/>
                      <a:r>
                        <a:rPr lang="en-GB" sz="1800" b="0" dirty="0">
                          <a:solidFill>
                            <a:schemeClr val="tx1"/>
                          </a:solidFill>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PrimaryInfant" pitchFamily="2" charset="0"/>
                          <a:cs typeface="Amatic SC" panose="00000500000000000000" pitchFamily="2" charset="-79"/>
                        </a:rPr>
                        <a:t>Autumn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SassoonPrimaryInfant" pitchFamily="2" charset="0"/>
                          <a:cs typeface="Amatic SC" panose="00000500000000000000" pitchFamily="2" charset="-79"/>
                        </a:rPr>
                        <a:t>Senses and Celebration</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dirty="0">
                          <a:solidFill>
                            <a:schemeClr val="tx1"/>
                          </a:solidFill>
                          <a:latin typeface="SassoonPrimaryInfant" pitchFamily="2" charset="0"/>
                          <a:cs typeface="Amatic SC" panose="00000500000000000000" pitchFamily="2" charset="-79"/>
                        </a:rPr>
                        <a:t>Spring 1</a:t>
                      </a:r>
                    </a:p>
                    <a:p>
                      <a:pPr algn="ctr"/>
                      <a:r>
                        <a:rPr lang="en-US" sz="1800" b="0" dirty="0">
                          <a:solidFill>
                            <a:schemeClr val="tx1"/>
                          </a:solidFill>
                          <a:latin typeface="SassoonPrimaryInfant" pitchFamily="2" charset="0"/>
                          <a:cs typeface="Amatic SC" panose="00000500000000000000" pitchFamily="2" charset="-79"/>
                        </a:rPr>
                        <a:t>Once</a:t>
                      </a:r>
                      <a:r>
                        <a:rPr lang="en-US" sz="1800" b="0" baseline="0" dirty="0">
                          <a:solidFill>
                            <a:schemeClr val="tx1"/>
                          </a:solidFill>
                          <a:latin typeface="SassoonPrimaryInfant" pitchFamily="2" charset="0"/>
                          <a:cs typeface="Amatic SC" panose="00000500000000000000" pitchFamily="2" charset="-79"/>
                        </a:rPr>
                        <a:t> Upon a Time</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PrimaryInfant" pitchFamily="2" charset="0"/>
                          <a:cs typeface="Amatic SC" panose="00000500000000000000" pitchFamily="2" charset="-79"/>
                        </a:rPr>
                        <a:t>Spring 2</a:t>
                      </a:r>
                    </a:p>
                    <a:p>
                      <a:pPr algn="ctr"/>
                      <a:r>
                        <a:rPr lang="en-US" sz="1800" b="0" dirty="0">
                          <a:solidFill>
                            <a:schemeClr val="tx1"/>
                          </a:solidFill>
                          <a:latin typeface="SassoonPrimaryInfant" pitchFamily="2" charset="0"/>
                          <a:cs typeface="Amatic SC" panose="00000500000000000000" pitchFamily="2" charset="-79"/>
                        </a:rPr>
                        <a:t>Animals</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PrimaryInfant" pitchFamily="2" charset="0"/>
                          <a:cs typeface="Amatic SC" panose="00000500000000000000" pitchFamily="2" charset="-79"/>
                        </a:rPr>
                        <a:t>Summer 1</a:t>
                      </a:r>
                    </a:p>
                    <a:p>
                      <a:pPr algn="ctr"/>
                      <a:r>
                        <a:rPr lang="en-US" sz="1800" b="0" dirty="0">
                          <a:solidFill>
                            <a:schemeClr val="tx1"/>
                          </a:solidFill>
                          <a:latin typeface="SassoonPrimaryInfant" pitchFamily="2" charset="0"/>
                          <a:cs typeface="Amatic SC" panose="00000500000000000000" pitchFamily="2" charset="-79"/>
                        </a:rPr>
                        <a:t>Gardens and Growing</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PrimaryInfant" pitchFamily="2" charset="0"/>
                          <a:cs typeface="Amatic SC" panose="00000500000000000000" pitchFamily="2" charset="-79"/>
                        </a:rPr>
                        <a:t>Summer 2</a:t>
                      </a:r>
                    </a:p>
                    <a:p>
                      <a:pPr algn="ctr"/>
                      <a:r>
                        <a:rPr lang="en-US" sz="1800" b="0" dirty="0">
                          <a:solidFill>
                            <a:schemeClr val="tx1"/>
                          </a:solidFill>
                          <a:latin typeface="SassoonPrimaryInfant" pitchFamily="2" charset="0"/>
                          <a:cs typeface="Amatic SC" panose="00000500000000000000" pitchFamily="2" charset="-79"/>
                        </a:rPr>
                        <a:t>People Who Help Us</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565826">
                <a:tc>
                  <a:txBody>
                    <a:bodyPr/>
                    <a:lstStyle/>
                    <a:p>
                      <a:pPr algn="ctr"/>
                      <a:r>
                        <a:rPr lang="en-US" sz="1800" b="1" dirty="0">
                          <a:latin typeface="SassoonPrimaryInfant" pitchFamily="2" charset="0"/>
                          <a:cs typeface="Amatic SC" panose="00000500000000000000" pitchFamily="2" charset="-79"/>
                        </a:rPr>
                        <a:t>Careers</a:t>
                      </a:r>
                      <a:r>
                        <a:rPr lang="en-US" sz="1800" b="1" baseline="0" dirty="0">
                          <a:latin typeface="SassoonPrimaryInfant" pitchFamily="2" charset="0"/>
                          <a:cs typeface="Amatic SC" panose="00000500000000000000" pitchFamily="2" charset="-79"/>
                        </a:rPr>
                        <a:t> Curriculum- </a:t>
                      </a:r>
                      <a:r>
                        <a:rPr lang="en-US" sz="1600" b="0" baseline="0" dirty="0">
                          <a:latin typeface="SassoonPrimaryInfant" pitchFamily="2" charset="0"/>
                          <a:cs typeface="Amatic SC" panose="00000500000000000000" pitchFamily="2" charset="-79"/>
                        </a:rPr>
                        <a:t>special visitors </a:t>
                      </a:r>
                      <a:endParaRPr lang="en-US" sz="16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baseline="0" dirty="0">
                          <a:solidFill>
                            <a:schemeClr val="tx1"/>
                          </a:solidFill>
                          <a:latin typeface="SassoonPrimaryInfant" pitchFamily="2" charset="0"/>
                          <a:cs typeface="Amatic SC" panose="00000500000000000000" pitchFamily="2" charset="-79"/>
                        </a:rPr>
                        <a:t>Getting to know the </a:t>
                      </a:r>
                      <a:r>
                        <a:rPr lang="en-GB" sz="1100" b="1" baseline="0" dirty="0">
                          <a:solidFill>
                            <a:schemeClr val="tx1"/>
                          </a:solidFill>
                          <a:latin typeface="SassoonPrimaryInfant" pitchFamily="2" charset="0"/>
                          <a:cs typeface="Amatic SC" panose="00000500000000000000" pitchFamily="2" charset="-79"/>
                        </a:rPr>
                        <a:t>teachers</a:t>
                      </a:r>
                      <a:r>
                        <a:rPr lang="en-GB" sz="1100" baseline="0" dirty="0">
                          <a:solidFill>
                            <a:schemeClr val="tx1"/>
                          </a:solidFill>
                          <a:latin typeface="SassoonPrimaryInfant" pitchFamily="2" charset="0"/>
                          <a:cs typeface="Amatic SC" panose="00000500000000000000" pitchFamily="2" charset="-79"/>
                        </a:rPr>
                        <a:t> around school, particularly those in the EYFS unit. Knowing who our </a:t>
                      </a:r>
                      <a:r>
                        <a:rPr lang="en-GB" sz="1100" b="1" baseline="0" dirty="0" err="1">
                          <a:solidFill>
                            <a:schemeClr val="tx1"/>
                          </a:solidFill>
                          <a:latin typeface="SassoonPrimaryInfant" pitchFamily="2" charset="0"/>
                          <a:cs typeface="Amatic SC" panose="00000500000000000000" pitchFamily="2" charset="-79"/>
                        </a:rPr>
                        <a:t>headteacher</a:t>
                      </a:r>
                      <a:r>
                        <a:rPr lang="en-GB" sz="1100" baseline="0" dirty="0">
                          <a:solidFill>
                            <a:schemeClr val="tx1"/>
                          </a:solidFill>
                          <a:latin typeface="SassoonPrimaryInfant" pitchFamily="2" charset="0"/>
                          <a:cs typeface="Amatic SC" panose="00000500000000000000" pitchFamily="2" charset="-79"/>
                        </a:rPr>
                        <a:t> is. Knowing that we have a site manager and a chef at school.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100" kern="1200" baseline="0" dirty="0" smtClean="0">
                          <a:solidFill>
                            <a:schemeClr val="dk1"/>
                          </a:solidFill>
                          <a:effectLst/>
                          <a:latin typeface="SassoonPrimaryInfant" pitchFamily="2" charset="0"/>
                          <a:ea typeface="+mn-ea"/>
                          <a:cs typeface="+mn-cs"/>
                        </a:rPr>
                        <a:t>-</a:t>
                      </a:r>
                      <a:endParaRPr lang="en-GB" sz="11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100" baseline="0" dirty="0" smtClean="0">
                          <a:solidFill>
                            <a:schemeClr val="tx1"/>
                          </a:solidFill>
                          <a:latin typeface="SassoonPrimaryInfant" pitchFamily="2" charset="0"/>
                          <a:cs typeface="Amatic SC" panose="00000500000000000000" pitchFamily="2" charset="-79"/>
                        </a:rPr>
                        <a:t>-</a:t>
                      </a:r>
                      <a:endParaRPr lang="en-GB" sz="110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GB" sz="1100" kern="1200" dirty="0">
                          <a:solidFill>
                            <a:schemeClr val="dk1"/>
                          </a:solidFill>
                          <a:effectLst/>
                          <a:latin typeface="SassoonPrimaryInfant" pitchFamily="2" charset="0"/>
                          <a:ea typeface="+mn-ea"/>
                          <a:cs typeface="+mn-cs"/>
                        </a:rPr>
                        <a:t>Visiting and talking</a:t>
                      </a:r>
                      <a:r>
                        <a:rPr lang="en-GB" sz="1100" kern="1200" baseline="0" dirty="0">
                          <a:solidFill>
                            <a:schemeClr val="dk1"/>
                          </a:solidFill>
                          <a:effectLst/>
                          <a:latin typeface="SassoonPrimaryInfant" pitchFamily="2" charset="0"/>
                          <a:ea typeface="+mn-ea"/>
                          <a:cs typeface="+mn-cs"/>
                        </a:rPr>
                        <a:t> to </a:t>
                      </a:r>
                      <a:r>
                        <a:rPr lang="en-GB" sz="1100" b="1" kern="1200" baseline="0" dirty="0">
                          <a:solidFill>
                            <a:schemeClr val="dk1"/>
                          </a:solidFill>
                          <a:effectLst/>
                          <a:latin typeface="SassoonPrimaryInfant" pitchFamily="2" charset="0"/>
                          <a:ea typeface="+mn-ea"/>
                          <a:cs typeface="+mn-cs"/>
                        </a:rPr>
                        <a:t>Reiss from Stonebridge City Farm </a:t>
                      </a:r>
                      <a:r>
                        <a:rPr lang="en-GB" sz="1100" kern="1200" baseline="0" dirty="0">
                          <a:solidFill>
                            <a:schemeClr val="dk1"/>
                          </a:solidFill>
                          <a:effectLst/>
                          <a:latin typeface="SassoonPrimaryInfant" pitchFamily="2" charset="0"/>
                          <a:ea typeface="+mn-ea"/>
                          <a:cs typeface="+mn-cs"/>
                        </a:rPr>
                        <a:t>about his role at the farm. </a:t>
                      </a:r>
                    </a:p>
                    <a:p>
                      <a:pPr algn="ctr"/>
                      <a:r>
                        <a:rPr lang="en-GB" sz="1100" kern="1200" baseline="0" dirty="0">
                          <a:solidFill>
                            <a:schemeClr val="dk1"/>
                          </a:solidFill>
                          <a:effectLst/>
                          <a:latin typeface="SassoonPrimaryInfant" pitchFamily="2" charset="0"/>
                          <a:ea typeface="+mn-ea"/>
                          <a:cs typeface="+mn-cs"/>
                        </a:rPr>
                        <a:t>Q&amp;A session with a </a:t>
                      </a:r>
                      <a:r>
                        <a:rPr lang="en-GB" sz="1100" b="1" kern="1200" baseline="0" dirty="0">
                          <a:solidFill>
                            <a:schemeClr val="dk1"/>
                          </a:solidFill>
                          <a:effectLst/>
                          <a:latin typeface="SassoonPrimaryInfant" pitchFamily="2" charset="0"/>
                          <a:ea typeface="+mn-ea"/>
                          <a:cs typeface="+mn-cs"/>
                        </a:rPr>
                        <a:t>vet, </a:t>
                      </a:r>
                      <a:r>
                        <a:rPr lang="en-GB" sz="1100" kern="1200" baseline="0" dirty="0">
                          <a:solidFill>
                            <a:schemeClr val="dk1"/>
                          </a:solidFill>
                          <a:effectLst/>
                          <a:latin typeface="SassoonPrimaryInfant" pitchFamily="2" charset="0"/>
                          <a:ea typeface="+mn-ea"/>
                          <a:cs typeface="+mn-cs"/>
                        </a:rPr>
                        <a:t>finding out about what they do and discussing our own pets. </a:t>
                      </a:r>
                      <a:endParaRPr lang="en-GB" sz="11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GB" sz="1100" baseline="0" dirty="0" smtClean="0">
                          <a:solidFill>
                            <a:schemeClr val="tx1"/>
                          </a:solidFill>
                          <a:latin typeface="SassoonPrimaryInfant" pitchFamily="2" charset="0"/>
                          <a:cs typeface="Amatic SC" panose="00000500000000000000" pitchFamily="2" charset="-79"/>
                        </a:rPr>
                        <a:t>-</a:t>
                      </a:r>
                      <a:endParaRPr lang="en-GB" sz="110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100" kern="1200" dirty="0">
                          <a:solidFill>
                            <a:schemeClr val="dk1"/>
                          </a:solidFill>
                          <a:effectLst/>
                          <a:latin typeface="SassoonPrimaryInfant" pitchFamily="2" charset="0"/>
                          <a:ea typeface="+mn-ea"/>
                          <a:cs typeface="+mn-cs"/>
                        </a:rPr>
                        <a:t>Q&amp;A </a:t>
                      </a:r>
                      <a:r>
                        <a:rPr lang="en-GB" sz="1100" kern="1200" dirty="0" smtClean="0">
                          <a:solidFill>
                            <a:schemeClr val="dk1"/>
                          </a:solidFill>
                          <a:effectLst/>
                          <a:latin typeface="SassoonPrimaryInfant" pitchFamily="2" charset="0"/>
                          <a:ea typeface="+mn-ea"/>
                          <a:cs typeface="+mn-cs"/>
                        </a:rPr>
                        <a:t>with a </a:t>
                      </a:r>
                      <a:r>
                        <a:rPr lang="en-GB" sz="1100" b="1" kern="1200" dirty="0" smtClean="0">
                          <a:solidFill>
                            <a:schemeClr val="dk1"/>
                          </a:solidFill>
                          <a:effectLst/>
                          <a:latin typeface="SassoonPrimaryInfant" pitchFamily="2" charset="0"/>
                          <a:ea typeface="+mn-ea"/>
                          <a:cs typeface="+mn-cs"/>
                        </a:rPr>
                        <a:t>Doctor</a:t>
                      </a:r>
                      <a:r>
                        <a:rPr lang="en-GB" sz="1100" kern="1200" dirty="0" smtClean="0">
                          <a:solidFill>
                            <a:schemeClr val="dk1"/>
                          </a:solidFill>
                          <a:effectLst/>
                          <a:latin typeface="SassoonPrimaryInfant" pitchFamily="2" charset="0"/>
                          <a:ea typeface="+mn-ea"/>
                          <a:cs typeface="+mn-cs"/>
                        </a:rPr>
                        <a:t>, </a:t>
                      </a:r>
                      <a:r>
                        <a:rPr lang="en-GB" sz="1100" kern="1200" dirty="0">
                          <a:solidFill>
                            <a:schemeClr val="dk1"/>
                          </a:solidFill>
                          <a:effectLst/>
                          <a:latin typeface="SassoonPrimaryInfant" pitchFamily="2" charset="0"/>
                          <a:ea typeface="+mn-ea"/>
                          <a:cs typeface="+mn-cs"/>
                        </a:rPr>
                        <a:t>finding out about how doctors help people. Meeting</a:t>
                      </a:r>
                      <a:r>
                        <a:rPr lang="en-GB" sz="1100" kern="1200" baseline="0" dirty="0">
                          <a:solidFill>
                            <a:schemeClr val="dk1"/>
                          </a:solidFill>
                          <a:effectLst/>
                          <a:latin typeface="SassoonPrimaryInfant" pitchFamily="2" charset="0"/>
                          <a:ea typeface="+mn-ea"/>
                          <a:cs typeface="+mn-cs"/>
                        </a:rPr>
                        <a:t> </a:t>
                      </a:r>
                      <a:r>
                        <a:rPr lang="en-GB" sz="1100" b="1" kern="1200" baseline="0" dirty="0">
                          <a:solidFill>
                            <a:schemeClr val="dk1"/>
                          </a:solidFill>
                          <a:effectLst/>
                          <a:latin typeface="SassoonPrimaryInfant" pitchFamily="2" charset="0"/>
                          <a:ea typeface="+mn-ea"/>
                          <a:cs typeface="+mn-cs"/>
                        </a:rPr>
                        <a:t>firefighters</a:t>
                      </a:r>
                      <a:r>
                        <a:rPr lang="en-GB" sz="1100" kern="1200" baseline="0" dirty="0">
                          <a:solidFill>
                            <a:schemeClr val="dk1"/>
                          </a:solidFill>
                          <a:effectLst/>
                          <a:latin typeface="SassoonPrimaryInfant" pitchFamily="2" charset="0"/>
                          <a:ea typeface="+mn-ea"/>
                          <a:cs typeface="+mn-cs"/>
                        </a:rPr>
                        <a:t> and learning about their role (visit from fire engine). </a:t>
                      </a:r>
                    </a:p>
                    <a:p>
                      <a:pPr algn="ctr"/>
                      <a:r>
                        <a:rPr lang="en-GB" sz="1100" kern="1200" baseline="0" dirty="0">
                          <a:solidFill>
                            <a:schemeClr val="dk1"/>
                          </a:solidFill>
                          <a:effectLst/>
                          <a:latin typeface="SassoonPrimaryInfant" pitchFamily="2" charset="0"/>
                          <a:ea typeface="+mn-ea"/>
                          <a:cs typeface="+mn-cs"/>
                        </a:rPr>
                        <a:t>Visiting a </a:t>
                      </a:r>
                      <a:r>
                        <a:rPr lang="en-GB" sz="1100" b="0" kern="1200" baseline="0" dirty="0">
                          <a:solidFill>
                            <a:schemeClr val="dk1"/>
                          </a:solidFill>
                          <a:effectLst/>
                          <a:latin typeface="SassoonPrimaryInfant" pitchFamily="2" charset="0"/>
                          <a:ea typeface="+mn-ea"/>
                          <a:cs typeface="+mn-cs"/>
                        </a:rPr>
                        <a:t>police station </a:t>
                      </a:r>
                      <a:r>
                        <a:rPr lang="en-GB" sz="1100" kern="1200" baseline="0" dirty="0">
                          <a:solidFill>
                            <a:schemeClr val="dk1"/>
                          </a:solidFill>
                          <a:effectLst/>
                          <a:latin typeface="SassoonPrimaryInfant" pitchFamily="2" charset="0"/>
                          <a:ea typeface="+mn-ea"/>
                          <a:cs typeface="+mn-cs"/>
                        </a:rPr>
                        <a:t>and talking to a </a:t>
                      </a:r>
                      <a:r>
                        <a:rPr lang="en-GB" sz="1100" b="1" kern="1200" baseline="0" dirty="0">
                          <a:solidFill>
                            <a:schemeClr val="dk1"/>
                          </a:solidFill>
                          <a:effectLst/>
                          <a:latin typeface="SassoonPrimaryInfant" pitchFamily="2" charset="0"/>
                          <a:ea typeface="+mn-ea"/>
                          <a:cs typeface="+mn-cs"/>
                        </a:rPr>
                        <a:t>police officer</a:t>
                      </a:r>
                      <a:r>
                        <a:rPr lang="en-GB" sz="1100" kern="1200" baseline="0" dirty="0">
                          <a:solidFill>
                            <a:schemeClr val="dk1"/>
                          </a:solidFill>
                          <a:effectLst/>
                          <a:latin typeface="SassoonPrimaryInfant" pitchFamily="2" charset="0"/>
                          <a:ea typeface="+mn-ea"/>
                          <a:cs typeface="+mn-cs"/>
                        </a:rPr>
                        <a:t>. </a:t>
                      </a:r>
                      <a:endParaRPr lang="en-GB" sz="11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485513">
                <a:tc>
                  <a:txBody>
                    <a:bodyPr/>
                    <a:lstStyle/>
                    <a:p>
                      <a:pPr algn="ctr"/>
                      <a:r>
                        <a:rPr lang="en-GB" sz="2000" b="1" dirty="0">
                          <a:latin typeface="SassoonPrimaryInfant" pitchFamily="2" charset="0"/>
                          <a:cs typeface="Amatic SC" panose="00000500000000000000" pitchFamily="2" charset="-79"/>
                        </a:rPr>
                        <a:t>Oracy</a:t>
                      </a:r>
                      <a:r>
                        <a:rPr lang="en-GB" sz="2000" b="1" baseline="0" dirty="0">
                          <a:latin typeface="SassoonPrimaryInfant" pitchFamily="2" charset="0"/>
                          <a:cs typeface="Amatic SC" panose="00000500000000000000" pitchFamily="2" charset="-79"/>
                        </a:rPr>
                        <a:t> challenges</a:t>
                      </a: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aseline="0" dirty="0">
                          <a:solidFill>
                            <a:schemeClr val="tx1"/>
                          </a:solidFill>
                          <a:latin typeface="SassoonPrimaryInfant" pitchFamily="2" charset="0"/>
                          <a:cs typeface="Amatic SC" panose="00000500000000000000" pitchFamily="2" charset="-79"/>
                        </a:rPr>
                        <a:t>Getting to know me- discussing our families</a:t>
                      </a:r>
                    </a:p>
                    <a:p>
                      <a:pPr algn="ctr"/>
                      <a:r>
                        <a:rPr lang="en-GB" sz="1200" baseline="0" dirty="0">
                          <a:solidFill>
                            <a:schemeClr val="tx1"/>
                          </a:solidFill>
                          <a:latin typeface="SassoonPrimaryInfant" pitchFamily="2" charset="0"/>
                          <a:cs typeface="Amatic SC" panose="00000500000000000000" pitchFamily="2" charset="-79"/>
                        </a:rPr>
                        <a:t>Sing and Share performance </a:t>
                      </a:r>
                      <a:endParaRPr lang="en-GB" sz="1200" baseline="0" dirty="0" smtClean="0">
                        <a:solidFill>
                          <a:schemeClr val="tx1"/>
                        </a:solidFill>
                        <a:latin typeface="SassoonPrimaryInfant" pitchFamily="2" charset="0"/>
                        <a:cs typeface="Amatic SC" panose="00000500000000000000" pitchFamily="2" charset="-79"/>
                      </a:endParaRPr>
                    </a:p>
                    <a:p>
                      <a:pPr algn="ctr"/>
                      <a:r>
                        <a:rPr lang="en-GB" sz="1200" baseline="0" dirty="0" smtClean="0">
                          <a:solidFill>
                            <a:schemeClr val="tx1"/>
                          </a:solidFill>
                          <a:latin typeface="SassoonPrimaryInfant" pitchFamily="2" charset="0"/>
                          <a:cs typeface="Amatic SC" panose="00000500000000000000" pitchFamily="2" charset="-79"/>
                        </a:rPr>
                        <a:t>Curiosity cube</a:t>
                      </a:r>
                      <a:endParaRPr lang="en-GB" sz="120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200" kern="1200" dirty="0" smtClean="0">
                          <a:solidFill>
                            <a:schemeClr val="dk1"/>
                          </a:solidFill>
                          <a:effectLst/>
                          <a:latin typeface="SassoonPrimaryInfant" pitchFamily="2" charset="0"/>
                          <a:ea typeface="+mn-ea"/>
                          <a:cs typeface="+mn-cs"/>
                        </a:rPr>
                        <a:t>Retelling</a:t>
                      </a:r>
                      <a:r>
                        <a:rPr lang="en-GB" sz="1200" kern="1200" baseline="0" dirty="0" smtClean="0">
                          <a:solidFill>
                            <a:schemeClr val="dk1"/>
                          </a:solidFill>
                          <a:effectLst/>
                          <a:latin typeface="SassoonPrimaryInfant" pitchFamily="2" charset="0"/>
                          <a:ea typeface="+mn-ea"/>
                          <a:cs typeface="+mn-cs"/>
                        </a:rPr>
                        <a:t> </a:t>
                      </a:r>
                      <a:r>
                        <a:rPr lang="en-GB" sz="1200" kern="1200" baseline="0" dirty="0">
                          <a:solidFill>
                            <a:schemeClr val="dk1"/>
                          </a:solidFill>
                          <a:effectLst/>
                          <a:latin typeface="SassoonPrimaryInfant" pitchFamily="2" charset="0"/>
                          <a:ea typeface="+mn-ea"/>
                          <a:cs typeface="+mn-cs"/>
                        </a:rPr>
                        <a:t>stories- Brown Bear, Brown </a:t>
                      </a:r>
                      <a:r>
                        <a:rPr lang="en-GB" sz="1200" kern="1200" baseline="0" dirty="0" smtClean="0">
                          <a:solidFill>
                            <a:schemeClr val="dk1"/>
                          </a:solidFill>
                          <a:effectLst/>
                          <a:latin typeface="SassoonPrimaryInfant" pitchFamily="2" charset="0"/>
                          <a:ea typeface="+mn-ea"/>
                          <a:cs typeface="+mn-cs"/>
                        </a:rPr>
                        <a:t>Bear</a:t>
                      </a:r>
                    </a:p>
                    <a:p>
                      <a:pPr algn="ctr"/>
                      <a:r>
                        <a:rPr lang="en-GB" sz="1200" kern="1200" baseline="0" dirty="0" smtClean="0">
                          <a:solidFill>
                            <a:schemeClr val="dk1"/>
                          </a:solidFill>
                          <a:effectLst/>
                          <a:latin typeface="SassoonPrimaryInfant" pitchFamily="2" charset="0"/>
                          <a:ea typeface="+mn-ea"/>
                          <a:cs typeface="+mn-cs"/>
                        </a:rPr>
                        <a:t> </a:t>
                      </a:r>
                      <a:r>
                        <a:rPr lang="en-GB" sz="1200" kern="1200" baseline="0" dirty="0">
                          <a:solidFill>
                            <a:schemeClr val="dk1"/>
                          </a:solidFill>
                          <a:effectLst/>
                          <a:latin typeface="SassoonPrimaryInfant" pitchFamily="2" charset="0"/>
                          <a:ea typeface="+mn-ea"/>
                          <a:cs typeface="+mn-cs"/>
                        </a:rPr>
                        <a:t>Nativity </a:t>
                      </a:r>
                      <a:r>
                        <a:rPr lang="en-GB" sz="1200" kern="1200" baseline="0" dirty="0" smtClean="0">
                          <a:solidFill>
                            <a:schemeClr val="dk1"/>
                          </a:solidFill>
                          <a:effectLst/>
                          <a:latin typeface="SassoonPrimaryInfant" pitchFamily="2" charset="0"/>
                          <a:ea typeface="+mn-ea"/>
                          <a:cs typeface="+mn-cs"/>
                        </a:rPr>
                        <a:t>or</a:t>
                      </a:r>
                      <a:endParaRPr lang="en-GB" sz="1200" kern="1200" baseline="0" dirty="0">
                        <a:solidFill>
                          <a:schemeClr val="dk1"/>
                        </a:solidFill>
                        <a:effectLst/>
                        <a:latin typeface="SassoonPrimaryInfant" pitchFamily="2" charset="0"/>
                        <a:ea typeface="+mn-ea"/>
                        <a:cs typeface="+mn-cs"/>
                      </a:endParaRPr>
                    </a:p>
                    <a:p>
                      <a:pPr algn="ctr"/>
                      <a:r>
                        <a:rPr lang="en-GB" sz="1200" kern="1200" baseline="0" dirty="0" smtClean="0">
                          <a:solidFill>
                            <a:schemeClr val="dk1"/>
                          </a:solidFill>
                          <a:effectLst/>
                          <a:latin typeface="SassoonPrimaryInfant" pitchFamily="2" charset="0"/>
                          <a:ea typeface="+mn-ea"/>
                          <a:cs typeface="+mn-cs"/>
                        </a:rPr>
                        <a:t>Christmas performance</a:t>
                      </a:r>
                    </a:p>
                    <a:p>
                      <a:pPr algn="ctr"/>
                      <a:r>
                        <a:rPr lang="en-GB" sz="1200" kern="1200" baseline="0" dirty="0" smtClean="0">
                          <a:solidFill>
                            <a:schemeClr val="dk1"/>
                          </a:solidFill>
                          <a:effectLst/>
                          <a:latin typeface="SassoonPrimaryInfant" pitchFamily="2" charset="0"/>
                          <a:ea typeface="+mn-ea"/>
                          <a:cs typeface="+mn-cs"/>
                        </a:rPr>
                        <a:t>Curiosity cube</a:t>
                      </a:r>
                      <a:endParaRPr lang="en-GB" sz="12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200" baseline="0" dirty="0">
                          <a:solidFill>
                            <a:schemeClr val="tx1"/>
                          </a:solidFill>
                          <a:latin typeface="SassoonPrimaryInfant" pitchFamily="2" charset="0"/>
                          <a:cs typeface="Amatic SC" panose="00000500000000000000" pitchFamily="2" charset="-79"/>
                        </a:rPr>
                        <a:t>Once Upon a Time- Class story </a:t>
                      </a:r>
                      <a:r>
                        <a:rPr lang="en-GB" sz="1200" baseline="0" dirty="0" smtClean="0">
                          <a:solidFill>
                            <a:schemeClr val="tx1"/>
                          </a:solidFill>
                          <a:latin typeface="SassoonPrimaryInfant" pitchFamily="2" charset="0"/>
                          <a:cs typeface="Amatic SC" panose="00000500000000000000" pitchFamily="2" charset="-79"/>
                        </a:rPr>
                        <a:t>telling</a:t>
                      </a:r>
                      <a:endParaRPr lang="en-GB" sz="1200" baseline="0" dirty="0">
                        <a:solidFill>
                          <a:schemeClr val="tx1"/>
                        </a:solidFill>
                        <a:latin typeface="SassoonPrimaryInfant" pitchFamily="2" charset="0"/>
                        <a:cs typeface="Amatic SC" panose="00000500000000000000" pitchFamily="2" charset="-79"/>
                      </a:endParaRPr>
                    </a:p>
                    <a:p>
                      <a:pPr algn="ctr"/>
                      <a:r>
                        <a:rPr lang="en-GB" sz="1200" baseline="0" dirty="0">
                          <a:solidFill>
                            <a:schemeClr val="tx1"/>
                          </a:solidFill>
                          <a:latin typeface="SassoonPrimaryInfant" pitchFamily="2" charset="0"/>
                          <a:cs typeface="Amatic SC" panose="00000500000000000000" pitchFamily="2" charset="-79"/>
                        </a:rPr>
                        <a:t>Sing and Share performance  </a:t>
                      </a:r>
                      <a:endParaRPr lang="en-GB" sz="1200" baseline="0" dirty="0" smtClean="0">
                        <a:solidFill>
                          <a:schemeClr val="tx1"/>
                        </a:solidFill>
                        <a:latin typeface="SassoonPrimaryInfant" pitchFamily="2" charset="0"/>
                        <a:cs typeface="Amatic SC" panose="00000500000000000000" pitchFamily="2" charset="-79"/>
                      </a:endParaRPr>
                    </a:p>
                    <a:p>
                      <a:pPr algn="ctr"/>
                      <a:r>
                        <a:rPr lang="en-GB" sz="1200" baseline="0" dirty="0" smtClean="0">
                          <a:solidFill>
                            <a:schemeClr val="tx1"/>
                          </a:solidFill>
                          <a:latin typeface="SassoonPrimaryInfant" pitchFamily="2" charset="0"/>
                          <a:cs typeface="Amatic SC" panose="00000500000000000000" pitchFamily="2" charset="-79"/>
                        </a:rPr>
                        <a:t>Curiosity cube</a:t>
                      </a:r>
                      <a:endParaRPr lang="en-GB" sz="120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GB" sz="1200" kern="1200" dirty="0">
                          <a:solidFill>
                            <a:schemeClr val="dk1"/>
                          </a:solidFill>
                          <a:effectLst/>
                          <a:latin typeface="SassoonPrimaryInfant" pitchFamily="2" charset="0"/>
                          <a:ea typeface="+mn-ea"/>
                          <a:cs typeface="+mn-cs"/>
                        </a:rPr>
                        <a:t>My pet show and tell</a:t>
                      </a:r>
                    </a:p>
                    <a:p>
                      <a:pPr algn="ctr"/>
                      <a:r>
                        <a:rPr lang="en-GB" sz="1200" kern="1200" dirty="0">
                          <a:solidFill>
                            <a:schemeClr val="dk1"/>
                          </a:solidFill>
                          <a:effectLst/>
                          <a:latin typeface="SassoonPrimaryInfant" pitchFamily="2" charset="0"/>
                          <a:ea typeface="+mn-ea"/>
                          <a:cs typeface="+mn-cs"/>
                        </a:rPr>
                        <a:t>Sing and Share performance </a:t>
                      </a:r>
                      <a:endParaRPr lang="en-GB" sz="1200" kern="1200" dirty="0" smtClean="0">
                        <a:solidFill>
                          <a:schemeClr val="dk1"/>
                        </a:solidFill>
                        <a:effectLst/>
                        <a:latin typeface="SassoonPrimaryInfant" pitchFamily="2" charset="0"/>
                        <a:ea typeface="+mn-ea"/>
                        <a:cs typeface="+mn-cs"/>
                      </a:endParaRPr>
                    </a:p>
                    <a:p>
                      <a:pPr algn="ctr"/>
                      <a:r>
                        <a:rPr lang="en-GB" sz="1200" kern="1200" dirty="0" smtClean="0">
                          <a:solidFill>
                            <a:schemeClr val="dk1"/>
                          </a:solidFill>
                          <a:effectLst/>
                          <a:latin typeface="SassoonPrimaryInfant" pitchFamily="2" charset="0"/>
                          <a:ea typeface="+mn-ea"/>
                          <a:cs typeface="+mn-cs"/>
                        </a:rPr>
                        <a:t>Curiosity cube</a:t>
                      </a:r>
                      <a:endParaRPr lang="en-GB" sz="12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GB" sz="1200" baseline="0" dirty="0">
                          <a:solidFill>
                            <a:schemeClr val="tx1"/>
                          </a:solidFill>
                          <a:latin typeface="SassoonPrimaryInfant" pitchFamily="2" charset="0"/>
                          <a:cs typeface="Amatic SC" panose="00000500000000000000" pitchFamily="2" charset="-79"/>
                        </a:rPr>
                        <a:t>Story retelling</a:t>
                      </a:r>
                    </a:p>
                    <a:p>
                      <a:pPr algn="ctr"/>
                      <a:r>
                        <a:rPr lang="en-GB" sz="1200" baseline="0" dirty="0">
                          <a:solidFill>
                            <a:schemeClr val="tx1"/>
                          </a:solidFill>
                          <a:latin typeface="SassoonPrimaryInfant" pitchFamily="2" charset="0"/>
                          <a:cs typeface="Amatic SC" panose="00000500000000000000" pitchFamily="2" charset="-79"/>
                        </a:rPr>
                        <a:t>Sing and Share </a:t>
                      </a:r>
                      <a:r>
                        <a:rPr lang="en-GB" sz="1200" baseline="0" dirty="0" smtClean="0">
                          <a:solidFill>
                            <a:schemeClr val="tx1"/>
                          </a:solidFill>
                          <a:latin typeface="SassoonPrimaryInfant" pitchFamily="2" charset="0"/>
                          <a:cs typeface="Amatic SC" panose="00000500000000000000" pitchFamily="2" charset="-79"/>
                        </a:rPr>
                        <a:t>performance</a:t>
                      </a:r>
                    </a:p>
                    <a:p>
                      <a:pPr algn="ctr"/>
                      <a:r>
                        <a:rPr lang="en-GB" sz="1200" baseline="0" dirty="0" smtClean="0">
                          <a:solidFill>
                            <a:schemeClr val="tx1"/>
                          </a:solidFill>
                          <a:latin typeface="SassoonPrimaryInfant" pitchFamily="2" charset="0"/>
                          <a:cs typeface="Amatic SC" panose="00000500000000000000" pitchFamily="2" charset="-79"/>
                        </a:rPr>
                        <a:t>Curiosity cube</a:t>
                      </a:r>
                      <a:endParaRPr lang="en-GB" sz="120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200" kern="1200" dirty="0">
                          <a:solidFill>
                            <a:schemeClr val="dk1"/>
                          </a:solidFill>
                          <a:effectLst/>
                          <a:latin typeface="SassoonPrimaryInfant" pitchFamily="2" charset="0"/>
                          <a:ea typeface="+mn-ea"/>
                          <a:cs typeface="+mn-cs"/>
                        </a:rPr>
                        <a:t>Using stem sentences to imagine a future</a:t>
                      </a:r>
                      <a:r>
                        <a:rPr lang="en-GB" sz="1200" kern="1200" baseline="0" dirty="0">
                          <a:solidFill>
                            <a:schemeClr val="dk1"/>
                          </a:solidFill>
                          <a:effectLst/>
                          <a:latin typeface="SassoonPrimaryInfant" pitchFamily="2" charset="0"/>
                          <a:ea typeface="+mn-ea"/>
                          <a:cs typeface="+mn-cs"/>
                        </a:rPr>
                        <a:t> profession…’</a:t>
                      </a:r>
                      <a:r>
                        <a:rPr lang="en-GB" sz="1200" kern="1200" dirty="0">
                          <a:solidFill>
                            <a:schemeClr val="dk1"/>
                          </a:solidFill>
                          <a:effectLst/>
                          <a:latin typeface="SassoonPrimaryInfant" pitchFamily="2" charset="0"/>
                          <a:ea typeface="+mn-ea"/>
                          <a:cs typeface="+mn-cs"/>
                        </a:rPr>
                        <a:t>When I grow up</a:t>
                      </a:r>
                      <a:r>
                        <a:rPr lang="en-GB" sz="1200" kern="1200" baseline="0" dirty="0">
                          <a:solidFill>
                            <a:schemeClr val="dk1"/>
                          </a:solidFill>
                          <a:effectLst/>
                          <a:latin typeface="SassoonPrimaryInfant" pitchFamily="2" charset="0"/>
                          <a:ea typeface="+mn-ea"/>
                          <a:cs typeface="+mn-cs"/>
                        </a:rPr>
                        <a:t> I want to be a ___ because ___’  </a:t>
                      </a:r>
                      <a:endParaRPr lang="en-GB" sz="1200" kern="1200" baseline="0" dirty="0" smtClean="0">
                        <a:solidFill>
                          <a:schemeClr val="dk1"/>
                        </a:solidFill>
                        <a:effectLst/>
                        <a:latin typeface="SassoonPrimaryInfant" pitchFamily="2" charset="0"/>
                        <a:ea typeface="+mn-ea"/>
                        <a:cs typeface="+mn-cs"/>
                      </a:endParaRPr>
                    </a:p>
                    <a:p>
                      <a:pPr algn="ctr"/>
                      <a:r>
                        <a:rPr lang="en-GB" sz="1200" kern="1200" baseline="0" dirty="0" smtClean="0">
                          <a:solidFill>
                            <a:schemeClr val="dk1"/>
                          </a:solidFill>
                          <a:effectLst/>
                          <a:latin typeface="SassoonPrimaryInfant" pitchFamily="2" charset="0"/>
                          <a:ea typeface="+mn-ea"/>
                          <a:cs typeface="+mn-cs"/>
                        </a:rPr>
                        <a:t>Curiosity cube</a:t>
                      </a:r>
                      <a:endParaRPr lang="en-GB" sz="12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sp>
        <p:nvSpPr>
          <p:cNvPr id="2" name="Rectangle 1"/>
          <p:cNvSpPr/>
          <p:nvPr/>
        </p:nvSpPr>
        <p:spPr>
          <a:xfrm>
            <a:off x="3913967" y="131141"/>
            <a:ext cx="4826909" cy="400110"/>
          </a:xfrm>
          <a:prstGeom prst="rect">
            <a:avLst/>
          </a:prstGeom>
        </p:spPr>
        <p:txBody>
          <a:bodyPr wrap="square">
            <a:spAutoFit/>
          </a:bodyPr>
          <a:lstStyle/>
          <a:p>
            <a:r>
              <a:rPr lang="en-GB" sz="2000" dirty="0"/>
              <a:t>Foundation 2 – Reception Curriculum 23/24</a:t>
            </a:r>
          </a:p>
        </p:txBody>
      </p:sp>
    </p:spTree>
    <p:extLst>
      <p:ext uri="{BB962C8B-B14F-4D97-AF65-F5344CB8AC3E}">
        <p14:creationId xmlns:p14="http://schemas.microsoft.com/office/powerpoint/2010/main" val="66384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84382" y="-83987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23-24</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57765175"/>
              </p:ext>
            </p:extLst>
          </p:nvPr>
        </p:nvGraphicFramePr>
        <p:xfrm>
          <a:off x="110834" y="485693"/>
          <a:ext cx="11933383" cy="5939137"/>
        </p:xfrm>
        <a:graphic>
          <a:graphicData uri="http://schemas.openxmlformats.org/drawingml/2006/table">
            <a:tbl>
              <a:tblPr firstRow="1" bandRow="1">
                <a:tableStyleId>{5C22544A-7EE6-4342-B048-85BDC9FD1C3A}</a:tableStyleId>
              </a:tblPr>
              <a:tblGrid>
                <a:gridCol w="1871614">
                  <a:extLst>
                    <a:ext uri="{9D8B030D-6E8A-4147-A177-3AD203B41FA5}">
                      <a16:colId xmlns:a16="http://schemas.microsoft.com/office/drawing/2014/main" val="385991600"/>
                    </a:ext>
                  </a:extLst>
                </a:gridCol>
                <a:gridCol w="1571047">
                  <a:extLst>
                    <a:ext uri="{9D8B030D-6E8A-4147-A177-3AD203B41FA5}">
                      <a16:colId xmlns:a16="http://schemas.microsoft.com/office/drawing/2014/main" val="2865123548"/>
                    </a:ext>
                  </a:extLst>
                </a:gridCol>
                <a:gridCol w="1578416">
                  <a:extLst>
                    <a:ext uri="{9D8B030D-6E8A-4147-A177-3AD203B41FA5}">
                      <a16:colId xmlns:a16="http://schemas.microsoft.com/office/drawing/2014/main" val="2690459710"/>
                    </a:ext>
                  </a:extLst>
                </a:gridCol>
                <a:gridCol w="118622">
                  <a:extLst>
                    <a:ext uri="{9D8B030D-6E8A-4147-A177-3AD203B41FA5}">
                      <a16:colId xmlns:a16="http://schemas.microsoft.com/office/drawing/2014/main" val="1315738151"/>
                    </a:ext>
                  </a:extLst>
                </a:gridCol>
                <a:gridCol w="1595136">
                  <a:extLst>
                    <a:ext uri="{9D8B030D-6E8A-4147-A177-3AD203B41FA5}">
                      <a16:colId xmlns:a16="http://schemas.microsoft.com/office/drawing/2014/main" val="1848787987"/>
                    </a:ext>
                  </a:extLst>
                </a:gridCol>
                <a:gridCol w="118622">
                  <a:extLst>
                    <a:ext uri="{9D8B030D-6E8A-4147-A177-3AD203B41FA5}">
                      <a16:colId xmlns:a16="http://schemas.microsoft.com/office/drawing/2014/main" val="2709165749"/>
                    </a:ext>
                  </a:extLst>
                </a:gridCol>
                <a:gridCol w="1611858">
                  <a:extLst>
                    <a:ext uri="{9D8B030D-6E8A-4147-A177-3AD203B41FA5}">
                      <a16:colId xmlns:a16="http://schemas.microsoft.com/office/drawing/2014/main" val="1626726412"/>
                    </a:ext>
                  </a:extLst>
                </a:gridCol>
                <a:gridCol w="118622">
                  <a:extLst>
                    <a:ext uri="{9D8B030D-6E8A-4147-A177-3AD203B41FA5}">
                      <a16:colId xmlns:a16="http://schemas.microsoft.com/office/drawing/2014/main" val="2335150482"/>
                    </a:ext>
                  </a:extLst>
                </a:gridCol>
                <a:gridCol w="1628578">
                  <a:extLst>
                    <a:ext uri="{9D8B030D-6E8A-4147-A177-3AD203B41FA5}">
                      <a16:colId xmlns:a16="http://schemas.microsoft.com/office/drawing/2014/main" val="3189764146"/>
                    </a:ext>
                  </a:extLst>
                </a:gridCol>
                <a:gridCol w="118622">
                  <a:extLst>
                    <a:ext uri="{9D8B030D-6E8A-4147-A177-3AD203B41FA5}">
                      <a16:colId xmlns:a16="http://schemas.microsoft.com/office/drawing/2014/main" val="4046203905"/>
                    </a:ext>
                  </a:extLst>
                </a:gridCol>
                <a:gridCol w="1602246">
                  <a:extLst>
                    <a:ext uri="{9D8B030D-6E8A-4147-A177-3AD203B41FA5}">
                      <a16:colId xmlns:a16="http://schemas.microsoft.com/office/drawing/2014/main" val="1588033082"/>
                    </a:ext>
                  </a:extLst>
                </a:gridCol>
              </a:tblGrid>
              <a:tr h="377590">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PrimaryInfant" pitchFamily="2" charset="0"/>
                          <a:cs typeface="Amatic SC" panose="00000500000000000000" pitchFamily="2" charset="-79"/>
                        </a:rPr>
                        <a:t>Autumn</a:t>
                      </a:r>
                      <a:r>
                        <a:rPr lang="en-US" sz="2400" baseline="0" dirty="0">
                          <a:solidFill>
                            <a:schemeClr val="tx1"/>
                          </a:solidFill>
                          <a:latin typeface="SassoonPrimaryInfant" pitchFamily="2" charset="0"/>
                          <a:cs typeface="Amatic SC" panose="00000500000000000000" pitchFamily="2" charset="-79"/>
                        </a:rPr>
                        <a:t> 1</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SassoonPrimaryInfant" pitchFamily="2" charset="0"/>
                          <a:cs typeface="Amatic SC" panose="00000500000000000000" pitchFamily="2" charset="-79"/>
                        </a:rPr>
                        <a:t>Autumn 2</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sz="2400" dirty="0">
                          <a:solidFill>
                            <a:schemeClr val="tx1"/>
                          </a:solidFill>
                          <a:latin typeface="SassoonPrimaryInfant" pitchFamily="2" charset="0"/>
                          <a:cs typeface="Amatic SC" panose="00000500000000000000" pitchFamily="2" charset="-79"/>
                        </a:rPr>
                        <a:t>Spring 1</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algn="ctr"/>
                      <a:r>
                        <a:rPr lang="en-US" sz="2400" dirty="0">
                          <a:solidFill>
                            <a:schemeClr val="tx1"/>
                          </a:solidFill>
                          <a:latin typeface="SassoonPrimaryInfant" pitchFamily="2" charset="0"/>
                          <a:cs typeface="Amatic SC" panose="00000500000000000000" pitchFamily="2" charset="-79"/>
                        </a:rPr>
                        <a:t>Spring 2</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algn="ctr"/>
                      <a:r>
                        <a:rPr lang="en-US" sz="2400" dirty="0">
                          <a:solidFill>
                            <a:schemeClr val="tx1"/>
                          </a:solidFill>
                          <a:latin typeface="SassoonPrimaryInfant" pitchFamily="2" charset="0"/>
                          <a:cs typeface="Amatic SC" panose="00000500000000000000" pitchFamily="2" charset="-79"/>
                        </a:rPr>
                        <a:t>Summer 1</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400" dirty="0">
                          <a:solidFill>
                            <a:schemeClr val="tx1"/>
                          </a:solidFill>
                          <a:latin typeface="SassoonPrimaryInfant" pitchFamily="2" charset="0"/>
                          <a:cs typeface="Amatic SC" panose="00000500000000000000" pitchFamily="2" charset="-79"/>
                        </a:rPr>
                        <a:t>Summer 2</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755181">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sz="1800" dirty="0">
                          <a:latin typeface="SassoonPrimaryInfant" pitchFamily="2" charset="0"/>
                          <a:cs typeface="Amatic SC" panose="00000500000000000000" pitchFamily="2" charset="-79"/>
                        </a:rPr>
                        <a:t>Once Upon</a:t>
                      </a:r>
                      <a:r>
                        <a:rPr lang="en-US" sz="1800" baseline="0" dirty="0">
                          <a:latin typeface="SassoonPrimaryInfant" pitchFamily="2" charset="0"/>
                          <a:cs typeface="Amatic SC" panose="00000500000000000000" pitchFamily="2" charset="-79"/>
                        </a:rPr>
                        <a:t> a Time</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dirty="0"/>
                    </a:p>
                  </a:txBody>
                  <a:tcPr/>
                </a:tc>
                <a:tc gridSpan="2">
                  <a:txBody>
                    <a:bodyPr/>
                    <a:lstStyle/>
                    <a:p>
                      <a:pPr algn="ct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15292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SassoonPrimaryInfant" pitchFamily="2" charset="0"/>
                          <a:cs typeface="Amatic SC" panose="00000500000000000000" pitchFamily="2" charset="-79"/>
                        </a:rPr>
                        <a:t>Communication and Language</a:t>
                      </a:r>
                      <a:r>
                        <a:rPr lang="en-US" sz="800" dirty="0">
                          <a:latin typeface="SassoonPrimaryInfant" pitchFamily="2" charset="0"/>
                        </a:rPr>
                        <a:t>. </a:t>
                      </a:r>
                      <a:endParaRPr lang="en-GB" sz="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Experiences in the womb lay the foundation for communication, and a baby’s voice is evident from the beginning.  Babies use their bodies, facial expressions, gestures, sounds and movements to seek connections and respond to those around them. Young children depend on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back-and-forth interactions</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with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responsive others</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to develop confidence as effective communicators and language users. Communication and language development are closely intertwined with physical, social and emotional experiences.  Communication and language lay a foundation for learning and development, guiding and supporting children’s thinking while underpinning their emerging literacy.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Language is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more than words</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As children grow, they begin to be aware of and explore different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sounds, symbols and words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in their everyday worlds; a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language-rich environment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is crucial. A child’s first language provides the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roots to learn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additional languages,  and parents should be encouraged to continue to use their home languages to strengthen and support their children’s language proficiency as they join new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Children’s skills develop through a series of identifiable stages which can be looked at in three aspects –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Listening and Attention, Understanding, and Speaking</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While not all children will follow the exact same sequence or progress at the same rate, it is important to identify children at risk of language delay or disorder as these can have an ongoing impact on wellbeing and learning across the curriculum.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2791276">
                <a:tc>
                  <a:txBody>
                    <a:bodyPr/>
                    <a:lstStyle/>
                    <a:p>
                      <a:pPr algn="ctr"/>
                      <a:r>
                        <a:rPr lang="en-GB" sz="1800" b="1" dirty="0">
                          <a:latin typeface="SassoonPrimaryInfant" pitchFamily="2" charset="0"/>
                          <a:cs typeface="Amatic SC" panose="00000500000000000000" pitchFamily="2" charset="-79"/>
                        </a:rPr>
                        <a:t>Summary Goals</a:t>
                      </a:r>
                    </a:p>
                    <a:p>
                      <a:pPr algn="ctr"/>
                      <a:endParaRPr lang="en-GB" sz="1800" b="1" dirty="0">
                        <a:latin typeface="SassoonPrimaryInfant" pitchFamily="2" charset="0"/>
                        <a:cs typeface="Amatic SC" panose="00000500000000000000" pitchFamily="2" charset="-79"/>
                      </a:endParaRPr>
                    </a:p>
                    <a:p>
                      <a:pPr algn="ctr"/>
                      <a:r>
                        <a:rPr lang="en-GB" sz="1800" b="0" dirty="0">
                          <a:latin typeface="SassoonPrimaryInfant" pitchFamily="2" charset="0"/>
                          <a:cs typeface="Amatic SC" panose="00000500000000000000" pitchFamily="2" charset="-79"/>
                        </a:rPr>
                        <a:t>Listening,</a:t>
                      </a:r>
                      <a:r>
                        <a:rPr lang="en-GB" sz="1800" b="0" baseline="0" dirty="0">
                          <a:latin typeface="SassoonPrimaryInfant" pitchFamily="2" charset="0"/>
                          <a:cs typeface="Amatic SC" panose="00000500000000000000" pitchFamily="2" charset="-79"/>
                        </a:rPr>
                        <a:t> Attention and Understanding</a:t>
                      </a:r>
                    </a:p>
                    <a:p>
                      <a:pPr algn="ctr"/>
                      <a:endParaRPr lang="en-GB" sz="1800" b="0" baseline="0" dirty="0">
                        <a:latin typeface="SassoonPrimaryInfant" pitchFamily="2" charset="0"/>
                        <a:cs typeface="Amatic SC" panose="00000500000000000000" pitchFamily="2" charset="-79"/>
                      </a:endParaRPr>
                    </a:p>
                    <a:p>
                      <a:pPr algn="ctr"/>
                      <a:r>
                        <a:rPr lang="en-GB" sz="1600" b="0" baseline="0" dirty="0">
                          <a:latin typeface="SassoonPrimaryInfant" pitchFamily="2" charset="0"/>
                          <a:cs typeface="Amatic SC" panose="00000500000000000000" pitchFamily="2" charset="-79"/>
                        </a:rPr>
                        <a:t>Speaking</a:t>
                      </a:r>
                      <a:endParaRPr lang="en-GB" sz="1800" b="0" baseline="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r>
                        <a:rPr lang="en-GB" sz="1000" baseline="0" dirty="0">
                          <a:effectLst/>
                          <a:latin typeface="SassoonPrimaryInfant" pitchFamily="2" charset="0"/>
                          <a:ea typeface="Calibri" panose="020F0502020204030204" pitchFamily="34" charset="0"/>
                          <a:cs typeface="Times New Roman" panose="02020603050405020304" pitchFamily="18" charset="0"/>
                        </a:rPr>
                        <a:t>I am beginning to show the physical attributes of a good listener (sitting, looking, listening, simple comprehension and memory). </a:t>
                      </a:r>
                    </a:p>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r>
                        <a:rPr lang="en-GB" sz="1000" baseline="0" dirty="0">
                          <a:effectLst/>
                          <a:latin typeface="SassoonPrimaryInfant" pitchFamily="2" charset="0"/>
                          <a:ea typeface="Calibri" panose="020F0502020204030204" pitchFamily="34" charset="0"/>
                          <a:cs typeface="Times New Roman" panose="02020603050405020304" pitchFamily="18" charset="0"/>
                        </a:rPr>
                        <a:t>I am beginning to show the physical attributes of a good speaker (facing the </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person, using sentence stems with support). </a:t>
                      </a: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endParaRPr lang="en-GB" sz="1000" b="0" dirty="0">
                        <a:solidFill>
                          <a:schemeClr val="tx1"/>
                        </a:solidFill>
                        <a:latin typeface="SassoonPrimaryInfant" pitchFamily="2" charset="0"/>
                        <a:cs typeface="Amatic SC" panose="00000500000000000000" pitchFamily="2" charset="-79"/>
                      </a:endParaRPr>
                    </a:p>
                    <a:p>
                      <a:pPr algn="ctr"/>
                      <a:r>
                        <a:rPr lang="en-GB" sz="1000" b="0" dirty="0">
                          <a:solidFill>
                            <a:schemeClr val="tx1"/>
                          </a:solidFill>
                          <a:latin typeface="SassoonPrimaryInfant" pitchFamily="2" charset="0"/>
                          <a:cs typeface="Amatic SC" panose="00000500000000000000" pitchFamily="2" charset="-79"/>
                        </a:rPr>
                        <a:t>I am demonstrating good listening through increased </a:t>
                      </a:r>
                      <a:r>
                        <a:rPr lang="en-GB" sz="1000" b="0" dirty="0" smtClean="0">
                          <a:solidFill>
                            <a:schemeClr val="tx1"/>
                          </a:solidFill>
                          <a:latin typeface="SassoonPrimaryInfant" pitchFamily="2" charset="0"/>
                          <a:cs typeface="Amatic SC" panose="00000500000000000000" pitchFamily="2" charset="-79"/>
                        </a:rPr>
                        <a:t>interaction</a:t>
                      </a:r>
                      <a:r>
                        <a:rPr lang="en-GB" sz="1000" b="0" baseline="0" dirty="0">
                          <a:solidFill>
                            <a:schemeClr val="tx1"/>
                          </a:solidFill>
                          <a:latin typeface="SassoonPrimaryInfant" pitchFamily="2" charset="0"/>
                          <a:cs typeface="Amatic SC" panose="00000500000000000000" pitchFamily="2" charset="-79"/>
                        </a:rPr>
                        <a:t> </a:t>
                      </a:r>
                      <a:r>
                        <a:rPr lang="en-GB" sz="1000" b="0" baseline="0" dirty="0" smtClean="0">
                          <a:solidFill>
                            <a:schemeClr val="tx1"/>
                          </a:solidFill>
                          <a:latin typeface="SassoonPrimaryInfant" pitchFamily="2" charset="0"/>
                          <a:cs typeface="Amatic SC" panose="00000500000000000000" pitchFamily="2" charset="-79"/>
                        </a:rPr>
                        <a:t>(turn taking with support, participating in group sessions) </a:t>
                      </a:r>
                      <a:endParaRPr lang="en-GB" sz="1000" b="0" baseline="0" dirty="0">
                        <a:solidFill>
                          <a:schemeClr val="tx1"/>
                        </a:solidFill>
                        <a:latin typeface="SassoonPrimaryInfant" pitchFamily="2" charset="0"/>
                        <a:cs typeface="Amatic SC" panose="00000500000000000000" pitchFamily="2" charset="-79"/>
                      </a:endParaRPr>
                    </a:p>
                    <a:p>
                      <a:pPr algn="ctr"/>
                      <a:endParaRPr lang="en-GB" sz="1000" b="0" baseline="0" dirty="0">
                        <a:solidFill>
                          <a:schemeClr val="tx1"/>
                        </a:solidFill>
                        <a:latin typeface="SassoonPrimaryInfant" pitchFamily="2" charset="0"/>
                        <a:cs typeface="Amatic SC" panose="00000500000000000000" pitchFamily="2" charset="-79"/>
                      </a:endParaRPr>
                    </a:p>
                    <a:p>
                      <a:pPr algn="ctr"/>
                      <a:endParaRPr lang="en-GB" sz="1000" b="0" baseline="0" dirty="0">
                        <a:solidFill>
                          <a:schemeClr val="tx1"/>
                        </a:solidFill>
                        <a:latin typeface="SassoonPrimaryInfant" pitchFamily="2" charset="0"/>
                        <a:cs typeface="Amatic SC" panose="00000500000000000000" pitchFamily="2" charset="-79"/>
                      </a:endParaRPr>
                    </a:p>
                    <a:p>
                      <a:pPr algn="ctr"/>
                      <a:r>
                        <a:rPr lang="en-GB" sz="1000" b="0" baseline="0" dirty="0">
                          <a:solidFill>
                            <a:schemeClr val="tx1"/>
                          </a:solidFill>
                          <a:latin typeface="SassoonPrimaryInfant" pitchFamily="2" charset="0"/>
                          <a:cs typeface="Amatic SC" panose="00000500000000000000" pitchFamily="2" charset="-79"/>
                        </a:rPr>
                        <a:t>I am starting to interact with more </a:t>
                      </a:r>
                      <a:r>
                        <a:rPr lang="en-GB" sz="1000" b="0" baseline="0" dirty="0" smtClean="0">
                          <a:solidFill>
                            <a:schemeClr val="tx1"/>
                          </a:solidFill>
                          <a:latin typeface="SassoonPrimaryInfant" pitchFamily="2" charset="0"/>
                          <a:cs typeface="Amatic SC" panose="00000500000000000000" pitchFamily="2" charset="-79"/>
                        </a:rPr>
                        <a:t>confidence (participating in group sessions, playing with peers)</a:t>
                      </a:r>
                      <a:endParaRPr lang="en-GB" sz="1000" b="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endParaRPr lang="en-US" sz="1000" b="0" dirty="0">
                        <a:solidFill>
                          <a:schemeClr val="tx1"/>
                        </a:solidFill>
                        <a:latin typeface="SassoonPrimaryInfant" pitchFamily="2" charset="0"/>
                        <a:cs typeface="Amatic SC" panose="00000500000000000000" pitchFamily="2" charset="-79"/>
                      </a:endParaRPr>
                    </a:p>
                    <a:p>
                      <a:pPr algn="ctr"/>
                      <a:r>
                        <a:rPr lang="en-US" sz="1000" b="0" dirty="0">
                          <a:solidFill>
                            <a:schemeClr val="tx1"/>
                          </a:solidFill>
                          <a:latin typeface="SassoonPrimaryInfant" pitchFamily="2" charset="0"/>
                          <a:cs typeface="Amatic SC" panose="00000500000000000000" pitchFamily="2" charset="-79"/>
                        </a:rPr>
                        <a:t>I am showing an understanding of a broader </a:t>
                      </a:r>
                      <a:r>
                        <a:rPr lang="en-US" sz="1000" b="0" dirty="0" smtClean="0">
                          <a:solidFill>
                            <a:schemeClr val="tx1"/>
                          </a:solidFill>
                          <a:latin typeface="SassoonPrimaryInfant" pitchFamily="2" charset="0"/>
                          <a:cs typeface="Amatic SC" panose="00000500000000000000" pitchFamily="2" charset="-79"/>
                        </a:rPr>
                        <a:t>vocabulary</a:t>
                      </a:r>
                      <a:r>
                        <a:rPr lang="en-US" sz="1000" b="0" baseline="0" dirty="0" smtClean="0">
                          <a:solidFill>
                            <a:schemeClr val="tx1"/>
                          </a:solidFill>
                          <a:latin typeface="SassoonPrimaryInfant" pitchFamily="2" charset="0"/>
                          <a:cs typeface="Amatic SC" panose="00000500000000000000" pitchFamily="2" charset="-79"/>
                        </a:rPr>
                        <a:t> (topic specific vocab- see MTP) </a:t>
                      </a:r>
                      <a:endParaRPr lang="en-US" sz="1000" b="0" baseline="0" dirty="0">
                        <a:solidFill>
                          <a:schemeClr val="tx1"/>
                        </a:solidFill>
                        <a:latin typeface="SassoonPrimaryInfant" pitchFamily="2" charset="0"/>
                        <a:cs typeface="Amatic SC" panose="00000500000000000000" pitchFamily="2" charset="-79"/>
                      </a:endParaRPr>
                    </a:p>
                    <a:p>
                      <a:pPr algn="ctr"/>
                      <a:endParaRPr lang="en-US" sz="1000" b="0" baseline="0" dirty="0">
                        <a:solidFill>
                          <a:schemeClr val="tx1"/>
                        </a:solidFill>
                        <a:latin typeface="SassoonPrimaryInfant" pitchFamily="2" charset="0"/>
                        <a:cs typeface="Amatic SC" panose="00000500000000000000" pitchFamily="2" charset="-79"/>
                      </a:endParaRPr>
                    </a:p>
                    <a:p>
                      <a:pPr algn="ctr"/>
                      <a:endParaRPr lang="en-US" sz="1000" b="0" baseline="0" dirty="0">
                        <a:solidFill>
                          <a:schemeClr val="tx1"/>
                        </a:solidFill>
                        <a:latin typeface="SassoonPrimaryInfant" pitchFamily="2" charset="0"/>
                        <a:cs typeface="Amatic SC" panose="00000500000000000000" pitchFamily="2" charset="-79"/>
                      </a:endParaRPr>
                    </a:p>
                    <a:p>
                      <a:pPr algn="ctr"/>
                      <a:r>
                        <a:rPr lang="en-US" sz="1000" b="0" baseline="0" dirty="0">
                          <a:solidFill>
                            <a:schemeClr val="tx1"/>
                          </a:solidFill>
                          <a:latin typeface="SassoonPrimaryInfant" pitchFamily="2" charset="0"/>
                          <a:cs typeface="Amatic SC" panose="00000500000000000000" pitchFamily="2" charset="-79"/>
                        </a:rPr>
                        <a:t>I am starting to use more appropriate language, vocabulary and </a:t>
                      </a:r>
                      <a:r>
                        <a:rPr lang="en-US" sz="1000" b="0" baseline="0" dirty="0" smtClean="0">
                          <a:solidFill>
                            <a:schemeClr val="tx1"/>
                          </a:solidFill>
                          <a:latin typeface="SassoonPrimaryInfant" pitchFamily="2" charset="0"/>
                          <a:cs typeface="Amatic SC" panose="00000500000000000000" pitchFamily="2" charset="-79"/>
                        </a:rPr>
                        <a:t>structure (topic vocab, using full sentences) </a:t>
                      </a:r>
                      <a:endParaRPr lang="en-US" sz="10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lnSpc>
                          <a:spcPct val="115000"/>
                        </a:lnSpc>
                        <a:spcAft>
                          <a:spcPts val="1000"/>
                        </a:spcAft>
                      </a:pPr>
                      <a:r>
                        <a:rPr lang="en-GB" sz="1000" dirty="0">
                          <a:effectLst/>
                          <a:latin typeface="SassoonPrimaryInfant" pitchFamily="2" charset="0"/>
                          <a:ea typeface="Calibri" panose="020F0502020204030204" pitchFamily="34" charset="0"/>
                          <a:cs typeface="Times New Roman" panose="02020603050405020304" pitchFamily="18" charset="0"/>
                        </a:rPr>
                        <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Times New Roman" panose="02020603050405020304" pitchFamily="18" charset="0"/>
                        </a:rPr>
                        <a:t>I can</a:t>
                      </a:r>
                      <a:r>
                        <a:rPr lang="en-GB" sz="1000" baseline="0" dirty="0">
                          <a:effectLst/>
                          <a:latin typeface="SassoonPrimaryInfant" pitchFamily="2" charset="0"/>
                          <a:ea typeface="Calibri" panose="020F0502020204030204" pitchFamily="34" charset="0"/>
                          <a:cs typeface="Times New Roman" panose="02020603050405020304" pitchFamily="18" charset="0"/>
                        </a:rPr>
                        <a:t> initiate interactions and show an understanding of more complex questions. </a:t>
                      </a:r>
                    </a:p>
                    <a:p>
                      <a:pPr algn="ctr">
                        <a:lnSpc>
                          <a:spcPct val="115000"/>
                        </a:lnSpc>
                        <a:spcAft>
                          <a:spcPts val="1000"/>
                        </a:spcAft>
                      </a:pP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1000"/>
                        </a:spcAft>
                      </a:pPr>
                      <a:r>
                        <a:rPr lang="en-GB" sz="1000" baseline="0" dirty="0">
                          <a:effectLst/>
                          <a:latin typeface="SassoonPrimaryInfant" pitchFamily="2" charset="0"/>
                          <a:ea typeface="Calibri" panose="020F0502020204030204" pitchFamily="34" charset="0"/>
                          <a:cs typeface="Times New Roman" panose="02020603050405020304" pitchFamily="18" charset="0"/>
                        </a:rPr>
                        <a:t>I am using more complex </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vocabulary (topic specific vocab- see MTP) </a:t>
                      </a:r>
                      <a:endParaRPr lang="en-GB" sz="1000" dirty="0">
                        <a:effectLst/>
                        <a:latin typeface="SassoonPrimaryInfant" pitchFamily="2"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r>
                        <a:rPr lang="en-GB" sz="1000" baseline="0" dirty="0">
                          <a:effectLst/>
                          <a:latin typeface="SassoonPrimaryInfant" pitchFamily="2" charset="0"/>
                          <a:ea typeface="Calibri" panose="020F0502020204030204" pitchFamily="34" charset="0"/>
                          <a:cs typeface="Times New Roman" panose="02020603050405020304" pitchFamily="18" charset="0"/>
                        </a:rPr>
                        <a:t>I am beginning to express my own opinions and justify them. </a:t>
                      </a:r>
                    </a:p>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r>
                        <a:rPr lang="en-GB" sz="1000" baseline="0" dirty="0">
                          <a:effectLst/>
                          <a:latin typeface="SassoonPrimaryInfant" pitchFamily="2" charset="0"/>
                          <a:ea typeface="Calibri" panose="020F0502020204030204" pitchFamily="34" charset="0"/>
                          <a:cs typeface="Times New Roman" panose="02020603050405020304" pitchFamily="18" charset="0"/>
                        </a:rPr>
                        <a:t>I am beginning to articulate my own thoughts and ideas. I am using talk for a range of </a:t>
                      </a:r>
                      <a:r>
                        <a:rPr lang="en-GB" sz="1000" baseline="0" dirty="0" smtClean="0">
                          <a:effectLst/>
                          <a:latin typeface="SassoonPrimaryInfant" pitchFamily="2" charset="0"/>
                          <a:ea typeface="Calibri" panose="020F0502020204030204" pitchFamily="34" charset="0"/>
                          <a:cs typeface="Times New Roman" panose="02020603050405020304" pitchFamily="18" charset="0"/>
                        </a:rPr>
                        <a:t>purposes (communicating with peers, adults, talk partners, contributing during group time)  </a:t>
                      </a: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GB" sz="1050" b="0" dirty="0">
                        <a:solidFill>
                          <a:schemeClr val="tx1"/>
                        </a:solidFill>
                        <a:latin typeface="SassoonPrimaryInfant" pitchFamily="2" charset="0"/>
                        <a:cs typeface="Amatic SC" panose="00000500000000000000" pitchFamily="2" charset="-79"/>
                      </a:endParaRPr>
                    </a:p>
                    <a:p>
                      <a:pPr algn="ctr"/>
                      <a:r>
                        <a:rPr lang="en-GB" sz="1050" b="0" dirty="0">
                          <a:solidFill>
                            <a:schemeClr val="tx1"/>
                          </a:solidFill>
                          <a:latin typeface="SassoonPrimaryInfant" pitchFamily="2" charset="0"/>
                          <a:cs typeface="Amatic SC" panose="00000500000000000000" pitchFamily="2" charset="-79"/>
                        </a:rPr>
                        <a:t>Early</a:t>
                      </a:r>
                      <a:r>
                        <a:rPr lang="en-GB" sz="1050" b="0" baseline="0" dirty="0">
                          <a:solidFill>
                            <a:schemeClr val="tx1"/>
                          </a:solidFill>
                          <a:latin typeface="SassoonPrimaryInfant" pitchFamily="2" charset="0"/>
                          <a:cs typeface="Amatic SC" panose="00000500000000000000" pitchFamily="2" charset="-79"/>
                        </a:rPr>
                        <a:t> Learning Goal</a:t>
                      </a:r>
                      <a:endParaRPr lang="en-GB" sz="105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3"/>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399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23-24</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46003691"/>
              </p:ext>
            </p:extLst>
          </p:nvPr>
        </p:nvGraphicFramePr>
        <p:xfrm>
          <a:off x="101600" y="485591"/>
          <a:ext cx="11859490" cy="6443657"/>
        </p:xfrm>
        <a:graphic>
          <a:graphicData uri="http://schemas.openxmlformats.org/drawingml/2006/table">
            <a:tbl>
              <a:tblPr firstRow="1" bandRow="1">
                <a:tableStyleId>{5C22544A-7EE6-4342-B048-85BDC9FD1C3A}</a:tableStyleId>
              </a:tblPr>
              <a:tblGrid>
                <a:gridCol w="1725907">
                  <a:extLst>
                    <a:ext uri="{9D8B030D-6E8A-4147-A177-3AD203B41FA5}">
                      <a16:colId xmlns:a16="http://schemas.microsoft.com/office/drawing/2014/main" val="385991600"/>
                    </a:ext>
                  </a:extLst>
                </a:gridCol>
                <a:gridCol w="1428897">
                  <a:extLst>
                    <a:ext uri="{9D8B030D-6E8A-4147-A177-3AD203B41FA5}">
                      <a16:colId xmlns:a16="http://schemas.microsoft.com/office/drawing/2014/main" val="2865123548"/>
                    </a:ext>
                  </a:extLst>
                </a:gridCol>
                <a:gridCol w="1698748">
                  <a:extLst>
                    <a:ext uri="{9D8B030D-6E8A-4147-A177-3AD203B41FA5}">
                      <a16:colId xmlns:a16="http://schemas.microsoft.com/office/drawing/2014/main" val="872926247"/>
                    </a:ext>
                  </a:extLst>
                </a:gridCol>
                <a:gridCol w="1714616">
                  <a:extLst>
                    <a:ext uri="{9D8B030D-6E8A-4147-A177-3AD203B41FA5}">
                      <a16:colId xmlns:a16="http://schemas.microsoft.com/office/drawing/2014/main" val="1315738151"/>
                    </a:ext>
                  </a:extLst>
                </a:gridCol>
                <a:gridCol w="1749134">
                  <a:extLst>
                    <a:ext uri="{9D8B030D-6E8A-4147-A177-3AD203B41FA5}">
                      <a16:colId xmlns:a16="http://schemas.microsoft.com/office/drawing/2014/main" val="2709165749"/>
                    </a:ext>
                  </a:extLst>
                </a:gridCol>
                <a:gridCol w="1862536">
                  <a:extLst>
                    <a:ext uri="{9D8B030D-6E8A-4147-A177-3AD203B41FA5}">
                      <a16:colId xmlns:a16="http://schemas.microsoft.com/office/drawing/2014/main" val="788233820"/>
                    </a:ext>
                  </a:extLst>
                </a:gridCol>
                <a:gridCol w="1679652">
                  <a:extLst>
                    <a:ext uri="{9D8B030D-6E8A-4147-A177-3AD203B41FA5}">
                      <a16:colId xmlns:a16="http://schemas.microsoft.com/office/drawing/2014/main" val="4046203905"/>
                    </a:ext>
                  </a:extLst>
                </a:gridCol>
              </a:tblGrid>
              <a:tr h="458042">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916084">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a:t>
                      </a:r>
                      <a:r>
                        <a:rPr lang="en-US" sz="1800" baseline="0" dirty="0">
                          <a:latin typeface="SassoonPrimaryInfant" pitchFamily="2" charset="0"/>
                          <a:cs typeface="Amatic SC" panose="00000500000000000000" pitchFamily="2" charset="-79"/>
                        </a:rPr>
                        <a:t> and Friends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dirty="0">
                          <a:latin typeface="SassoonPrimaryInfant" pitchFamily="2" charset="0"/>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17671">
                <a:tc>
                  <a:txBody>
                    <a:bodyPr/>
                    <a:lstStyle/>
                    <a:p>
                      <a:pPr algn="ctr"/>
                      <a:r>
                        <a:rPr lang="en-US" sz="1800" b="1" dirty="0">
                          <a:latin typeface="SassoonPrimaryInfant" pitchFamily="2" charset="0"/>
                          <a:cs typeface="Amatic SC" panose="00000500000000000000" pitchFamily="2" charset="-79"/>
                        </a:rPr>
                        <a:t>Personal, Social and Emotional Development  </a:t>
                      </a:r>
                      <a:endParaRPr lang="en-GB" sz="1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Who we are (personal), how we get along with others (social) and how we feel (emotional) are foundations that form the bedrock of our lives. As we move through life, we are continually developing our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sense of self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as we weave a web of relationships with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self, others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and with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the world</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Personal, Social and Emotional Development is fundamental to all other aspects of lifelong development and learning, and is key to children’s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wellbeing and resilience</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For babies and young children to flourish, we need to pay attention to how they understand and feel about themselves, and how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secure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they feel in close relationships: in so doing they develop their capacities to make sense of how they and other people experience the world. Children’s self-image, their emotional understanding and the quality of their relationships affect their self-</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confidence</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their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potential to experience joy, to be curious, to wonder, and to face problems, and their ability to think and learn</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holistic, relational approach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creates an environment that enables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trusting relationships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so that children can do things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independently and with others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forming friendships.  Early years practitioners meet the emotional needs of children by drawing on their own emotional insight, and by working in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partnership with families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to form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mutually respectful, warm, accepting relationships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with each of their key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3283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PrimaryInfant" pitchFamily="2" charset="0"/>
                          <a:cs typeface="Amatic SC" panose="00000500000000000000" pitchFamily="2" charset="-79"/>
                        </a:rPr>
                        <a:t>Summary</a:t>
                      </a:r>
                      <a:r>
                        <a:rPr lang="en-GB" sz="1800" b="1" baseline="0" dirty="0">
                          <a:latin typeface="SassoonPrimaryInfant" pitchFamily="2" charset="0"/>
                          <a:cs typeface="Amatic SC" panose="00000500000000000000" pitchFamily="2" charset="-79"/>
                        </a:rPr>
                        <a:t> </a:t>
                      </a:r>
                      <a:r>
                        <a:rPr lang="en-GB" sz="1800" b="1" dirty="0">
                          <a:latin typeface="SassoonPrimaryInfant" pitchFamily="2" charset="0"/>
                          <a:cs typeface="Amatic SC" panose="00000500000000000000" pitchFamily="2" charset="-79"/>
                        </a:rPr>
                        <a:t>Goals</a:t>
                      </a:r>
                      <a:endParaRPr lang="en-US" sz="1800" b="1" dirty="0">
                        <a:latin typeface="SassoonPrimaryInfant" pitchFamily="2" charset="0"/>
                        <a:cs typeface="Amatic SC" panose="00000500000000000000" pitchFamily="2" charset="-79"/>
                      </a:endParaRPr>
                    </a:p>
                    <a:p>
                      <a:pPr algn="ct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Self Regulation</a:t>
                      </a:r>
                    </a:p>
                    <a:p>
                      <a:pPr algn="ct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Managing Self </a:t>
                      </a:r>
                    </a:p>
                    <a:p>
                      <a:pPr algn="ct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Making Relationships</a:t>
                      </a:r>
                      <a:endParaRPr lang="en-US" sz="2400" b="1" dirty="0">
                        <a:solidFill>
                          <a:srgbClr val="CC66FF"/>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SassoonPrimaryInfant" pitchFamily="2" charset="0"/>
                      </a:endParaRPr>
                    </a:p>
                    <a:p>
                      <a:pPr algn="ctr"/>
                      <a:endParaRPr lang="en-GB" sz="1800" b="1" dirty="0">
                        <a:solidFill>
                          <a:srgbClr val="CC66FF"/>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b="0" baseline="0" dirty="0">
                          <a:solidFill>
                            <a:schemeClr val="tx1"/>
                          </a:solidFill>
                          <a:latin typeface="SassoonPrimaryInfant" pitchFamily="2" charset="0"/>
                          <a:cs typeface="Calibri Light" panose="020F0302020204030204" pitchFamily="34" charset="0"/>
                        </a:rPr>
                        <a:t>I am beginning to develop confidence and </a:t>
                      </a:r>
                      <a:r>
                        <a:rPr lang="en-GB" sz="1050" b="0" baseline="0" dirty="0" smtClean="0">
                          <a:solidFill>
                            <a:schemeClr val="tx1"/>
                          </a:solidFill>
                          <a:latin typeface="SassoonPrimaryInfant" pitchFamily="2" charset="0"/>
                          <a:cs typeface="Calibri Light" panose="020F0302020204030204" pitchFamily="34" charset="0"/>
                        </a:rPr>
                        <a:t>cooperation (initiates interactions, responds to others during play) </a:t>
                      </a:r>
                      <a:endParaRPr lang="en-GB" sz="1050" b="0" baseline="0" dirty="0">
                        <a:solidFill>
                          <a:schemeClr val="tx1"/>
                        </a:solidFill>
                        <a:latin typeface="SassoonPrimaryInfant" pitchFamily="2" charset="0"/>
                        <a:cs typeface="Calibri Light" panose="020F0302020204030204" pitchFamily="34" charset="0"/>
                      </a:endParaRPr>
                    </a:p>
                    <a:p>
                      <a:pPr algn="ctr"/>
                      <a:r>
                        <a:rPr lang="en-GB" sz="1050" b="0" baseline="0" dirty="0">
                          <a:solidFill>
                            <a:schemeClr val="tx1"/>
                          </a:solidFill>
                          <a:latin typeface="SassoonPrimaryInfant" pitchFamily="2" charset="0"/>
                          <a:cs typeface="Calibri Light" panose="020F0302020204030204" pitchFamily="34" charset="0"/>
                        </a:rPr>
                        <a:t>I am beginning to develop confidence with other children and show a sustained interest in play. I can manage my coat, toilet and cutlery with help. </a:t>
                      </a:r>
                    </a:p>
                    <a:p>
                      <a:pPr algn="ctr"/>
                      <a:r>
                        <a:rPr lang="en-GB" sz="1050" b="0" baseline="0" dirty="0">
                          <a:solidFill>
                            <a:schemeClr val="tx1"/>
                          </a:solidFill>
                          <a:latin typeface="SassoonPrimaryInfant" pitchFamily="2" charset="0"/>
                          <a:cs typeface="Calibri Light" panose="020F0302020204030204" pitchFamily="34" charset="0"/>
                        </a:rPr>
                        <a:t>I am showing friendly behaviour and contributing to increasingly positive play and relationships. I am beginning to respond well to adults.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050" b="0" dirty="0">
                          <a:solidFill>
                            <a:schemeClr val="tx1"/>
                          </a:solidFill>
                          <a:latin typeface="SassoonPrimaryInfant" pitchFamily="2" charset="0"/>
                          <a:cs typeface="Amatic SC" panose="00000500000000000000" pitchFamily="2" charset="-79"/>
                        </a:rPr>
                        <a:t>I am showing an increasing ability to share, recognise my</a:t>
                      </a:r>
                      <a:r>
                        <a:rPr lang="en-GB" sz="1050" b="0" baseline="0" dirty="0">
                          <a:solidFill>
                            <a:schemeClr val="tx1"/>
                          </a:solidFill>
                          <a:latin typeface="SassoonPrimaryInfant" pitchFamily="2" charset="0"/>
                          <a:cs typeface="Amatic SC" panose="00000500000000000000" pitchFamily="2" charset="-79"/>
                        </a:rPr>
                        <a:t> emotions </a:t>
                      </a:r>
                      <a:r>
                        <a:rPr lang="en-GB" sz="1050" b="0" baseline="0" dirty="0" smtClean="0">
                          <a:solidFill>
                            <a:schemeClr val="tx1"/>
                          </a:solidFill>
                          <a:latin typeface="SassoonPrimaryInfant" pitchFamily="2" charset="0"/>
                          <a:cs typeface="Amatic SC" panose="00000500000000000000" pitchFamily="2" charset="-79"/>
                        </a:rPr>
                        <a:t>(sad, happy, angry, calm, scared, loved) and </a:t>
                      </a:r>
                      <a:r>
                        <a:rPr lang="en-GB" sz="1050" b="0" baseline="0" dirty="0">
                          <a:solidFill>
                            <a:schemeClr val="tx1"/>
                          </a:solidFill>
                          <a:latin typeface="SassoonPrimaryInfant" pitchFamily="2" charset="0"/>
                          <a:cs typeface="Amatic SC" panose="00000500000000000000" pitchFamily="2" charset="-79"/>
                        </a:rPr>
                        <a:t>showing good manners. </a:t>
                      </a:r>
                    </a:p>
                    <a:p>
                      <a:pPr algn="ctr"/>
                      <a:endParaRPr lang="en-GB" sz="1050" b="0" baseline="0" dirty="0">
                        <a:solidFill>
                          <a:schemeClr val="tx1"/>
                        </a:solidFill>
                        <a:latin typeface="SassoonPrimaryInfant" pitchFamily="2" charset="0"/>
                        <a:cs typeface="Amatic SC" panose="00000500000000000000" pitchFamily="2" charset="-79"/>
                      </a:endParaRPr>
                    </a:p>
                    <a:p>
                      <a:pPr algn="ctr"/>
                      <a:r>
                        <a:rPr lang="en-GB" sz="1050" b="0" baseline="0" dirty="0">
                          <a:solidFill>
                            <a:schemeClr val="tx1"/>
                          </a:solidFill>
                          <a:latin typeface="SassoonPrimaryInfant" pitchFamily="2" charset="0"/>
                          <a:cs typeface="Amatic SC" panose="00000500000000000000" pitchFamily="2" charset="-79"/>
                        </a:rPr>
                        <a:t>I am building my confidence with adults. I respond increasingly well to positive and negative experiences. I manage my jumper and the toilet independently. </a:t>
                      </a:r>
                    </a:p>
                    <a:p>
                      <a:pPr algn="ctr"/>
                      <a:endParaRPr lang="en-GB" sz="1050" b="0" baseline="0" dirty="0">
                        <a:solidFill>
                          <a:schemeClr val="tx1"/>
                        </a:solidFill>
                        <a:latin typeface="SassoonPrimaryInfant" pitchFamily="2" charset="0"/>
                        <a:cs typeface="Amatic SC" panose="00000500000000000000" pitchFamily="2" charset="-79"/>
                      </a:endParaRPr>
                    </a:p>
                    <a:p>
                      <a:pPr algn="ctr"/>
                      <a:r>
                        <a:rPr lang="en-GB" sz="1050" b="0" baseline="0" dirty="0">
                          <a:solidFill>
                            <a:schemeClr val="tx1"/>
                          </a:solidFill>
                          <a:latin typeface="SassoonPrimaryInfant" pitchFamily="2" charset="0"/>
                          <a:cs typeface="Amatic SC" panose="00000500000000000000" pitchFamily="2" charset="-79"/>
                        </a:rPr>
                        <a:t>I can initiate play, recognise some emotions </a:t>
                      </a:r>
                      <a:r>
                        <a:rPr lang="en-GB" sz="1050" b="0" baseline="0" dirty="0" smtClean="0">
                          <a:solidFill>
                            <a:schemeClr val="tx1"/>
                          </a:solidFill>
                          <a:latin typeface="SassoonPrimaryInfant" pitchFamily="2" charset="0"/>
                          <a:cs typeface="Amatic SC" panose="00000500000000000000" pitchFamily="2" charset="-79"/>
                        </a:rPr>
                        <a:t>(sad, happy, angry, calm, scared, loved) better </a:t>
                      </a:r>
                      <a:r>
                        <a:rPr lang="en-GB" sz="1050" b="0" baseline="0" dirty="0">
                          <a:solidFill>
                            <a:schemeClr val="tx1"/>
                          </a:solidFill>
                          <a:latin typeface="SassoonPrimaryInfant" pitchFamily="2" charset="0"/>
                          <a:cs typeface="Amatic SC" panose="00000500000000000000" pitchFamily="2" charset="-79"/>
                        </a:rPr>
                        <a:t>and follow instructions. </a:t>
                      </a:r>
                      <a:endParaRPr lang="en-GB" sz="105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GB" sz="1050" dirty="0">
                          <a:latin typeface="SassoonPrimaryInfant" pitchFamily="2" charset="0"/>
                        </a:rPr>
                        <a:t>I am</a:t>
                      </a:r>
                      <a:r>
                        <a:rPr lang="en-GB" sz="1050" baseline="0" dirty="0">
                          <a:latin typeface="SassoonPrimaryInfant" pitchFamily="2" charset="0"/>
                        </a:rPr>
                        <a:t> beginning to find ways to resolve conflicts. I cooperate increasingly well with </a:t>
                      </a:r>
                      <a:r>
                        <a:rPr lang="en-GB" sz="1050" baseline="0" dirty="0" smtClean="0">
                          <a:latin typeface="SassoonPrimaryInfant" pitchFamily="2" charset="0"/>
                        </a:rPr>
                        <a:t>routines (register, joining in with carpet sessions) </a:t>
                      </a:r>
                      <a:endParaRPr lang="en-GB" sz="1050" baseline="0" dirty="0">
                        <a:latin typeface="SassoonPrimaryInfant" pitchFamily="2" charset="0"/>
                      </a:endParaRPr>
                    </a:p>
                    <a:p>
                      <a:pPr algn="ctr"/>
                      <a:endParaRPr lang="en-GB" sz="1050" baseline="0" dirty="0">
                        <a:latin typeface="SassoonPrimaryInfant" pitchFamily="2" charset="0"/>
                      </a:endParaRPr>
                    </a:p>
                    <a:p>
                      <a:pPr algn="ctr"/>
                      <a:r>
                        <a:rPr lang="en-GB" sz="1050" baseline="0" dirty="0">
                          <a:latin typeface="SassoonPrimaryInfant" pitchFamily="2" charset="0"/>
                        </a:rPr>
                        <a:t>I am developing my confidence in new </a:t>
                      </a:r>
                      <a:r>
                        <a:rPr lang="en-GB" sz="1050" baseline="0" dirty="0" smtClean="0">
                          <a:latin typeface="SassoonPrimaryInfant" pitchFamily="2" charset="0"/>
                        </a:rPr>
                        <a:t>situations (joining new phonics groups). </a:t>
                      </a:r>
                      <a:r>
                        <a:rPr lang="en-GB" sz="1050" baseline="0" dirty="0">
                          <a:latin typeface="SassoonPrimaryInfant" pitchFamily="2" charset="0"/>
                        </a:rPr>
                        <a:t>I understand classroom expectations. </a:t>
                      </a:r>
                    </a:p>
                    <a:p>
                      <a:pPr algn="ctr"/>
                      <a:endParaRPr lang="en-GB" sz="1050" baseline="0" dirty="0">
                        <a:latin typeface="SassoonPrimaryInfant" pitchFamily="2" charset="0"/>
                      </a:endParaRPr>
                    </a:p>
                    <a:p>
                      <a:pPr algn="ctr"/>
                      <a:r>
                        <a:rPr lang="en-GB" sz="1050" baseline="0" dirty="0">
                          <a:latin typeface="SassoonPrimaryInfant" pitchFamily="2" charset="0"/>
                        </a:rPr>
                        <a:t>I can identify when I require support or help. I am starting to play in a group more effectively.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2FD"/>
                    </a:solidFill>
                  </a:tcPr>
                </a:tc>
                <a:tc>
                  <a:txBody>
                    <a:bodyPr/>
                    <a:lstStyle/>
                    <a:p>
                      <a:pPr algn="ctr">
                        <a:lnSpc>
                          <a:spcPct val="115000"/>
                        </a:lnSpc>
                        <a:spcAft>
                          <a:spcPts val="0"/>
                        </a:spcAft>
                      </a:pPr>
                      <a:r>
                        <a:rPr lang="en-GB" sz="1050" dirty="0">
                          <a:effectLst/>
                          <a:latin typeface="SassoonPrimaryInfant" pitchFamily="2" charset="0"/>
                          <a:ea typeface="Calibri" panose="020F0502020204030204" pitchFamily="34" charset="0"/>
                          <a:cs typeface="Calibri" panose="020F0502020204030204" pitchFamily="34" charset="0"/>
                        </a:rPr>
                        <a:t>I am starting</a:t>
                      </a:r>
                      <a:r>
                        <a:rPr lang="en-GB" sz="1050" baseline="0" dirty="0">
                          <a:effectLst/>
                          <a:latin typeface="SassoonPrimaryInfant" pitchFamily="2" charset="0"/>
                          <a:ea typeface="Calibri" panose="020F0502020204030204" pitchFamily="34" charset="0"/>
                          <a:cs typeface="Calibri" panose="020F0502020204030204" pitchFamily="34" charset="0"/>
                        </a:rPr>
                        <a:t> to consider the feelings of others. </a:t>
                      </a:r>
                    </a:p>
                    <a:p>
                      <a:pPr algn="ctr">
                        <a:lnSpc>
                          <a:spcPct val="115000"/>
                        </a:lnSpc>
                        <a:spcAft>
                          <a:spcPts val="0"/>
                        </a:spcAft>
                      </a:pPr>
                      <a:endParaRPr lang="en-GB" sz="1050" baseline="0" dirty="0">
                        <a:effectLst/>
                        <a:latin typeface="SassoonPrimaryInfant" pitchFamily="2" charset="0"/>
                        <a:ea typeface="Calibri" panose="020F0502020204030204" pitchFamily="34" charset="0"/>
                        <a:cs typeface="Calibri" panose="020F0502020204030204" pitchFamily="34" charset="0"/>
                      </a:endParaRPr>
                    </a:p>
                    <a:p>
                      <a:pPr algn="ctr">
                        <a:lnSpc>
                          <a:spcPct val="115000"/>
                        </a:lnSpc>
                        <a:spcAft>
                          <a:spcPts val="0"/>
                        </a:spcAft>
                      </a:pPr>
                      <a:r>
                        <a:rPr lang="en-GB" sz="1050" baseline="0" dirty="0">
                          <a:effectLst/>
                          <a:latin typeface="SassoonPrimaryInfant" pitchFamily="2" charset="0"/>
                          <a:ea typeface="Calibri" panose="020F0502020204030204" pitchFamily="34" charset="0"/>
                          <a:cs typeface="Calibri" panose="020F0502020204030204" pitchFamily="34" charset="0"/>
                        </a:rPr>
                        <a:t>I am developing a positive self image. I have an increased understanding of behaviour expectations and why these exist. </a:t>
                      </a:r>
                    </a:p>
                    <a:p>
                      <a:pPr algn="ctr">
                        <a:lnSpc>
                          <a:spcPct val="115000"/>
                        </a:lnSpc>
                        <a:spcAft>
                          <a:spcPts val="0"/>
                        </a:spcAft>
                      </a:pPr>
                      <a:endParaRPr lang="en-GB" sz="1050" baseline="0" dirty="0">
                        <a:effectLst/>
                        <a:latin typeface="SassoonPrimaryInfant" pitchFamily="2" charset="0"/>
                        <a:ea typeface="Calibri" panose="020F0502020204030204" pitchFamily="34" charset="0"/>
                        <a:cs typeface="Calibri" panose="020F0502020204030204" pitchFamily="34" charset="0"/>
                      </a:endParaRPr>
                    </a:p>
                    <a:p>
                      <a:pPr algn="ctr">
                        <a:lnSpc>
                          <a:spcPct val="115000"/>
                        </a:lnSpc>
                        <a:spcAft>
                          <a:spcPts val="0"/>
                        </a:spcAft>
                      </a:pPr>
                      <a:r>
                        <a:rPr lang="en-GB" sz="1050" baseline="0" dirty="0">
                          <a:effectLst/>
                          <a:latin typeface="SassoonPrimaryInfant" pitchFamily="2" charset="0"/>
                          <a:ea typeface="Calibri" panose="020F0502020204030204" pitchFamily="34" charset="0"/>
                          <a:cs typeface="Calibri" panose="020F0502020204030204" pitchFamily="34" charset="0"/>
                        </a:rPr>
                        <a:t>I </a:t>
                      </a:r>
                      <a:r>
                        <a:rPr lang="en-GB" sz="1050" baseline="0">
                          <a:effectLst/>
                          <a:latin typeface="SassoonPrimaryInfant" pitchFamily="2" charset="0"/>
                          <a:ea typeface="Calibri" panose="020F0502020204030204" pitchFamily="34" charset="0"/>
                          <a:cs typeface="Calibri" panose="020F0502020204030204" pitchFamily="34" charset="0"/>
                        </a:rPr>
                        <a:t>can </a:t>
                      </a:r>
                      <a:r>
                        <a:rPr lang="en-GB" sz="1050" baseline="0" smtClean="0">
                          <a:effectLst/>
                          <a:latin typeface="SassoonPrimaryInfant" pitchFamily="2" charset="0"/>
                          <a:ea typeface="Calibri" panose="020F0502020204030204" pitchFamily="34" charset="0"/>
                          <a:cs typeface="Calibri" panose="020F0502020204030204" pitchFamily="34" charset="0"/>
                        </a:rPr>
                        <a:t>share, </a:t>
                      </a:r>
                      <a:r>
                        <a:rPr lang="en-GB" sz="1050" baseline="0" dirty="0">
                          <a:effectLst/>
                          <a:latin typeface="SassoonPrimaryInfant" pitchFamily="2" charset="0"/>
                          <a:ea typeface="Calibri" panose="020F0502020204030204" pitchFamily="34" charset="0"/>
                          <a:cs typeface="Calibri" panose="020F0502020204030204" pitchFamily="34" charset="0"/>
                        </a:rPr>
                        <a:t>take turns and respond positively to other children. </a:t>
                      </a:r>
                      <a:endParaRPr lang="en-GB" sz="1050" dirty="0">
                        <a:effectLst/>
                        <a:latin typeface="SassoonPrimaryInfant" pitchFamily="2"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2FD"/>
                    </a:solidFill>
                  </a:tcPr>
                </a:tc>
                <a:tc>
                  <a:txBody>
                    <a:bodyPr/>
                    <a:lstStyle/>
                    <a:p>
                      <a:pPr algn="ctr"/>
                      <a:r>
                        <a:rPr lang="en-US" sz="1050" b="0" dirty="0">
                          <a:solidFill>
                            <a:schemeClr val="tx1"/>
                          </a:solidFill>
                          <a:latin typeface="SassoonPrimaryInfant" pitchFamily="2" charset="0"/>
                        </a:rPr>
                        <a:t>I am beginning to understand how others might be feeling and</a:t>
                      </a:r>
                      <a:r>
                        <a:rPr lang="en-US" sz="1050" b="0" baseline="0" dirty="0">
                          <a:solidFill>
                            <a:schemeClr val="tx1"/>
                          </a:solidFill>
                          <a:latin typeface="SassoonPrimaryInfant" pitchFamily="2" charset="0"/>
                        </a:rPr>
                        <a:t> showing empathy. </a:t>
                      </a:r>
                    </a:p>
                    <a:p>
                      <a:pPr algn="ctr"/>
                      <a:endParaRPr lang="en-US" sz="1050" b="0" baseline="0" dirty="0">
                        <a:solidFill>
                          <a:schemeClr val="tx1"/>
                        </a:solidFill>
                        <a:latin typeface="SassoonPrimaryInfant" pitchFamily="2" charset="0"/>
                      </a:endParaRPr>
                    </a:p>
                    <a:p>
                      <a:pPr algn="ctr"/>
                      <a:r>
                        <a:rPr lang="en-US" sz="1050" b="0" baseline="0" dirty="0">
                          <a:solidFill>
                            <a:schemeClr val="tx1"/>
                          </a:solidFill>
                          <a:latin typeface="SassoonPrimaryInfant" pitchFamily="2" charset="0"/>
                        </a:rPr>
                        <a:t>I am showing increased confidence and resilience, this can include supporting peers. </a:t>
                      </a:r>
                    </a:p>
                    <a:p>
                      <a:pPr algn="ctr"/>
                      <a:endParaRPr lang="en-US" sz="1050" b="0" baseline="0" dirty="0">
                        <a:solidFill>
                          <a:schemeClr val="tx1"/>
                        </a:solidFill>
                        <a:latin typeface="SassoonPrimaryInfant" pitchFamily="2" charset="0"/>
                      </a:endParaRPr>
                    </a:p>
                    <a:p>
                      <a:pPr algn="ctr"/>
                      <a:r>
                        <a:rPr lang="en-US" sz="1050" b="0" baseline="0" dirty="0">
                          <a:solidFill>
                            <a:schemeClr val="tx1"/>
                          </a:solidFill>
                          <a:latin typeface="SassoonPrimaryInfant" pitchFamily="2" charset="0"/>
                        </a:rPr>
                        <a:t>I am starting to understand the needs of other children and my own feelings. </a:t>
                      </a:r>
                      <a:endParaRPr lang="en-US" sz="105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1000" baseline="0" dirty="0">
                          <a:solidFill>
                            <a:schemeClr val="tx1"/>
                          </a:solidFill>
                          <a:latin typeface="SassoonPrimaryInfant" pitchFamily="2" charset="0"/>
                        </a:rPr>
                        <a:t>Early Learning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bl>
          </a:graphicData>
        </a:graphic>
      </p:graphicFrame>
      <p:pic>
        <p:nvPicPr>
          <p:cNvPr id="5" name="Picture 4"/>
          <p:cNvPicPr>
            <a:picLocks noChangeAspect="1"/>
          </p:cNvPicPr>
          <p:nvPr/>
        </p:nvPicPr>
        <p:blipFill rotWithShape="1">
          <a:blip r:embed="rId3"/>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Foundation 2 – Reception Curriculum 23-24</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42261055"/>
              </p:ext>
            </p:extLst>
          </p:nvPr>
        </p:nvGraphicFramePr>
        <p:xfrm>
          <a:off x="101601" y="1021662"/>
          <a:ext cx="11998036" cy="5113668"/>
        </p:xfrm>
        <a:graphic>
          <a:graphicData uri="http://schemas.openxmlformats.org/drawingml/2006/table">
            <a:tbl>
              <a:tblPr firstRow="1" bandRow="1">
                <a:tableStyleId>{5C22544A-7EE6-4342-B048-85BDC9FD1C3A}</a:tableStyleId>
              </a:tblPr>
              <a:tblGrid>
                <a:gridCol w="1746249">
                  <a:extLst>
                    <a:ext uri="{9D8B030D-6E8A-4147-A177-3AD203B41FA5}">
                      <a16:colId xmlns:a16="http://schemas.microsoft.com/office/drawing/2014/main" val="385991600"/>
                    </a:ext>
                  </a:extLst>
                </a:gridCol>
                <a:gridCol w="10251787">
                  <a:extLst>
                    <a:ext uri="{9D8B030D-6E8A-4147-A177-3AD203B41FA5}">
                      <a16:colId xmlns:a16="http://schemas.microsoft.com/office/drawing/2014/main" val="2865123548"/>
                    </a:ext>
                  </a:extLst>
                </a:gridCol>
              </a:tblGrid>
              <a:tr h="1497574">
                <a:tc>
                  <a:txBody>
                    <a:bodyPr/>
                    <a:lstStyle/>
                    <a:p>
                      <a:pPr algn="ctr"/>
                      <a:r>
                        <a:rPr lang="en-US" sz="1800" b="1" dirty="0">
                          <a:solidFill>
                            <a:schemeClr val="tx1"/>
                          </a:solidFill>
                          <a:latin typeface="SassoonPrimaryInfant" pitchFamily="2" charset="0"/>
                          <a:cs typeface="Amatic SC" panose="00000500000000000000" pitchFamily="2" charset="-79"/>
                        </a:rPr>
                        <a:t>Personal,</a:t>
                      </a:r>
                      <a:r>
                        <a:rPr lang="en-US" sz="1800" b="1" baseline="0" dirty="0">
                          <a:solidFill>
                            <a:schemeClr val="tx1"/>
                          </a:solidFill>
                          <a:latin typeface="SassoonPrimaryInfant" pitchFamily="2" charset="0"/>
                          <a:cs typeface="Amatic SC" panose="00000500000000000000" pitchFamily="2" charset="-79"/>
                        </a:rPr>
                        <a:t> Social and Emotional Development</a:t>
                      </a:r>
                      <a:endParaRPr lang="en-US"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At Huntingdon we believe that children’s safety as well as their personal, social and emotional development is the most important element of a child’s school career. The foundation stage is vital in developing a child’s resilience, emotional regulation, empathy and effective communication, to name but a few skills. We know that personal, social and emotional development is fundamental to all other aspects of learning. Therefore, laying the foundations of PSED is vital to set children up with the appropriate tool kit they need to be lifelong learners and positive members of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At Huntingdon we do this in a number of ways: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Using the JIGSAW PSED scheme for direct teaching inputs about specific PSED topics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Exploring personal, social and emotional development through literature, for example, using ‘The Colour Monster’ book to discuss different emotions and allow children to express how they feel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Using calming corners throughout our provision as a space to gain comfort, calm down and reflect on our choices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Ensuring the literature in our classrooms include representative books for the children in our unit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Explicit teaching of inclusivity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Using techniques from emotion coaching as a process for supporting children through emotional distress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Explicit teaching about healthy lifestyles- reinforced through PE and PSHE lessons (oral health, healthy eating, exercise)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Ensuring a warm, nurturing environment where children are listened to and know who their key person is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Using NSPCC’s ‘</a:t>
                      </a:r>
                      <a:r>
                        <a:rPr kumimoji="0" lang="en-GB" sz="1400" b="0" i="0" u="none" strike="noStrike" kern="1200" cap="none" spc="0" normalizeH="0" baseline="0" noProof="0" dirty="0" err="1">
                          <a:ln>
                            <a:noFill/>
                          </a:ln>
                          <a:solidFill>
                            <a:prstClr val="black"/>
                          </a:solidFill>
                          <a:effectLst/>
                          <a:uLnTx/>
                          <a:uFillTx/>
                          <a:latin typeface="SassoonPrimaryInfant" pitchFamily="2" charset="0"/>
                          <a:ea typeface="+mn-ea"/>
                          <a:cs typeface="+mn-cs"/>
                        </a:rPr>
                        <a:t>Pantsasaurus</a:t>
                      </a: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 to help children understand that their body belongs to them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Developing children’s emotional regulation and ability to express one’s emotions (asking for help), </a:t>
                      </a:r>
                      <a:r>
                        <a:rPr kumimoji="0" lang="en-GB" sz="1400" b="0" i="0" u="none" strike="noStrike" kern="1200" cap="none" spc="0" normalizeH="0" baseline="0" noProof="0" dirty="0" err="1">
                          <a:ln>
                            <a:noFill/>
                          </a:ln>
                          <a:solidFill>
                            <a:prstClr val="black"/>
                          </a:solidFill>
                          <a:effectLst/>
                          <a:uLnTx/>
                          <a:uFillTx/>
                          <a:latin typeface="SassoonPrimaryInfant" pitchFamily="2" charset="0"/>
                          <a:ea typeface="+mn-ea"/>
                          <a:cs typeface="+mn-cs"/>
                        </a:rPr>
                        <a:t>oracy</a:t>
                      </a: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/language focus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Welfare, safeguarding concerns handled by following school’s rigorous safeguarding procedures (see website for details</a:t>
                      </a:r>
                      <a:r>
                        <a:rPr kumimoji="0" lang="en-GB" sz="160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extLst>
                  <a:ext uri="{0D108BD9-81ED-4DB2-BD59-A6C34878D82A}">
                    <a16:rowId xmlns:a16="http://schemas.microsoft.com/office/drawing/2014/main" val="624877487"/>
                  </a:ext>
                </a:extLst>
              </a:tr>
              <a:tr h="3616094">
                <a:tc>
                  <a:txBody>
                    <a:bodyPr/>
                    <a:lstStyle/>
                    <a:p>
                      <a:pPr algn="ctr"/>
                      <a:r>
                        <a:rPr lang="en-US" sz="1800" b="0" dirty="0">
                          <a:latin typeface="SassoonPrimaryInfant" pitchFamily="2" charset="0"/>
                          <a:cs typeface="Amatic SC" panose="00000500000000000000" pitchFamily="2" charset="-79"/>
                        </a:rPr>
                        <a:t>Our commitments to </a:t>
                      </a:r>
                      <a:r>
                        <a:rPr lang="en-US" sz="1800" b="1" dirty="0">
                          <a:latin typeface="SassoonPrimaryInfant" pitchFamily="2" charset="0"/>
                          <a:cs typeface="Amatic SC" panose="00000500000000000000" pitchFamily="2" charset="-79"/>
                        </a:rPr>
                        <a:t>safeguarding </a:t>
                      </a:r>
                      <a:r>
                        <a:rPr lang="en-US" sz="1800" b="0" dirty="0">
                          <a:latin typeface="SassoonPrimaryInfant" pitchFamily="2" charset="0"/>
                          <a:cs typeface="Amatic SC" panose="00000500000000000000" pitchFamily="2" charset="-79"/>
                        </a:rPr>
                        <a:t>children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rtl="0" fontAlgn="base"/>
                      <a:endParaRPr lang="en-US" sz="1050" b="1"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3"/>
          <a:srcRect l="18088" t="12176" r="70491" b="77719"/>
          <a:stretch/>
        </p:blipFill>
        <p:spPr>
          <a:xfrm>
            <a:off x="101601" y="34710"/>
            <a:ext cx="1489154" cy="741145"/>
          </a:xfrm>
          <a:prstGeom prst="rect">
            <a:avLst/>
          </a:prstGeom>
        </p:spPr>
      </p:pic>
    </p:spTree>
    <p:extLst>
      <p:ext uri="{BB962C8B-B14F-4D97-AF65-F5344CB8AC3E}">
        <p14:creationId xmlns:p14="http://schemas.microsoft.com/office/powerpoint/2010/main" val="321202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6199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23-24</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698507003"/>
              </p:ext>
            </p:extLst>
          </p:nvPr>
        </p:nvGraphicFramePr>
        <p:xfrm>
          <a:off x="157017" y="634412"/>
          <a:ext cx="11896439" cy="6080424"/>
        </p:xfrm>
        <a:graphic>
          <a:graphicData uri="http://schemas.openxmlformats.org/drawingml/2006/table">
            <a:tbl>
              <a:tblPr firstRow="1" bandRow="1">
                <a:tableStyleId>{5C22544A-7EE6-4342-B048-85BDC9FD1C3A}</a:tableStyleId>
              </a:tblPr>
              <a:tblGrid>
                <a:gridCol w="1727642">
                  <a:extLst>
                    <a:ext uri="{9D8B030D-6E8A-4147-A177-3AD203B41FA5}">
                      <a16:colId xmlns:a16="http://schemas.microsoft.com/office/drawing/2014/main" val="385991600"/>
                    </a:ext>
                  </a:extLst>
                </a:gridCol>
                <a:gridCol w="1550318">
                  <a:extLst>
                    <a:ext uri="{9D8B030D-6E8A-4147-A177-3AD203B41FA5}">
                      <a16:colId xmlns:a16="http://schemas.microsoft.com/office/drawing/2014/main" val="2865123548"/>
                    </a:ext>
                  </a:extLst>
                </a:gridCol>
                <a:gridCol w="1638980">
                  <a:extLst>
                    <a:ext uri="{9D8B030D-6E8A-4147-A177-3AD203B41FA5}">
                      <a16:colId xmlns:a16="http://schemas.microsoft.com/office/drawing/2014/main" val="872926247"/>
                    </a:ext>
                  </a:extLst>
                </a:gridCol>
                <a:gridCol w="1792281">
                  <a:extLst>
                    <a:ext uri="{9D8B030D-6E8A-4147-A177-3AD203B41FA5}">
                      <a16:colId xmlns:a16="http://schemas.microsoft.com/office/drawing/2014/main" val="1315738151"/>
                    </a:ext>
                  </a:extLst>
                </a:gridCol>
                <a:gridCol w="1638980">
                  <a:extLst>
                    <a:ext uri="{9D8B030D-6E8A-4147-A177-3AD203B41FA5}">
                      <a16:colId xmlns:a16="http://schemas.microsoft.com/office/drawing/2014/main" val="2709165749"/>
                    </a:ext>
                  </a:extLst>
                </a:gridCol>
                <a:gridCol w="1909258">
                  <a:extLst>
                    <a:ext uri="{9D8B030D-6E8A-4147-A177-3AD203B41FA5}">
                      <a16:colId xmlns:a16="http://schemas.microsoft.com/office/drawing/2014/main" val="2335150482"/>
                    </a:ext>
                  </a:extLst>
                </a:gridCol>
                <a:gridCol w="1638980">
                  <a:extLst>
                    <a:ext uri="{9D8B030D-6E8A-4147-A177-3AD203B41FA5}">
                      <a16:colId xmlns:a16="http://schemas.microsoft.com/office/drawing/2014/main" val="4046203905"/>
                    </a:ext>
                  </a:extLst>
                </a:gridCol>
              </a:tblGrid>
              <a:tr h="409711">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849904">
                <a:tc>
                  <a:txBody>
                    <a:bodyPr/>
                    <a:lstStyle/>
                    <a:p>
                      <a:pPr algn="ctr"/>
                      <a:r>
                        <a:rPr lang="en-US" sz="2000" b="0" dirty="0">
                          <a:latin typeface="SassoonPrimaryInfant" pitchFamily="2" charset="0"/>
                          <a:cs typeface="Amatic SC" panose="00000500000000000000" pitchFamily="2" charset="-79"/>
                        </a:rPr>
                        <a:t> 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Once Upon</a:t>
                      </a:r>
                      <a:r>
                        <a:rPr lang="en-US" sz="1800" baseline="0" dirty="0">
                          <a:latin typeface="SassoonPrimaryInfant" pitchFamily="2" charset="0"/>
                          <a:cs typeface="Amatic SC" panose="00000500000000000000" pitchFamily="2" charset="-79"/>
                        </a:rPr>
                        <a:t> a Time</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827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SassoonPrimaryInfant" pitchFamily="2" charset="0"/>
                          <a:cs typeface="Amatic SC" panose="00000500000000000000" pitchFamily="2" charset="-79"/>
                        </a:rPr>
                        <a:t>Physical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Intricately interwoven with emotional, social, cognitive and language development, physical development underpins all other areas of a child’s learning and development.  Extensive physical experience in early childhood puts in place the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neurological, sensory and motor foundations</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necessary for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feeling good in your body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and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comfortable in the world</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The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intimate connection between brain, body and mind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must be understood; when they are viewed as one system, the impacts of active physical play, health and self-care are observed and the effects on a child’s early brain development and mental health of adverse childhood experience, including malnutrition, illness or neglect, is recognised.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Health, wellbeing and self-care are integral</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to physical development.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Prioritising care opportunities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and a collaborative approach with young children supports development of lifelong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positive attitudes to self-care and healthy decision-making</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Each child’s journey relies on whole-body physical experiences.  While biologically programmed, the unfolding of this complex, interconnected system requires repeated movement experiences that are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self-initiated and wide-ranging</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Fine and gross motor control must develop together in an integrated way</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so that the child can achieve what they set out to do.  We must ensure that children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have movement-rich lives indoors and outdoors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from birth.  This includes the role of the adult’s body as an enabling environment itself, embedding movement into everything, and encouraging each child’s own motivations for being active and interactive with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278408875"/>
                  </a:ext>
                </a:extLst>
              </a:tr>
              <a:tr h="2992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PrimaryInfant" pitchFamily="2" charset="0"/>
                          <a:cs typeface="Amatic SC" panose="00000500000000000000" pitchFamily="2" charset="-79"/>
                        </a:rPr>
                        <a:t>Summary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Gross Motor</a:t>
                      </a:r>
                    </a:p>
                    <a:p>
                      <a:pPr algn="ct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Fine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GB" sz="1000" b="0" i="0" kern="1200" dirty="0">
                          <a:solidFill>
                            <a:schemeClr val="dk1"/>
                          </a:solidFill>
                          <a:effectLst/>
                          <a:latin typeface="SassoonPrimaryInfant" pitchFamily="2" charset="0"/>
                          <a:ea typeface="+mn-ea"/>
                          <a:cs typeface="+mn-cs"/>
                        </a:rPr>
                        <a:t>I am showing an increased awareness of what my body can do and I am engaging in physical </a:t>
                      </a:r>
                      <a:r>
                        <a:rPr lang="en-GB" sz="1000" b="0" i="0" kern="1200" dirty="0" smtClean="0">
                          <a:solidFill>
                            <a:schemeClr val="dk1"/>
                          </a:solidFill>
                          <a:effectLst/>
                          <a:latin typeface="SassoonPrimaryInfant" pitchFamily="2" charset="0"/>
                          <a:ea typeface="+mn-ea"/>
                          <a:cs typeface="+mn-cs"/>
                        </a:rPr>
                        <a:t>play</a:t>
                      </a:r>
                      <a:r>
                        <a:rPr lang="en-GB" sz="1000" b="0" i="0" kern="1200" baseline="0" dirty="0" smtClean="0">
                          <a:solidFill>
                            <a:schemeClr val="dk1"/>
                          </a:solidFill>
                          <a:effectLst/>
                          <a:latin typeface="SassoonPrimaryInfant" pitchFamily="2" charset="0"/>
                          <a:ea typeface="+mn-ea"/>
                          <a:cs typeface="+mn-cs"/>
                        </a:rPr>
                        <a:t> (using climbing frame independently) </a:t>
                      </a:r>
                      <a:endParaRPr lang="en-GB" sz="1000" b="0" i="0" kern="1200" dirty="0">
                        <a:solidFill>
                          <a:schemeClr val="dk1"/>
                        </a:solidFill>
                        <a:effectLst/>
                        <a:latin typeface="SassoonPrimaryInfant" pitchFamily="2" charset="0"/>
                        <a:ea typeface="+mn-ea"/>
                        <a:cs typeface="+mn-cs"/>
                      </a:endParaRPr>
                    </a:p>
                    <a:p>
                      <a:pPr algn="ctr" rtl="0" fontAlgn="base"/>
                      <a:endParaRPr lang="en-US" sz="1000" b="0" i="0" kern="1200" dirty="0">
                        <a:solidFill>
                          <a:schemeClr val="dk1"/>
                        </a:solidFill>
                        <a:effectLst/>
                        <a:latin typeface="SassoonPrimaryInfant" pitchFamily="2" charset="0"/>
                        <a:ea typeface="+mn-ea"/>
                        <a:cs typeface="+mn-cs"/>
                      </a:endParaRPr>
                    </a:p>
                    <a:p>
                      <a:pPr algn="ctr" rtl="0" fontAlgn="base"/>
                      <a:r>
                        <a:rPr lang="en-US" sz="1000" b="0" i="0" kern="1200" dirty="0">
                          <a:solidFill>
                            <a:schemeClr val="dk1"/>
                          </a:solidFill>
                          <a:effectLst/>
                          <a:latin typeface="SassoonPrimaryInfant" pitchFamily="2" charset="0"/>
                          <a:ea typeface="+mn-ea"/>
                          <a:cs typeface="+mn-cs"/>
                        </a:rPr>
                        <a:t>I am beginning to make marks and shapes using simple </a:t>
                      </a:r>
                      <a:r>
                        <a:rPr lang="en-US" sz="1000" b="0" i="0" kern="1200" dirty="0" smtClean="0">
                          <a:solidFill>
                            <a:schemeClr val="dk1"/>
                          </a:solidFill>
                          <a:effectLst/>
                          <a:latin typeface="SassoonPrimaryInfant" pitchFamily="2" charset="0"/>
                          <a:ea typeface="+mn-ea"/>
                          <a:cs typeface="+mn-cs"/>
                        </a:rPr>
                        <a:t>equipment</a:t>
                      </a:r>
                      <a:r>
                        <a:rPr lang="en-US" sz="1000" b="0" i="0" kern="1200" baseline="0" dirty="0" smtClean="0">
                          <a:solidFill>
                            <a:schemeClr val="dk1"/>
                          </a:solidFill>
                          <a:effectLst/>
                          <a:latin typeface="SassoonPrimaryInfant" pitchFamily="2" charset="0"/>
                          <a:ea typeface="+mn-ea"/>
                          <a:cs typeface="+mn-cs"/>
                        </a:rPr>
                        <a:t> (pencils, paintbrushes, pens whiteboard pens)  </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indent="0" algn="ctr" rtl="0" fontAlgn="base">
                        <a:buFontTx/>
                        <a:buNone/>
                      </a:pPr>
                      <a:r>
                        <a:rPr lang="en-US" sz="1000" b="0" i="0" kern="1200" dirty="0">
                          <a:solidFill>
                            <a:schemeClr val="dk1"/>
                          </a:solidFill>
                          <a:effectLst/>
                          <a:latin typeface="SassoonPrimaryInfant" pitchFamily="2" charset="0"/>
                          <a:ea typeface="+mn-ea"/>
                          <a:cs typeface="+mn-cs"/>
                        </a:rPr>
                        <a:t>I am becoming</a:t>
                      </a:r>
                      <a:r>
                        <a:rPr lang="en-US" sz="1000" b="0" i="0" kern="1200" baseline="0" dirty="0">
                          <a:solidFill>
                            <a:schemeClr val="dk1"/>
                          </a:solidFill>
                          <a:effectLst/>
                          <a:latin typeface="SassoonPrimaryInfant" pitchFamily="2" charset="0"/>
                          <a:ea typeface="+mn-ea"/>
                          <a:cs typeface="+mn-cs"/>
                        </a:rPr>
                        <a:t> increasing aware of the space around me and what I can do in the </a:t>
                      </a:r>
                      <a:r>
                        <a:rPr lang="en-US" sz="1000" b="0" i="0" kern="1200" baseline="0" dirty="0" smtClean="0">
                          <a:solidFill>
                            <a:schemeClr val="dk1"/>
                          </a:solidFill>
                          <a:effectLst/>
                          <a:latin typeface="SassoonPrimaryInfant" pitchFamily="2" charset="0"/>
                          <a:ea typeface="+mn-ea"/>
                          <a:cs typeface="+mn-cs"/>
                        </a:rPr>
                        <a:t>space (running, jumping, skipping, hopping)</a:t>
                      </a:r>
                      <a:endParaRPr lang="en-US" sz="1000" b="0" i="0" kern="1200" baseline="0" dirty="0">
                        <a:solidFill>
                          <a:schemeClr val="dk1"/>
                        </a:solidFill>
                        <a:effectLst/>
                        <a:latin typeface="SassoonPrimaryInfant" pitchFamily="2" charset="0"/>
                        <a:ea typeface="+mn-ea"/>
                        <a:cs typeface="+mn-cs"/>
                      </a:endParaRPr>
                    </a:p>
                    <a:p>
                      <a:pPr marL="0" indent="0" algn="ctr" rtl="0" fontAlgn="base">
                        <a:buFontTx/>
                        <a:buNone/>
                      </a:pPr>
                      <a:endParaRPr lang="en-US" sz="1000" b="0" i="0" kern="1200" baseline="0" dirty="0">
                        <a:solidFill>
                          <a:schemeClr val="dk1"/>
                        </a:solidFill>
                        <a:effectLst/>
                        <a:latin typeface="SassoonPrimaryInfant" pitchFamily="2" charset="0"/>
                        <a:ea typeface="+mn-ea"/>
                        <a:cs typeface="+mn-cs"/>
                      </a:endParaRPr>
                    </a:p>
                    <a:p>
                      <a:pPr marL="0" indent="0" algn="ctr" rtl="0" fontAlgn="base">
                        <a:buFontTx/>
                        <a:buNone/>
                      </a:pPr>
                      <a:r>
                        <a:rPr lang="en-US" sz="1000" b="0" i="0" kern="1200" baseline="0" dirty="0">
                          <a:solidFill>
                            <a:schemeClr val="dk1"/>
                          </a:solidFill>
                          <a:effectLst/>
                          <a:latin typeface="SassoonPrimaryInfant" pitchFamily="2" charset="0"/>
                          <a:ea typeface="+mn-ea"/>
                          <a:cs typeface="+mn-cs"/>
                        </a:rPr>
                        <a:t>I am using a wider range of equipment to make more refined shapes, marks, models and construction.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SassoonPrimaryInfant" pitchFamily="2" charset="0"/>
                          <a:ea typeface="+mn-ea"/>
                          <a:cs typeface="+mn-cs"/>
                        </a:rPr>
                        <a:t>I am refining the way I move in the space around </a:t>
                      </a:r>
                      <a:r>
                        <a:rPr lang="en-US" sz="1000" b="0" i="0" kern="1200" dirty="0" smtClean="0">
                          <a:solidFill>
                            <a:schemeClr val="dk1"/>
                          </a:solidFill>
                          <a:effectLst/>
                          <a:latin typeface="SassoonPrimaryInfant" pitchFamily="2" charset="0"/>
                          <a:ea typeface="+mn-ea"/>
                          <a:cs typeface="+mn-cs"/>
                        </a:rPr>
                        <a:t>me (running, jumping, skipping, hopping</a:t>
                      </a:r>
                      <a:r>
                        <a:rPr lang="en-US" sz="1000" b="0" i="0" kern="1200" baseline="0" dirty="0" smtClean="0">
                          <a:solidFill>
                            <a:schemeClr val="dk1"/>
                          </a:solidFill>
                          <a:effectLst/>
                          <a:latin typeface="SassoonPrimaryInfant" pitchFamily="2" charset="0"/>
                          <a:ea typeface="+mn-ea"/>
                          <a:cs typeface="+mn-cs"/>
                        </a:rPr>
                        <a:t> with more control)</a:t>
                      </a:r>
                      <a:endParaRPr lang="en-US" sz="1000" b="0" i="0" kern="1200" dirty="0">
                        <a:solidFill>
                          <a:schemeClr val="dk1"/>
                        </a:solidFill>
                        <a:effectLst/>
                        <a:latin typeface="SassoonPrimaryInfant" pitchFamily="2"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SassoonPrimaryInfant" pitchFamily="2"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SassoonPrimaryInfant" pitchFamily="2" charset="0"/>
                          <a:ea typeface="+mn-ea"/>
                          <a:cs typeface="+mn-cs"/>
                        </a:rPr>
                        <a:t>I am adding more</a:t>
                      </a:r>
                      <a:r>
                        <a:rPr lang="en-US" sz="1000" b="0" i="0" kern="1200" baseline="0" dirty="0">
                          <a:solidFill>
                            <a:schemeClr val="dk1"/>
                          </a:solidFill>
                          <a:effectLst/>
                          <a:latin typeface="SassoonPrimaryInfant" pitchFamily="2" charset="0"/>
                          <a:ea typeface="+mn-ea"/>
                          <a:cs typeface="+mn-cs"/>
                        </a:rPr>
                        <a:t> detail to shapes and objects created as my control </a:t>
                      </a:r>
                      <a:r>
                        <a:rPr lang="en-US" sz="1000" b="0" i="0" kern="1200" baseline="0" dirty="0" smtClean="0">
                          <a:solidFill>
                            <a:schemeClr val="dk1"/>
                          </a:solidFill>
                          <a:effectLst/>
                          <a:latin typeface="SassoonPrimaryInfant" pitchFamily="2" charset="0"/>
                          <a:ea typeface="+mn-ea"/>
                          <a:cs typeface="+mn-cs"/>
                        </a:rPr>
                        <a:t>increases (recognizable letters, more detailed drawings)  </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rtl="0" fontAlgn="base"/>
                      <a:r>
                        <a:rPr lang="en-US" sz="1000" b="0" i="0" kern="1200" dirty="0">
                          <a:solidFill>
                            <a:schemeClr val="dk1"/>
                          </a:solidFill>
                          <a:effectLst/>
                          <a:latin typeface="SassoonPrimaryInfant" pitchFamily="2" charset="0"/>
                          <a:ea typeface="+mn-ea"/>
                          <a:cs typeface="+mn-cs"/>
                        </a:rPr>
                        <a:t>I am</a:t>
                      </a:r>
                      <a:r>
                        <a:rPr lang="en-US" sz="1000" b="0" i="0" kern="1200" baseline="0" dirty="0">
                          <a:solidFill>
                            <a:schemeClr val="dk1"/>
                          </a:solidFill>
                          <a:effectLst/>
                          <a:latin typeface="SassoonPrimaryInfant" pitchFamily="2" charset="0"/>
                          <a:ea typeface="+mn-ea"/>
                          <a:cs typeface="+mn-cs"/>
                        </a:rPr>
                        <a:t> becoming more confident and proficient in my movements and in using objects and </a:t>
                      </a:r>
                      <a:r>
                        <a:rPr lang="en-US" sz="1000" b="0" i="0" kern="1200" baseline="0" dirty="0" smtClean="0">
                          <a:solidFill>
                            <a:schemeClr val="dk1"/>
                          </a:solidFill>
                          <a:effectLst/>
                          <a:latin typeface="SassoonPrimaryInfant" pitchFamily="2" charset="0"/>
                          <a:ea typeface="+mn-ea"/>
                          <a:cs typeface="+mn-cs"/>
                        </a:rPr>
                        <a:t>equipment (e.g. balancing equipment, throwing/catching a ball)  </a:t>
                      </a:r>
                      <a:endParaRPr lang="en-US" sz="1000" b="0" i="0" kern="1200" baseline="0" dirty="0">
                        <a:solidFill>
                          <a:schemeClr val="dk1"/>
                        </a:solidFill>
                        <a:effectLst/>
                        <a:latin typeface="SassoonPrimaryInfant" pitchFamily="2" charset="0"/>
                        <a:ea typeface="+mn-ea"/>
                        <a:cs typeface="+mn-cs"/>
                      </a:endParaRPr>
                    </a:p>
                    <a:p>
                      <a:pPr algn="ctr" rtl="0" fontAlgn="base"/>
                      <a:endParaRPr lang="en-US" sz="1000" b="0" i="0" kern="1200" baseline="0" dirty="0">
                        <a:solidFill>
                          <a:schemeClr val="dk1"/>
                        </a:solidFill>
                        <a:effectLst/>
                        <a:latin typeface="SassoonPrimaryInfant" pitchFamily="2" charset="0"/>
                        <a:ea typeface="+mn-ea"/>
                        <a:cs typeface="+mn-cs"/>
                      </a:endParaRPr>
                    </a:p>
                    <a:p>
                      <a:pPr algn="ctr" rtl="0" fontAlgn="base"/>
                      <a:r>
                        <a:rPr lang="en-US" sz="1000" b="0" i="0" kern="1200" baseline="0" dirty="0">
                          <a:solidFill>
                            <a:schemeClr val="dk1"/>
                          </a:solidFill>
                          <a:effectLst/>
                          <a:latin typeface="SassoonPrimaryInfant" pitchFamily="2" charset="0"/>
                          <a:ea typeface="+mn-ea"/>
                          <a:cs typeface="+mn-cs"/>
                        </a:rPr>
                        <a:t>I am showing increased control using a range of tools to create more complex shapes, objects and writing. </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SassoonPrimaryInfant" pitchFamily="2" charset="0"/>
                          <a:ea typeface="+mn-ea"/>
                          <a:cs typeface="+mn-cs"/>
                        </a:rPr>
                        <a:t>Early</a:t>
                      </a:r>
                      <a:r>
                        <a:rPr lang="en-US" sz="1000" b="0" i="0" kern="1200" baseline="0" dirty="0">
                          <a:solidFill>
                            <a:schemeClr val="dk1"/>
                          </a:solidFill>
                          <a:effectLst/>
                          <a:latin typeface="SassoonPrimaryInfant" pitchFamily="2" charset="0"/>
                          <a:ea typeface="+mn-ea"/>
                          <a:cs typeface="+mn-cs"/>
                        </a:rPr>
                        <a:t> Learning Goal</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indent="0" algn="ctr" rtl="0" fontAlgn="base">
                        <a:buFontTx/>
                        <a:buNone/>
                      </a:pPr>
                      <a:r>
                        <a:rPr lang="en-US" sz="1000" b="0" i="0" kern="1200" dirty="0">
                          <a:solidFill>
                            <a:schemeClr val="dk1"/>
                          </a:solidFill>
                          <a:effectLst/>
                          <a:latin typeface="SassoonPrimaryInfant" pitchFamily="2" charset="0"/>
                          <a:ea typeface="+mn-ea"/>
                          <a:cs typeface="+mn-cs"/>
                        </a:rPr>
                        <a:t>Early Learning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663662612"/>
                  </a:ext>
                </a:extLst>
              </a:tr>
            </a:tbl>
          </a:graphicData>
        </a:graphic>
      </p:graphicFrame>
      <p:sp>
        <p:nvSpPr>
          <p:cNvPr id="5" name="AutoShape 2" descr="https://leadacademytrust.sharepoint.com/sites/HuntingdonAcademy/_api/siteiconmanager/getsitelogo?type=%271%27"/>
          <p:cNvSpPr>
            <a:spLocks noChangeAspect="1" noChangeArrowheads="1"/>
          </p:cNvSpPr>
          <p:nvPr/>
        </p:nvSpPr>
        <p:spPr bwMode="auto">
          <a:xfrm>
            <a:off x="1291648" y="5957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2"/>
          <a:srcRect l="18088" t="12176" r="70491" b="77719"/>
          <a:stretch/>
        </p:blipFill>
        <p:spPr>
          <a:xfrm>
            <a:off x="389518" y="225147"/>
            <a:ext cx="1489154" cy="741145"/>
          </a:xfrm>
          <a:prstGeom prst="rect">
            <a:avLst/>
          </a:prstGeom>
        </p:spPr>
      </p:pic>
    </p:spTree>
    <p:extLst>
      <p:ext uri="{BB962C8B-B14F-4D97-AF65-F5344CB8AC3E}">
        <p14:creationId xmlns:p14="http://schemas.microsoft.com/office/powerpoint/2010/main" val="540966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0597c90-0cc2-4656-97f5-b5d51492d8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55DFC00FA62E4993FBA620EC329EA5" ma:contentTypeVersion="17" ma:contentTypeDescription="Create a new document." ma:contentTypeScope="" ma:versionID="0caf295dbea1ea70df38dbcf07c2e3f6">
  <xsd:schema xmlns:xsd="http://www.w3.org/2001/XMLSchema" xmlns:xs="http://www.w3.org/2001/XMLSchema" xmlns:p="http://schemas.microsoft.com/office/2006/metadata/properties" xmlns:ns3="e0597c90-0cc2-4656-97f5-b5d51492d846" xmlns:ns4="5c96712b-a707-4baf-a48a-9c5ce7a21529" targetNamespace="http://schemas.microsoft.com/office/2006/metadata/properties" ma:root="true" ma:fieldsID="158ed141d2ab60c23d0246b5f467cccf" ns3:_="" ns4:_="">
    <xsd:import namespace="e0597c90-0cc2-4656-97f5-b5d51492d846"/>
    <xsd:import namespace="5c96712b-a707-4baf-a48a-9c5ce7a215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97c90-0cc2-4656-97f5-b5d51492d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96712b-a707-4baf-a48a-9c5ce7a215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1DCFF8-4349-4381-9F2F-D1ADA0052FA0}">
  <ds:schemaRefs>
    <ds:schemaRef ds:uri="http://purl.org/dc/terms/"/>
    <ds:schemaRef ds:uri="http://schemas.openxmlformats.org/package/2006/metadata/core-properties"/>
    <ds:schemaRef ds:uri="http://schemas.microsoft.com/office/2006/documentManagement/types"/>
    <ds:schemaRef ds:uri="e0597c90-0cc2-4656-97f5-b5d51492d846"/>
    <ds:schemaRef ds:uri="5c96712b-a707-4baf-a48a-9c5ce7a2152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67619FB-5713-4ECF-A682-1B397764EA8F}">
  <ds:schemaRefs>
    <ds:schemaRef ds:uri="http://schemas.microsoft.com/sharepoint/v3/contenttype/forms"/>
  </ds:schemaRefs>
</ds:datastoreItem>
</file>

<file path=customXml/itemProps3.xml><?xml version="1.0" encoding="utf-8"?>
<ds:datastoreItem xmlns:ds="http://schemas.openxmlformats.org/officeDocument/2006/customXml" ds:itemID="{1C227C42-AB69-4967-A326-D19878873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97c90-0cc2-4656-97f5-b5d51492d846"/>
    <ds:schemaRef ds:uri="5c96712b-a707-4baf-a48a-9c5ce7a21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9247</TotalTime>
  <Words>5429</Words>
  <Application>Microsoft Office PowerPoint</Application>
  <PresentationFormat>Widescreen</PresentationFormat>
  <Paragraphs>604</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Times New Roman</vt:lpstr>
      <vt:lpstr>Amatic SC</vt:lpstr>
      <vt:lpstr>Symbol</vt:lpstr>
      <vt:lpstr>Calibri Light</vt:lpstr>
      <vt:lpstr>Arial</vt:lpstr>
      <vt:lpstr>Calibri</vt:lpstr>
      <vt:lpstr>SassoonPrimaryInfant</vt:lpstr>
      <vt:lpstr>Sassoon Infant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Ross Middleton</cp:lastModifiedBy>
  <cp:revision>341</cp:revision>
  <cp:lastPrinted>2021-09-16T12:04:03Z</cp:lastPrinted>
  <dcterms:created xsi:type="dcterms:W3CDTF">2021-06-03T07:59:39Z</dcterms:created>
  <dcterms:modified xsi:type="dcterms:W3CDTF">2024-01-14T12:23:25Z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0x0101005B55DFC00FA62E4993FBA620EC329EA5</vt:lpwstr>
  </property>
  <property fmtid="{D5CDD505-2E9C-101B-9397-08002B2CF9AE}" pid="3" name="MediaServiceImageTags">
    <vt:lpwstr/>
  </property>
</Properties>
</file>