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9" r:id="rId5"/>
    <p:sldId id="270" r:id="rId6"/>
    <p:sldId id="257" r:id="rId7"/>
    <p:sldId id="260" r:id="rId8"/>
    <p:sldId id="268" r:id="rId9"/>
    <p:sldId id="261" r:id="rId10"/>
    <p:sldId id="262" r:id="rId11"/>
    <p:sldId id="263" r:id="rId12"/>
    <p:sldId id="264" r:id="rId13"/>
    <p:sldId id="265" r:id="rId14"/>
  </p:sldIdLst>
  <p:sldSz cx="12192000" cy="6858000"/>
  <p:notesSz cx="6797675" cy="9926638"/>
  <p:embeddedFontLst>
    <p:embeddedFont>
      <p:font typeface="Amatic SC"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SassoonPrimary" panose="020B0604020202020204"/>
      <p:italic r:id="rId24"/>
    </p:embeddedFont>
    <p:embeddedFont>
      <p:font typeface="SassoonPrimaryInfant"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F"/>
    <a:srgbClr val="CCFFFF"/>
    <a:srgbClr val="DFF2FD"/>
    <a:srgbClr val="CADFF2"/>
    <a:srgbClr val="DD7998"/>
    <a:srgbClr val="D5597F"/>
    <a:srgbClr val="FFCCFF"/>
    <a:srgbClr val="CC66FF"/>
    <a:srgbClr val="FFEFFF"/>
    <a:srgbClr val="E6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26" autoAdjust="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Middleton" userId="b9b9b61d-7c4e-4910-a979-5398410575ce" providerId="ADAL" clId="{4E6D87DE-3592-4F10-A89B-1CC7FE28183B}"/>
    <pc:docChg chg="delSld">
      <pc:chgData name="Ross Middleton" userId="b9b9b61d-7c4e-4910-a979-5398410575ce" providerId="ADAL" clId="{4E6D87DE-3592-4F10-A89B-1CC7FE28183B}" dt="2023-12-15T14:05:08.139" v="0" actId="47"/>
      <pc:docMkLst>
        <pc:docMk/>
      </pc:docMkLst>
      <pc:sldChg chg="del">
        <pc:chgData name="Ross Middleton" userId="b9b9b61d-7c4e-4910-a979-5398410575ce" providerId="ADAL" clId="{4E6D87DE-3592-4F10-A89B-1CC7FE28183B}" dt="2023-12-15T14:05:08.139" v="0" actId="47"/>
        <pc:sldMkLst>
          <pc:docMk/>
          <pc:sldMk cId="3286185356"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319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15/12/2023</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15/12/2023</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ukc-powerpoint.officeapps.live.com/pods/GetClipboardImage.ashx?Id=af0d2b0a-12c3-46cd-9465-65bf26087062&amp;DC=GUK5&amp;pkey=1310030b-0183-4e17-9721-9a0b0f296c25&amp;wdwaccluster=GUK5"/>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6"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66197968"/>
              </p:ext>
            </p:extLst>
          </p:nvPr>
        </p:nvGraphicFramePr>
        <p:xfrm>
          <a:off x="130500" y="450880"/>
          <a:ext cx="11943515" cy="6197126"/>
        </p:xfrm>
        <a:graphic>
          <a:graphicData uri="http://schemas.openxmlformats.org/drawingml/2006/table">
            <a:tbl>
              <a:tblPr firstRow="1" bandRow="1">
                <a:tableStyleId>{5C22544A-7EE6-4342-B048-85BDC9FD1C3A}</a:tableStyleId>
              </a:tblPr>
              <a:tblGrid>
                <a:gridCol w="1929209">
                  <a:extLst>
                    <a:ext uri="{9D8B030D-6E8A-4147-A177-3AD203B41FA5}">
                      <a16:colId xmlns:a16="http://schemas.microsoft.com/office/drawing/2014/main" val="385991600"/>
                    </a:ext>
                  </a:extLst>
                </a:gridCol>
                <a:gridCol w="4950692">
                  <a:extLst>
                    <a:ext uri="{9D8B030D-6E8A-4147-A177-3AD203B41FA5}">
                      <a16:colId xmlns:a16="http://schemas.microsoft.com/office/drawing/2014/main" val="2865123548"/>
                    </a:ext>
                  </a:extLst>
                </a:gridCol>
                <a:gridCol w="5063614">
                  <a:extLst>
                    <a:ext uri="{9D8B030D-6E8A-4147-A177-3AD203B41FA5}">
                      <a16:colId xmlns:a16="http://schemas.microsoft.com/office/drawing/2014/main" val="3843522181"/>
                    </a:ext>
                  </a:extLst>
                </a:gridCol>
              </a:tblGrid>
              <a:tr h="2292320">
                <a:tc>
                  <a:txBody>
                    <a:bodyPr/>
                    <a:lstStyle/>
                    <a:p>
                      <a:pPr algn="ctr"/>
                      <a:r>
                        <a:rPr lang="en-US" sz="1800" b="1" dirty="0">
                          <a:solidFill>
                            <a:schemeClr val="tx1"/>
                          </a:solidFill>
                          <a:latin typeface="SassoonPrimaryInfant" pitchFamily="2" charset="0"/>
                          <a:cs typeface="Amatic SC" panose="00000500000000000000" pitchFamily="2" charset="-79"/>
                        </a:rPr>
                        <a:t>Overarching</a:t>
                      </a:r>
                      <a:r>
                        <a:rPr lang="en-US" sz="1800" b="1" baseline="0" dirty="0">
                          <a:solidFill>
                            <a:schemeClr val="tx1"/>
                          </a:solidFill>
                          <a:latin typeface="SassoonPrimaryInfant" pitchFamily="2" charset="0"/>
                          <a:cs typeface="Amatic SC" panose="00000500000000000000" pitchFamily="2" charset="-79"/>
                        </a:rPr>
                        <a:t> Principles</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0" baseline="0" dirty="0">
                          <a:solidFill>
                            <a:schemeClr val="tx1"/>
                          </a:solidFill>
                          <a:latin typeface="SassoonPrimaryInfant" pitchFamily="2" charset="0"/>
                          <a:cs typeface="Amatic SC" panose="00000500000000000000" pitchFamily="2" charset="-79"/>
                        </a:rPr>
                        <a:t>We believe strongly in the importance of putting children at the centre of our practice. The four </a:t>
                      </a:r>
                      <a:r>
                        <a:rPr lang="en-GB" sz="1200" b="1" baseline="0" dirty="0">
                          <a:solidFill>
                            <a:schemeClr val="tx1"/>
                          </a:solidFill>
                          <a:latin typeface="SassoonPrimaryInfant" pitchFamily="2" charset="0"/>
                          <a:cs typeface="Amatic SC" panose="00000500000000000000" pitchFamily="2" charset="-79"/>
                        </a:rPr>
                        <a:t>principles of effective practice</a:t>
                      </a:r>
                      <a:r>
                        <a:rPr lang="en-GB" sz="1200" b="0" baseline="0" dirty="0">
                          <a:solidFill>
                            <a:schemeClr val="tx1"/>
                          </a:solidFill>
                          <a:latin typeface="SassoonPrimaryInfant" pitchFamily="2" charset="0"/>
                          <a:cs typeface="Amatic SC" panose="00000500000000000000" pitchFamily="2" charset="-79"/>
                        </a:rPr>
                        <a:t>, outlined in the Statutory Framework for the early years foundation stage (2021) and presented in Birth to 5 Matters (2021), guides how we support children in their learning and development during the foundation stage at Huntingdon Academy. We value each of these elements as essential components to effective teaching and learning</a:t>
                      </a: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extLst>
                  <a:ext uri="{0D108BD9-81ED-4DB2-BD59-A6C34878D82A}">
                    <a16:rowId xmlns:a16="http://schemas.microsoft.com/office/drawing/2014/main" val="2272033691"/>
                  </a:ext>
                </a:extLst>
              </a:tr>
              <a:tr h="1986116">
                <a:tc>
                  <a:txBody>
                    <a:bodyPr/>
                    <a:lstStyle/>
                    <a:p>
                      <a:pPr algn="ctr"/>
                      <a:r>
                        <a:rPr lang="en-GB" sz="1800" b="1" dirty="0">
                          <a:solidFill>
                            <a:schemeClr val="tx1"/>
                          </a:solidFill>
                          <a:latin typeface="SassoonPrimaryInfant" pitchFamily="2" charset="0"/>
                          <a:cs typeface="Amatic SC" panose="00000500000000000000" pitchFamily="2" charset="-79"/>
                        </a:rPr>
                        <a:t>Characteristics</a:t>
                      </a:r>
                      <a:r>
                        <a:rPr lang="en-GB" sz="1800" b="1" baseline="0" dirty="0">
                          <a:solidFill>
                            <a:schemeClr val="tx1"/>
                          </a:solidFill>
                          <a:latin typeface="SassoonPrimaryInfant" pitchFamily="2" charset="0"/>
                          <a:cs typeface="Amatic SC" panose="00000500000000000000" pitchFamily="2" charset="-79"/>
                        </a:rPr>
                        <a:t> of effective learning</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Our curriculum, teaching</a:t>
                      </a:r>
                      <a:r>
                        <a:rPr lang="en-GB" sz="1200" baseline="0" dirty="0">
                          <a:effectLst/>
                          <a:latin typeface="SassoonPrimaryInfant" panose="020B0604020202020204"/>
                          <a:ea typeface="Calibri" panose="020F0502020204030204" pitchFamily="34" charset="0"/>
                          <a:cs typeface="Times New Roman" panose="02020603050405020304" pitchFamily="18" charset="0"/>
                        </a:rPr>
                        <a:t> and learning</a:t>
                      </a:r>
                      <a:r>
                        <a:rPr lang="en-GB" sz="1200" dirty="0">
                          <a:effectLst/>
                          <a:latin typeface="SassoonPrimaryInfant" panose="020B0604020202020204"/>
                          <a:ea typeface="Calibri" panose="020F0502020204030204" pitchFamily="34" charset="0"/>
                          <a:cs typeface="Times New Roman" panose="02020603050405020304" pitchFamily="18" charset="0"/>
                        </a:rPr>
                        <a:t> and the provision are carefully designed to encourage</a:t>
                      </a:r>
                      <a:r>
                        <a:rPr lang="en-GB" sz="1200" baseline="0" dirty="0">
                          <a:effectLst/>
                          <a:latin typeface="SassoonPrimaryInfant" panose="020B0604020202020204"/>
                          <a:ea typeface="Calibri" panose="020F0502020204030204" pitchFamily="34" charset="0"/>
                          <a:cs typeface="Times New Roman" panose="02020603050405020304" pitchFamily="18" charset="0"/>
                        </a:rPr>
                        <a:t> children to learn through</a:t>
                      </a:r>
                      <a:r>
                        <a:rPr lang="en-GB" sz="1200" dirty="0">
                          <a:effectLst/>
                          <a:latin typeface="SassoonPrimaryInfant" panose="020B0604020202020204"/>
                          <a:ea typeface="Calibri" panose="020F0502020204030204" pitchFamily="34" charset="0"/>
                          <a:cs typeface="Times New Roman" panose="02020603050405020304" pitchFamily="18" charset="0"/>
                        </a:rPr>
                        <a:t> the ‘</a:t>
                      </a:r>
                      <a:r>
                        <a:rPr lang="en-GB" sz="1200" b="1" dirty="0">
                          <a:effectLst/>
                          <a:latin typeface="SassoonPrimaryInfant" panose="020B0604020202020204"/>
                          <a:ea typeface="Calibri" panose="020F0502020204030204" pitchFamily="34" charset="0"/>
                          <a:cs typeface="Times New Roman" panose="02020603050405020304" pitchFamily="18" charset="0"/>
                        </a:rPr>
                        <a:t>characteristics of effective learning</a:t>
                      </a:r>
                      <a:r>
                        <a:rPr lang="en-GB" sz="1200" dirty="0">
                          <a:effectLst/>
                          <a:latin typeface="SassoonPrimaryInfant" panose="020B0604020202020204"/>
                          <a:ea typeface="Calibri" panose="020F0502020204030204" pitchFamily="34" charset="0"/>
                          <a:cs typeface="Times New Roman" panose="02020603050405020304" pitchFamily="18" charset="0"/>
                        </a:rPr>
                        <a:t>’ (Birth to 5 matters, 2021),</a:t>
                      </a:r>
                      <a:r>
                        <a:rPr lang="en-GB" sz="1200" baseline="0" dirty="0">
                          <a:effectLst/>
                          <a:latin typeface="SassoonPrimaryInfant" panose="020B0604020202020204"/>
                          <a:ea typeface="Calibri" panose="020F0502020204030204" pitchFamily="34" charset="0"/>
                          <a:cs typeface="Times New Roman" panose="02020603050405020304" pitchFamily="18" charset="0"/>
                        </a:rPr>
                        <a:t> these characteristics carefully align with our whole school Curriculum Drivers.</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Playing and Exploring (engagement)</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-finding out and exploring</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-playing with what they know</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-being willing to ‘have a go’</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Active Learning (motivation)</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–being involved and concentrating</a:t>
                      </a: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-continuing to try</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-enjoying achieving what they set out to do</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Creative and Critical Thinking (thinking)</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-having their own ideas</a:t>
                      </a: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-making links</a:t>
                      </a:r>
                    </a:p>
                    <a:p>
                      <a:pPr marL="457200">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-working with ideas</a:t>
                      </a:r>
                    </a:p>
                    <a:p>
                      <a:pPr marL="457200">
                        <a:lnSpc>
                          <a:spcPct val="107000"/>
                        </a:lnSpc>
                        <a:spcAft>
                          <a:spcPts val="800"/>
                        </a:spcAft>
                      </a:pP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Our direct teaching and provision aims to stimulate curiosity and enthusiasm, thus making learning meaningful to the child. Our foundation stage puts play at the heart of this learning, as we appreciate the power of play across all areas of development. As children immerse themselves in what interests them, they find out about themselves, others, and the world around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507345316"/>
                  </a:ext>
                </a:extLst>
              </a:tr>
            </a:tbl>
          </a:graphicData>
        </a:graphic>
      </p:graphicFrame>
      <p:pic>
        <p:nvPicPr>
          <p:cNvPr id="7" name="Picture 6"/>
          <p:cNvPicPr/>
          <p:nvPr/>
        </p:nvPicPr>
        <p:blipFill>
          <a:blip r:embed="rId2"/>
          <a:stretch>
            <a:fillRect/>
          </a:stretch>
        </p:blipFill>
        <p:spPr>
          <a:xfrm>
            <a:off x="7069322" y="528866"/>
            <a:ext cx="4867040" cy="2007184"/>
          </a:xfrm>
          <a:prstGeom prst="rect">
            <a:avLst/>
          </a:prstGeom>
        </p:spPr>
      </p:pic>
      <p:pic>
        <p:nvPicPr>
          <p:cNvPr id="8" name="Picture 7"/>
          <p:cNvPicPr>
            <a:picLocks noChangeAspect="1"/>
          </p:cNvPicPr>
          <p:nvPr/>
        </p:nvPicPr>
        <p:blipFill rotWithShape="1">
          <a:blip r:embed="rId3"/>
          <a:srcRect l="10837" t="29568" r="63462" b="28779"/>
          <a:stretch/>
        </p:blipFill>
        <p:spPr>
          <a:xfrm>
            <a:off x="9045380" y="3205018"/>
            <a:ext cx="2890982" cy="2635553"/>
          </a:xfrm>
          <a:prstGeom prst="rect">
            <a:avLst/>
          </a:prstGeom>
        </p:spPr>
      </p:pic>
    </p:spTree>
    <p:extLst>
      <p:ext uri="{BB962C8B-B14F-4D97-AF65-F5344CB8AC3E}">
        <p14:creationId xmlns:p14="http://schemas.microsoft.com/office/powerpoint/2010/main" val="61327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921328" y="-17010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74199096"/>
              </p:ext>
            </p:extLst>
          </p:nvPr>
        </p:nvGraphicFramePr>
        <p:xfrm>
          <a:off x="366318" y="1155454"/>
          <a:ext cx="11459364" cy="5539016"/>
        </p:xfrm>
        <a:graphic>
          <a:graphicData uri="http://schemas.openxmlformats.org/drawingml/2006/table">
            <a:tbl>
              <a:tblPr firstRow="1" bandRow="1">
                <a:tableStyleId>{5C22544A-7EE6-4342-B048-85BDC9FD1C3A}</a:tableStyleId>
              </a:tblPr>
              <a:tblGrid>
                <a:gridCol w="1850409">
                  <a:extLst>
                    <a:ext uri="{9D8B030D-6E8A-4147-A177-3AD203B41FA5}">
                      <a16:colId xmlns:a16="http://schemas.microsoft.com/office/drawing/2014/main" val="385991600"/>
                    </a:ext>
                  </a:extLst>
                </a:gridCol>
                <a:gridCol w="1423695">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2556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Autumn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 Infant Std" panose="020B0503020103030203" pitchFamily="34" charset="0"/>
                          <a:cs typeface="Amatic SC" panose="00000500000000000000" pitchFamily="2" charset="-79"/>
                        </a:rPr>
                        <a:t>Autumn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04685">
                <a:tc>
                  <a:txBody>
                    <a:bodyPr/>
                    <a:lstStyle/>
                    <a:p>
                      <a:pPr algn="ctr"/>
                      <a:r>
                        <a:rPr lang="en-US" sz="2000" b="0" dirty="0">
                          <a:latin typeface="Sassoon Infant Std" panose="020B0503020103030203" pitchFamily="34" charset="0"/>
                          <a:cs typeface="Amatic SC" panose="00000500000000000000" pitchFamily="2" charset="-79"/>
                        </a:rPr>
                        <a:t>Themes </a:t>
                      </a:r>
                      <a:endParaRPr lang="en-GB" sz="20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Sassoon Infant Std" panose="020B0503020103030203" pitchFamily="34" charset="0"/>
                          <a:cs typeface="Amatic SC" panose="00000500000000000000" pitchFamily="2" charset="-79"/>
                        </a:rPr>
                        <a:t>Colourful</a:t>
                      </a:r>
                      <a:r>
                        <a:rPr lang="en-US" sz="1800" dirty="0">
                          <a:latin typeface="Sassoon Infant Std" panose="020B0503020103030203" pitchFamily="34" charset="0"/>
                          <a:cs typeface="Amatic SC" panose="00000500000000000000" pitchFamily="2" charset="-79"/>
                        </a:rPr>
                        <a:t>,</a:t>
                      </a:r>
                      <a:r>
                        <a:rPr lang="en-US" sz="1800" baseline="0" dirty="0">
                          <a:latin typeface="Sassoon Infant Std" panose="020B0503020103030203" pitchFamily="34" charset="0"/>
                          <a:cs typeface="Amatic SC" panose="00000500000000000000" pitchFamily="2" charset="-79"/>
                        </a:rPr>
                        <a:t> Wonderful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Celebrations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Animal Kingdom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Great Outdoors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A</a:t>
                      </a:r>
                      <a:r>
                        <a:rPr lang="en-US" sz="1800" baseline="0" dirty="0">
                          <a:latin typeface="Sassoon Infant Std" panose="020B0503020103030203" pitchFamily="34" charset="0"/>
                          <a:cs typeface="Amatic SC" panose="00000500000000000000" pitchFamily="2" charset="-79"/>
                        </a:rPr>
                        <a:t> Grand Adventure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73499">
                <a:tc rowSpan="2">
                  <a:txBody>
                    <a:bodyPr/>
                    <a:lstStyle/>
                    <a:p>
                      <a:pPr algn="ctr"/>
                      <a:r>
                        <a:rPr lang="en-US" sz="1800" b="1" dirty="0">
                          <a:latin typeface="Sassoon Infant Std" panose="020B0503020103030203" pitchFamily="34" charset="0"/>
                          <a:cs typeface="Amatic SC" panose="00000500000000000000" pitchFamily="2" charset="-79"/>
                        </a:rPr>
                        <a:t>Expressive Arts and Design</a:t>
                      </a:r>
                    </a:p>
                    <a:p>
                      <a:pPr algn="ctr"/>
                      <a:r>
                        <a:rPr lang="en-US" sz="1800" b="1" dirty="0">
                          <a:latin typeface="Sassoon Infant Std" panose="020B0503020103030203" pitchFamily="34" charset="0"/>
                          <a:cs typeface="Amatic SC" panose="00000500000000000000" pitchFamily="2" charset="-79"/>
                        </a:rPr>
                        <a:t> </a:t>
                      </a:r>
                    </a:p>
                    <a:p>
                      <a:pPr algn="ctr"/>
                      <a:endParaRPr lang="en-US" sz="1800" b="1" dirty="0">
                        <a:latin typeface="Sassoon Infant Std" panose="020B0503020103030203" pitchFamily="34" charset="0"/>
                        <a:cs typeface="Amatic SC" panose="00000500000000000000" pitchFamily="2" charset="-79"/>
                      </a:endParaRPr>
                    </a:p>
                    <a:p>
                      <a:pPr algn="ctr"/>
                      <a:r>
                        <a:rPr lang="en-US" sz="1800" b="1" dirty="0">
                          <a:latin typeface="Sassoon Infant Std" panose="020B0503020103030203" pitchFamily="34" charset="0"/>
                          <a:cs typeface="Amatic SC" panose="00000500000000000000" pitchFamily="2" charset="-79"/>
                        </a:rPr>
                        <a:t>Summary Goals</a:t>
                      </a:r>
                    </a:p>
                    <a:p>
                      <a:pPr algn="ctr"/>
                      <a:endParaRPr lang="en-US" sz="1800" b="1"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Being Imaginative and</a:t>
                      </a:r>
                      <a:r>
                        <a:rPr lang="en-US" sz="1800" b="0" baseline="0" dirty="0">
                          <a:latin typeface="Sassoon Infant Std" panose="020B0503020103030203" pitchFamily="34" charset="0"/>
                          <a:cs typeface="Amatic SC" panose="00000500000000000000" pitchFamily="2" charset="-79"/>
                        </a:rPr>
                        <a:t> Expressive</a:t>
                      </a:r>
                    </a:p>
                    <a:p>
                      <a:pPr algn="ctr"/>
                      <a:endParaRPr lang="en-US" sz="1800" b="0" baseline="0" dirty="0">
                        <a:latin typeface="Sassoon Infant Std" panose="020B0503020103030203" pitchFamily="34" charset="0"/>
                        <a:cs typeface="Amatic SC" panose="00000500000000000000" pitchFamily="2" charset="-79"/>
                      </a:endParaRPr>
                    </a:p>
                    <a:p>
                      <a:pPr algn="ctr"/>
                      <a:endParaRPr lang="en-US" sz="1800" b="0" baseline="0" dirty="0">
                        <a:latin typeface="Sassoon Infant Std" panose="020B0503020103030203" pitchFamily="34" charset="0"/>
                        <a:cs typeface="Amatic SC" panose="00000500000000000000" pitchFamily="2" charset="-79"/>
                      </a:endParaRPr>
                    </a:p>
                    <a:p>
                      <a:pPr algn="ctr"/>
                      <a:r>
                        <a:rPr lang="en-US" sz="1800" b="0" baseline="0" dirty="0">
                          <a:latin typeface="Sassoon Infant Std" panose="020B0503020103030203" pitchFamily="34" charset="0"/>
                          <a:cs typeface="Amatic SC" panose="00000500000000000000" pitchFamily="2" charset="-79"/>
                        </a:rPr>
                        <a:t>Creating with Materials </a:t>
                      </a:r>
                    </a:p>
                    <a:p>
                      <a:pPr algn="ctr"/>
                      <a:endParaRPr lang="en-US" sz="1800" b="1"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 Infant Std" panose="020B0503020103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1050" b="0" i="0" kern="1200" dirty="0">
                          <a:solidFill>
                            <a:schemeClr val="dk1"/>
                          </a:solidFill>
                          <a:effectLst/>
                          <a:latin typeface="Sassoon Infant Std" panose="020B0503020103030203" pitchFamily="34" charset="0"/>
                          <a:ea typeface="+mn-ea"/>
                          <a:cs typeface="+mn-cs"/>
                        </a:rPr>
                        <a:t>Children and adults have the right to participate in arts and culture. </a:t>
                      </a:r>
                      <a:r>
                        <a:rPr lang="en-GB" sz="1050" b="1" i="0" kern="1200" dirty="0">
                          <a:solidFill>
                            <a:schemeClr val="dk1"/>
                          </a:solidFill>
                          <a:effectLst/>
                          <a:latin typeface="Sassoon Infant Std" panose="020B0503020103030203" pitchFamily="34" charset="0"/>
                          <a:ea typeface="+mn-ea"/>
                          <a:cs typeface="+mn-cs"/>
                        </a:rPr>
                        <a:t>Expression conveys both thinking (ideas) and feeling (emotion</a:t>
                      </a:r>
                      <a:r>
                        <a:rPr lang="en-GB" sz="1050" b="0" i="0" kern="1200" dirty="0">
                          <a:solidFill>
                            <a:schemeClr val="dk1"/>
                          </a:solidFill>
                          <a:effectLst/>
                          <a:latin typeface="Sassoon Infant Std" panose="020B0503020103030203" pitchFamily="34" charset="0"/>
                          <a:ea typeface="+mn-ea"/>
                          <a:cs typeface="+mn-cs"/>
                        </a:rPr>
                        <a:t>). Children use a </a:t>
                      </a:r>
                      <a:r>
                        <a:rPr lang="en-GB" sz="1050" b="1" i="0" kern="1200" dirty="0">
                          <a:solidFill>
                            <a:schemeClr val="dk1"/>
                          </a:solidFill>
                          <a:effectLst/>
                          <a:latin typeface="Sassoon Infant Std" panose="020B0503020103030203" pitchFamily="34" charset="0"/>
                          <a:ea typeface="+mn-ea"/>
                          <a:cs typeface="+mn-cs"/>
                        </a:rPr>
                        <a:t>variety of ways to express and communicate, through music, movement and a wide range of materials. </a:t>
                      </a:r>
                      <a:r>
                        <a:rPr lang="en-GB" sz="1050" b="0" i="0" kern="1200" dirty="0">
                          <a:solidFill>
                            <a:schemeClr val="dk1"/>
                          </a:solidFill>
                          <a:effectLst/>
                          <a:latin typeface="Sassoon Infant Std" panose="020B0503020103030203" pitchFamily="34" charset="0"/>
                          <a:ea typeface="+mn-ea"/>
                          <a:cs typeface="+mn-cs"/>
                        </a:rPr>
                        <a:t>Creative thinking involves </a:t>
                      </a:r>
                      <a:r>
                        <a:rPr lang="en-GB" sz="1050" b="1" i="0" kern="1200" dirty="0">
                          <a:solidFill>
                            <a:schemeClr val="dk1"/>
                          </a:solidFill>
                          <a:effectLst/>
                          <a:latin typeface="Sassoon Infant Std" panose="020B0503020103030203" pitchFamily="34" charset="0"/>
                          <a:ea typeface="+mn-ea"/>
                          <a:cs typeface="+mn-cs"/>
                        </a:rPr>
                        <a:t>original responses</a:t>
                      </a:r>
                      <a:r>
                        <a:rPr lang="en-GB" sz="1050" b="0" i="0" kern="1200" dirty="0">
                          <a:solidFill>
                            <a:schemeClr val="dk1"/>
                          </a:solidFill>
                          <a:effectLst/>
                          <a:latin typeface="Sassoon Infant Std" panose="020B0503020103030203" pitchFamily="34" charset="0"/>
                          <a:ea typeface="+mn-ea"/>
                          <a:cs typeface="+mn-cs"/>
                        </a:rPr>
                        <a:t>, not just copying or imitating existing artworks.</a:t>
                      </a:r>
                    </a:p>
                    <a:p>
                      <a:r>
                        <a:rPr lang="en-GB" sz="1050" b="0" i="0" kern="1200" dirty="0">
                          <a:solidFill>
                            <a:schemeClr val="dk1"/>
                          </a:solidFill>
                          <a:effectLst/>
                          <a:latin typeface="Sassoon Infant Std" panose="020B0503020103030203" pitchFamily="34" charset="0"/>
                          <a:ea typeface="+mn-ea"/>
                          <a:cs typeface="+mn-cs"/>
                        </a:rPr>
                        <a:t>Expressive Arts and Design </a:t>
                      </a:r>
                      <a:r>
                        <a:rPr lang="en-GB" sz="1050" b="1" i="0" kern="1200" dirty="0">
                          <a:solidFill>
                            <a:schemeClr val="dk1"/>
                          </a:solidFill>
                          <a:effectLst/>
                          <a:latin typeface="Sassoon Infant Std" panose="020B0503020103030203" pitchFamily="34" charset="0"/>
                          <a:ea typeface="+mn-ea"/>
                          <a:cs typeface="+mn-cs"/>
                        </a:rPr>
                        <a:t>fosters imagination, curiosity, creativity, cognition, critical thinking and experimentation </a:t>
                      </a:r>
                      <a:r>
                        <a:rPr lang="en-GB" sz="1050" b="0" i="0" kern="1200" dirty="0">
                          <a:solidFill>
                            <a:schemeClr val="dk1"/>
                          </a:solidFill>
                          <a:effectLst/>
                          <a:latin typeface="Sassoon Infant Std" panose="020B0503020103030203" pitchFamily="34" charset="0"/>
                          <a:ea typeface="+mn-ea"/>
                          <a:cs typeface="+mn-cs"/>
                        </a:rPr>
                        <a:t>and provides opportunities to </a:t>
                      </a:r>
                      <a:r>
                        <a:rPr lang="en-GB" sz="1050" b="1" i="0" kern="1200" dirty="0">
                          <a:solidFill>
                            <a:schemeClr val="dk1"/>
                          </a:solidFill>
                          <a:effectLst/>
                          <a:latin typeface="Sassoon Infant Std" panose="020B0503020103030203" pitchFamily="34" charset="0"/>
                          <a:ea typeface="+mn-ea"/>
                          <a:cs typeface="+mn-cs"/>
                        </a:rPr>
                        <a:t>improvise, collaborate, interact and engage in sustained shared thinking</a:t>
                      </a:r>
                      <a:r>
                        <a:rPr lang="en-GB" sz="1050" b="0" i="0" kern="1200" dirty="0">
                          <a:solidFill>
                            <a:schemeClr val="dk1"/>
                          </a:solidFill>
                          <a:effectLst/>
                          <a:latin typeface="Sassoon Infant Std" panose="020B0503020103030203" pitchFamily="34" charset="0"/>
                          <a:ea typeface="+mn-ea"/>
                          <a:cs typeface="+mn-cs"/>
                        </a:rPr>
                        <a:t>.  It requires </a:t>
                      </a:r>
                      <a:r>
                        <a:rPr lang="en-GB" sz="1050" b="1" i="0" kern="1200" dirty="0">
                          <a:solidFill>
                            <a:schemeClr val="dk1"/>
                          </a:solidFill>
                          <a:effectLst/>
                          <a:latin typeface="Sassoon Infant Std" panose="020B0503020103030203" pitchFamily="34" charset="0"/>
                          <a:ea typeface="+mn-ea"/>
                          <a:cs typeface="+mn-cs"/>
                        </a:rPr>
                        <a:t>time, space and opportunities to re-visit and reflect on experiences. Multi-sensory, first-hand experiences </a:t>
                      </a:r>
                      <a:r>
                        <a:rPr lang="en-GB" sz="1050" b="0" i="0" kern="1200" dirty="0">
                          <a:solidFill>
                            <a:schemeClr val="dk1"/>
                          </a:solidFill>
                          <a:effectLst/>
                          <a:latin typeface="Sassoon Infant Std" panose="020B0503020103030203" pitchFamily="34" charset="0"/>
                          <a:ea typeface="+mn-ea"/>
                          <a:cs typeface="+mn-cs"/>
                        </a:rPr>
                        <a:t>help children to </a:t>
                      </a:r>
                      <a:r>
                        <a:rPr lang="en-GB" sz="1050" b="1" i="0" kern="1200" dirty="0">
                          <a:solidFill>
                            <a:schemeClr val="dk1"/>
                          </a:solidFill>
                          <a:effectLst/>
                          <a:latin typeface="Sassoon Infant Std" panose="020B0503020103030203" pitchFamily="34" charset="0"/>
                          <a:ea typeface="+mn-ea"/>
                          <a:cs typeface="+mn-cs"/>
                        </a:rPr>
                        <a:t>connect and enquire about the world</a:t>
                      </a:r>
                      <a:r>
                        <a:rPr lang="en-GB" sz="1050" b="0" i="0" kern="1200" dirty="0">
                          <a:solidFill>
                            <a:schemeClr val="dk1"/>
                          </a:solidFill>
                          <a:effectLst/>
                          <a:latin typeface="Sassoon Infant Std" panose="020B0503020103030203" pitchFamily="34" charset="0"/>
                          <a:ea typeface="+mn-ea"/>
                          <a:cs typeface="+mn-cs"/>
                        </a:rPr>
                        <a:t>.  Appreciating </a:t>
                      </a:r>
                      <a:r>
                        <a:rPr lang="en-GB" sz="1050" b="1" i="0" kern="1200" dirty="0">
                          <a:solidFill>
                            <a:schemeClr val="dk1"/>
                          </a:solidFill>
                          <a:effectLst/>
                          <a:latin typeface="Sassoon Infant Std" panose="020B0503020103030203" pitchFamily="34" charset="0"/>
                          <a:ea typeface="+mn-ea"/>
                          <a:cs typeface="+mn-cs"/>
                        </a:rPr>
                        <a:t>diversity and multiple perspectives enriches ways of thinking, being, and understanding</a:t>
                      </a:r>
                      <a:r>
                        <a:rPr lang="en-GB" sz="1050" b="0" i="0" kern="1200" dirty="0">
                          <a:solidFill>
                            <a:schemeClr val="dk1"/>
                          </a:solidFill>
                          <a:effectLst/>
                          <a:latin typeface="Sassoon Infant Std" panose="020B0503020103030203" pitchFamily="34" charset="0"/>
                          <a:ea typeface="+mn-ea"/>
                          <a:cs typeface="+mn-cs"/>
                        </a:rPr>
                        <a:t>. Skills are learned in the process of </a:t>
                      </a:r>
                      <a:r>
                        <a:rPr lang="en-GB" sz="1050" b="1" i="0" kern="1200" dirty="0">
                          <a:solidFill>
                            <a:schemeClr val="dk1"/>
                          </a:solidFill>
                          <a:effectLst/>
                          <a:latin typeface="Sassoon Infant Std" panose="020B0503020103030203" pitchFamily="34" charset="0"/>
                          <a:ea typeface="+mn-ea"/>
                          <a:cs typeface="+mn-cs"/>
                        </a:rPr>
                        <a:t>meaning-making</a:t>
                      </a:r>
                      <a:r>
                        <a:rPr lang="en-GB" sz="1050" b="0" i="0" kern="1200" dirty="0">
                          <a:solidFill>
                            <a:schemeClr val="dk1"/>
                          </a:solidFill>
                          <a:effectLst/>
                          <a:latin typeface="Sassoon Infant Std" panose="020B0503020103030203" pitchFamily="34" charset="0"/>
                          <a:ea typeface="+mn-ea"/>
                          <a:cs typeface="+mn-cs"/>
                        </a:rPr>
                        <a:t>, not in isolation.</a:t>
                      </a:r>
                    </a:p>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2616836">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ing and makes sounds rhythmically. I</a:t>
                      </a:r>
                      <a:r>
                        <a:rPr lang="en-GB" sz="1050" kern="1200" baseline="0" dirty="0">
                          <a:solidFill>
                            <a:schemeClr val="dk1"/>
                          </a:solidFill>
                          <a:effectLst/>
                          <a:latin typeface="Sassoon Infant Std" panose="020B0503020103030203" pitchFamily="34" charset="0"/>
                          <a:ea typeface="+mn-ea"/>
                          <a:cs typeface="+mn-cs"/>
                        </a:rPr>
                        <a:t> e</a:t>
                      </a:r>
                      <a:r>
                        <a:rPr lang="en-GB" sz="1050" kern="1200" dirty="0">
                          <a:solidFill>
                            <a:schemeClr val="dk1"/>
                          </a:solidFill>
                          <a:effectLst/>
                          <a:latin typeface="Sassoon Infant Std" panose="020B0503020103030203" pitchFamily="34" charset="0"/>
                          <a:ea typeface="+mn-ea"/>
                          <a:cs typeface="+mn-cs"/>
                        </a:rPr>
                        <a:t>njoy making sounds with musical instruments and moving to music.</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50"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50"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show</a:t>
                      </a:r>
                      <a:r>
                        <a:rPr lang="en-GB" sz="1050" kern="1200" dirty="0">
                          <a:solidFill>
                            <a:schemeClr val="dk1"/>
                          </a:solidFill>
                          <a:effectLst/>
                          <a:latin typeface="Sassoon Infant Std" panose="020B0503020103030203" pitchFamily="34" charset="0"/>
                          <a:ea typeface="+mn-ea"/>
                          <a:cs typeface="+mn-cs"/>
                        </a:rPr>
                        <a:t> an interest in making marks and controlling the tools and equipment needed to manipulate marks on the paper.</a:t>
                      </a:r>
                      <a:endParaRPr lang="en-US" sz="1050" dirty="0">
                        <a:latin typeface="Sassoon Infant Std" panose="020B0503020103030203"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50" dirty="0">
                        <a:latin typeface="Sassoon Infant Std" panose="020B0503020103030203"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50" dirty="0">
                        <a:latin typeface="Sassoon Infant Std" panose="020B0503020103030203"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50" dirty="0">
                        <a:latin typeface="Sassoon Infant Std" panose="020B0503020103030203"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50" dirty="0">
                        <a:latin typeface="Sassoon Infant Std" panose="020B050302010303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indent="0" algn="ctr">
                        <a:lnSpc>
                          <a:spcPct val="107000"/>
                        </a:lnSpc>
                        <a:spcAft>
                          <a:spcPts val="800"/>
                        </a:spcAft>
                        <a:buFontTx/>
                        <a:buNone/>
                      </a:pPr>
                      <a:r>
                        <a:rPr lang="en-GB" sz="1050" kern="1200" dirty="0">
                          <a:solidFill>
                            <a:schemeClr val="dk1"/>
                          </a:solidFill>
                          <a:effectLst/>
                          <a:latin typeface="Sassoon Infant Std" panose="020B0503020103030203" pitchFamily="34" charset="0"/>
                          <a:ea typeface="+mn-ea"/>
                          <a:cs typeface="+mn-cs"/>
                        </a:rPr>
                        <a:t>I play</a:t>
                      </a:r>
                      <a:r>
                        <a:rPr lang="en-GB" sz="1050" kern="1200" baseline="0" dirty="0">
                          <a:solidFill>
                            <a:schemeClr val="dk1"/>
                          </a:solidFill>
                          <a:effectLst/>
                          <a:latin typeface="Sassoon Infant Std" panose="020B0503020103030203" pitchFamily="34" charset="0"/>
                          <a:ea typeface="+mn-ea"/>
                          <a:cs typeface="+mn-cs"/>
                        </a:rPr>
                        <a:t> imaginatively</a:t>
                      </a:r>
                      <a:r>
                        <a:rPr lang="en-GB" sz="1050" kern="1200" dirty="0">
                          <a:solidFill>
                            <a:schemeClr val="dk1"/>
                          </a:solidFill>
                          <a:effectLst/>
                          <a:latin typeface="Sassoon Infant Std" panose="020B0503020103030203" pitchFamily="34" charset="0"/>
                          <a:ea typeface="+mn-ea"/>
                          <a:cs typeface="+mn-cs"/>
                        </a:rPr>
                        <a:t> with small world and in the role play developing ideas and scenarios. I</a:t>
                      </a:r>
                      <a:r>
                        <a:rPr lang="en-GB" sz="1050" kern="1200" baseline="0" dirty="0">
                          <a:solidFill>
                            <a:schemeClr val="dk1"/>
                          </a:solidFill>
                          <a:effectLst/>
                          <a:latin typeface="Sassoon Infant Std" panose="020B0503020103030203" pitchFamily="34" charset="0"/>
                          <a:ea typeface="+mn-ea"/>
                          <a:cs typeface="+mn-cs"/>
                        </a:rPr>
                        <a:t> l</a:t>
                      </a:r>
                      <a:r>
                        <a:rPr lang="en-GB" sz="1050" kern="1200" dirty="0">
                          <a:solidFill>
                            <a:schemeClr val="dk1"/>
                          </a:solidFill>
                          <a:effectLst/>
                          <a:latin typeface="Sassoon Infant Std" panose="020B0503020103030203" pitchFamily="34" charset="0"/>
                          <a:ea typeface="+mn-ea"/>
                          <a:cs typeface="+mn-cs"/>
                        </a:rPr>
                        <a:t>ike listening to music and responding to songs and music.</a:t>
                      </a:r>
                    </a:p>
                    <a:p>
                      <a:pPr marL="0" indent="0" algn="ctr">
                        <a:lnSpc>
                          <a:spcPct val="107000"/>
                        </a:lnSpc>
                        <a:spcAft>
                          <a:spcPts val="800"/>
                        </a:spcAft>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lnSpc>
                          <a:spcPct val="107000"/>
                        </a:lnSpc>
                        <a:spcAft>
                          <a:spcPts val="800"/>
                        </a:spcAft>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lnSpc>
                          <a:spcPct val="107000"/>
                        </a:lnSpc>
                        <a:spcAft>
                          <a:spcPts val="800"/>
                        </a:spcAft>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e</a:t>
                      </a:r>
                      <a:r>
                        <a:rPr lang="en-GB" sz="1050" kern="1200" dirty="0">
                          <a:solidFill>
                            <a:schemeClr val="dk1"/>
                          </a:solidFill>
                          <a:effectLst/>
                          <a:latin typeface="Sassoon Infant Std" panose="020B0503020103030203" pitchFamily="34" charset="0"/>
                          <a:ea typeface="+mn-ea"/>
                          <a:cs typeface="+mn-cs"/>
                        </a:rPr>
                        <a:t>xperiment with marks and mark making using colour, texture and senses.</a:t>
                      </a:r>
                      <a:endParaRPr lang="en-GB" sz="1050" b="1" dirty="0">
                        <a:solidFill>
                          <a:schemeClr val="tx1"/>
                        </a:solidFill>
                        <a:latin typeface="Sassoon Infant Std" panose="020B050302010303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171450" marR="0" lvl="0" indent="-171450" algn="ctr" defTabSz="914400" rtl="0" eaLnBrk="1" fontAlgn="auto" latinLnBrk="0" hangingPunct="1">
                        <a:lnSpc>
                          <a:spcPct val="107000"/>
                        </a:lnSpc>
                        <a:spcBef>
                          <a:spcPts val="0"/>
                        </a:spcBef>
                        <a:spcAft>
                          <a:spcPts val="0"/>
                        </a:spcAft>
                        <a:buClrTx/>
                        <a:buSzTx/>
                        <a:buFontTx/>
                        <a:buChar char="-"/>
                        <a:tabLst/>
                        <a:defRPr/>
                      </a:pPr>
                      <a:endParaRPr lang="en-US" sz="1100" b="1" i="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indent="0" algn="ctr">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how</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a preference for types and methods of expression and show more control when expressing myself.</a:t>
                      </a:r>
                    </a:p>
                    <a:p>
                      <a:pPr marL="0" indent="0" algn="ctr">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buFontTx/>
                        <a:buNone/>
                      </a:pPr>
                      <a:r>
                        <a:rPr lang="en-GB" sz="1050" kern="1200" dirty="0">
                          <a:solidFill>
                            <a:schemeClr val="dk1"/>
                          </a:solidFill>
                          <a:effectLst/>
                          <a:latin typeface="Sassoon Infant Std" panose="020B0503020103030203" pitchFamily="34" charset="0"/>
                          <a:ea typeface="+mn-ea"/>
                          <a:cs typeface="+mn-cs"/>
                        </a:rPr>
                        <a:t>I can show a</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more deliberate use of materials and colour with more deliberate exploration of colour and changes.</a:t>
                      </a:r>
                      <a:endParaRPr lang="en-GB" sz="1050" b="1" dirty="0">
                        <a:solidFill>
                          <a:schemeClr val="tx1"/>
                        </a:solidFill>
                        <a:latin typeface="Sassoon Infant Std" panose="020B050302010303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624937" y="904954"/>
            <a:ext cx="1489154" cy="741145"/>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95250259"/>
              </p:ext>
            </p:extLst>
          </p:nvPr>
        </p:nvGraphicFramePr>
        <p:xfrm>
          <a:off x="130500" y="450880"/>
          <a:ext cx="11943515" cy="5847856"/>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10127228">
                  <a:extLst>
                    <a:ext uri="{9D8B030D-6E8A-4147-A177-3AD203B41FA5}">
                      <a16:colId xmlns:a16="http://schemas.microsoft.com/office/drawing/2014/main" val="2865123548"/>
                    </a:ext>
                  </a:extLst>
                </a:gridCol>
              </a:tblGrid>
              <a:tr h="2311985">
                <a:tc>
                  <a:txBody>
                    <a:bodyPr/>
                    <a:lstStyle/>
                    <a:p>
                      <a:pPr algn="ctr"/>
                      <a:r>
                        <a:rPr lang="en-US" sz="1800" b="1" dirty="0">
                          <a:solidFill>
                            <a:schemeClr val="tx1"/>
                          </a:solidFill>
                          <a:latin typeface="SassoonPrimaryInfant" pitchFamily="2" charset="0"/>
                          <a:cs typeface="Amatic SC" panose="00000500000000000000" pitchFamily="2" charset="-79"/>
                        </a:rPr>
                        <a:t>Key</a:t>
                      </a:r>
                      <a:r>
                        <a:rPr lang="en-US" sz="1800" b="1" baseline="0" dirty="0">
                          <a:solidFill>
                            <a:schemeClr val="tx1"/>
                          </a:solidFill>
                          <a:latin typeface="SassoonPrimaryInfant" pitchFamily="2" charset="0"/>
                          <a:cs typeface="Amatic SC" panose="00000500000000000000" pitchFamily="2" charset="-79"/>
                        </a:rPr>
                        <a:t> Skills</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200" b="0" baseline="0" dirty="0">
                          <a:solidFill>
                            <a:schemeClr val="tx1"/>
                          </a:solidFill>
                          <a:latin typeface="SassoonPrimaryInfant" pitchFamily="2" charset="0"/>
                          <a:cs typeface="Amatic SC" panose="00000500000000000000" pitchFamily="2" charset="-79"/>
                        </a:rPr>
                        <a:t>As a team we identified some of the </a:t>
                      </a:r>
                      <a:r>
                        <a:rPr lang="en-US" sz="1200" b="1" baseline="0" dirty="0">
                          <a:solidFill>
                            <a:schemeClr val="tx1"/>
                          </a:solidFill>
                          <a:latin typeface="SassoonPrimaryInfant" pitchFamily="2" charset="0"/>
                          <a:cs typeface="Amatic SC" panose="00000500000000000000" pitchFamily="2" charset="-79"/>
                        </a:rPr>
                        <a:t>key skills </a:t>
                      </a:r>
                      <a:r>
                        <a:rPr lang="en-US" sz="1200" b="0" baseline="0" dirty="0">
                          <a:solidFill>
                            <a:schemeClr val="tx1"/>
                          </a:solidFill>
                          <a:latin typeface="SassoonPrimaryInfant" pitchFamily="2" charset="0"/>
                          <a:cs typeface="Amatic SC" panose="00000500000000000000" pitchFamily="2" charset="-79"/>
                        </a:rPr>
                        <a:t>we would like children to develop during their time in early years at Huntingdon Academy. We believe that these skills help to develop independence and promote the overall success of children as learners. The children will have lots of opportunities to </a:t>
                      </a:r>
                      <a:r>
                        <a:rPr lang="en-US" sz="1200" b="0" baseline="0" dirty="0" err="1">
                          <a:solidFill>
                            <a:schemeClr val="tx1"/>
                          </a:solidFill>
                          <a:latin typeface="SassoonPrimaryInfant" pitchFamily="2" charset="0"/>
                          <a:cs typeface="Amatic SC" panose="00000500000000000000" pitchFamily="2" charset="-79"/>
                        </a:rPr>
                        <a:t>practise</a:t>
                      </a:r>
                      <a:r>
                        <a:rPr lang="en-US" sz="1200" b="0" baseline="0" dirty="0">
                          <a:solidFill>
                            <a:schemeClr val="tx1"/>
                          </a:solidFill>
                          <a:latin typeface="SassoonPrimaryInfant" pitchFamily="2" charset="0"/>
                          <a:cs typeface="Amatic SC" panose="00000500000000000000" pitchFamily="2" charset="-79"/>
                        </a:rPr>
                        <a:t> these skills, often daily. Whilst at school, will support children when learning to achieve a skill, however we know it is important not to do these things for children all the time, as it does not allow children the chance to practice.</a:t>
                      </a:r>
                    </a:p>
                    <a:p>
                      <a:pPr algn="l"/>
                      <a:r>
                        <a:rPr lang="en-US" sz="1200" b="0" u="sng" baseline="0" dirty="0">
                          <a:solidFill>
                            <a:schemeClr val="tx1"/>
                          </a:solidFill>
                          <a:latin typeface="SassoonPrimaryInfant" pitchFamily="2" charset="0"/>
                          <a:cs typeface="Amatic SC" panose="00000500000000000000" pitchFamily="2" charset="-79"/>
                        </a:rPr>
                        <a:t>Key skills:</a:t>
                      </a:r>
                    </a:p>
                    <a:p>
                      <a:pPr algn="l"/>
                      <a:endParaRPr lang="en-US" sz="1200" b="0" baseline="0" dirty="0">
                        <a:solidFill>
                          <a:schemeClr val="tx1"/>
                        </a:solidFill>
                        <a:latin typeface="SassoonPrimaryInfant" pitchFamily="2" charset="0"/>
                        <a:cs typeface="Amatic SC" panose="00000500000000000000" pitchFamily="2" charset="-79"/>
                      </a:endParaRPr>
                    </a:p>
                    <a:p>
                      <a:pPr algn="l"/>
                      <a:r>
                        <a:rPr lang="en-US" sz="1200" b="0" baseline="0" dirty="0">
                          <a:solidFill>
                            <a:schemeClr val="tx1"/>
                          </a:solidFill>
                          <a:latin typeface="SassoonPrimaryInfant" pitchFamily="2" charset="0"/>
                          <a:cs typeface="Amatic SC" panose="00000500000000000000" pitchFamily="2" charset="-79"/>
                        </a:rPr>
                        <a:t>By communicating these skills with parents and careers we hope that children will have opportunities to develop these skills both at school and at home. </a:t>
                      </a:r>
                    </a:p>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86116">
                <a:tc>
                  <a:txBody>
                    <a:bodyPr/>
                    <a:lstStyle/>
                    <a:p>
                      <a:pPr algn="ctr"/>
                      <a:r>
                        <a:rPr lang="en-GB" sz="1800" b="1" dirty="0">
                          <a:solidFill>
                            <a:schemeClr val="tx1"/>
                          </a:solidFill>
                          <a:latin typeface="SassoonPrimaryInfant" pitchFamily="2" charset="0"/>
                          <a:cs typeface="Amatic SC" panose="00000500000000000000" pitchFamily="2" charset="-79"/>
                        </a:rPr>
                        <a:t>Parent/School</a:t>
                      </a:r>
                      <a:r>
                        <a:rPr lang="en-GB" sz="1800" b="1" baseline="0" dirty="0">
                          <a:solidFill>
                            <a:schemeClr val="tx1"/>
                          </a:solidFill>
                          <a:latin typeface="SassoonPrimaryInfant" pitchFamily="2" charset="0"/>
                          <a:cs typeface="Amatic SC" panose="00000500000000000000" pitchFamily="2" charset="-79"/>
                        </a:rPr>
                        <a:t> Relationships</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200" b="0" baseline="0" dirty="0">
                          <a:solidFill>
                            <a:schemeClr val="tx1"/>
                          </a:solidFill>
                          <a:latin typeface="SassoonPrimaryInfant" panose="020B0604020202020204"/>
                          <a:cs typeface="Amatic SC" panose="00000500000000000000" pitchFamily="2" charset="-79"/>
                        </a:rPr>
                        <a:t>At Huntingdon Academy we understand the crucial difference </a:t>
                      </a:r>
                      <a:r>
                        <a:rPr lang="en-US" sz="1200" b="1" baseline="0" dirty="0">
                          <a:solidFill>
                            <a:schemeClr val="tx1"/>
                          </a:solidFill>
                          <a:latin typeface="SassoonPrimaryInfant" panose="020B0604020202020204"/>
                          <a:cs typeface="Amatic SC" panose="00000500000000000000" pitchFamily="2" charset="-79"/>
                        </a:rPr>
                        <a:t>parents and careers </a:t>
                      </a:r>
                      <a:r>
                        <a:rPr lang="en-US" sz="1200" b="0" baseline="0" dirty="0">
                          <a:solidFill>
                            <a:schemeClr val="tx1"/>
                          </a:solidFill>
                          <a:latin typeface="SassoonPrimaryInfant" panose="020B0604020202020204"/>
                          <a:cs typeface="Amatic SC" panose="00000500000000000000" pitchFamily="2" charset="-79"/>
                        </a:rPr>
                        <a:t>make to children’s outcomes. We </a:t>
                      </a:r>
                      <a:r>
                        <a:rPr lang="en-US" sz="1200" b="0" baseline="0" dirty="0" err="1">
                          <a:solidFill>
                            <a:schemeClr val="tx1"/>
                          </a:solidFill>
                          <a:latin typeface="SassoonPrimaryInfant" panose="020B0604020202020204"/>
                          <a:cs typeface="Amatic SC" panose="00000500000000000000" pitchFamily="2" charset="-79"/>
                        </a:rPr>
                        <a:t>recognise</a:t>
                      </a:r>
                      <a:r>
                        <a:rPr lang="en-US" sz="1200" b="0" baseline="0" dirty="0">
                          <a:solidFill>
                            <a:schemeClr val="tx1"/>
                          </a:solidFill>
                          <a:latin typeface="SassoonPrimaryInfant" panose="020B0604020202020204"/>
                          <a:cs typeface="Amatic SC" panose="00000500000000000000" pitchFamily="2" charset="-79"/>
                        </a:rPr>
                        <a:t> this and aim to work closely with parents/</a:t>
                      </a:r>
                      <a:r>
                        <a:rPr lang="en-US" sz="1200" b="0" baseline="0" dirty="0" err="1">
                          <a:solidFill>
                            <a:schemeClr val="tx1"/>
                          </a:solidFill>
                          <a:latin typeface="SassoonPrimaryInfant" panose="020B0604020202020204"/>
                          <a:cs typeface="Amatic SC" panose="00000500000000000000" pitchFamily="2" charset="-79"/>
                        </a:rPr>
                        <a:t>carers</a:t>
                      </a:r>
                      <a:r>
                        <a:rPr lang="en-US" sz="1200" b="0" baseline="0" dirty="0">
                          <a:solidFill>
                            <a:schemeClr val="tx1"/>
                          </a:solidFill>
                          <a:latin typeface="SassoonPrimaryInfant" panose="020B0604020202020204"/>
                          <a:cs typeface="Amatic SC" panose="00000500000000000000" pitchFamily="2" charset="-79"/>
                        </a:rPr>
                        <a:t> to support their child’s learning and development. By working together we can ensure </a:t>
                      </a:r>
                      <a:r>
                        <a:rPr lang="en-GB" sz="1200" b="0" baseline="0" dirty="0">
                          <a:solidFill>
                            <a:schemeClr val="tx1"/>
                          </a:solidFill>
                          <a:latin typeface="SassoonPrimaryInfant" panose="020B0604020202020204"/>
                          <a:cs typeface="Amatic SC" panose="00000500000000000000" pitchFamily="2" charset="-79"/>
                        </a:rPr>
                        <a:t>a good understanding of a child’s needs. This enables appropriate provision within the setting and the possibility of supporting learning in the home. Below are a number of ways we support communication and cooperation in the early years foundation stage at Huntingdon Academy:</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-Seesaw as a learning log for the children, allowing parents to see some of the learning taking place in EYFS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-Seesaw- posting key messages and activities to support learning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-Class emails to maintain communication</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-Teachers available at the start and end of the day to communicate messages or arrange appointments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-TALK newsletters to promote communication and language and describe ways of supporting learning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-Class newsletters with key information for the half-term</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-Parent/Teacher meetings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-Communicating ‘key skills’ to work on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 </a:t>
                      </a:r>
                      <a:endParaRPr lang="en-US" sz="1200" b="0" baseline="0" dirty="0">
                        <a:solidFill>
                          <a:schemeClr val="tx1"/>
                        </a:solidFill>
                        <a:latin typeface="SassoonPrimaryInfant" panose="020B0604020202020204"/>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7345316"/>
                  </a:ext>
                </a:extLst>
              </a:tr>
            </a:tbl>
          </a:graphicData>
        </a:graphic>
      </p:graphicFrame>
    </p:spTree>
    <p:extLst>
      <p:ext uri="{BB962C8B-B14F-4D97-AF65-F5344CB8AC3E}">
        <p14:creationId xmlns:p14="http://schemas.microsoft.com/office/powerpoint/2010/main" val="281628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66632654"/>
              </p:ext>
            </p:extLst>
          </p:nvPr>
        </p:nvGraphicFramePr>
        <p:xfrm>
          <a:off x="193964" y="87719"/>
          <a:ext cx="11762944" cy="6692968"/>
        </p:xfrm>
        <a:graphic>
          <a:graphicData uri="http://schemas.openxmlformats.org/drawingml/2006/table">
            <a:tbl>
              <a:tblPr firstRow="1" bandRow="1">
                <a:tableStyleId>{5C22544A-7EE6-4342-B048-85BDC9FD1C3A}</a:tableStyleId>
              </a:tblPr>
              <a:tblGrid>
                <a:gridCol w="1470102">
                  <a:extLst>
                    <a:ext uri="{9D8B030D-6E8A-4147-A177-3AD203B41FA5}">
                      <a16:colId xmlns:a16="http://schemas.microsoft.com/office/drawing/2014/main" val="385991600"/>
                    </a:ext>
                  </a:extLst>
                </a:gridCol>
                <a:gridCol w="1753389">
                  <a:extLst>
                    <a:ext uri="{9D8B030D-6E8A-4147-A177-3AD203B41FA5}">
                      <a16:colId xmlns:a16="http://schemas.microsoft.com/office/drawing/2014/main" val="2865123548"/>
                    </a:ext>
                  </a:extLst>
                </a:gridCol>
                <a:gridCol w="1847272">
                  <a:extLst>
                    <a:ext uri="{9D8B030D-6E8A-4147-A177-3AD203B41FA5}">
                      <a16:colId xmlns:a16="http://schemas.microsoft.com/office/drawing/2014/main" val="872926247"/>
                    </a:ext>
                  </a:extLst>
                </a:gridCol>
                <a:gridCol w="1776900">
                  <a:extLst>
                    <a:ext uri="{9D8B030D-6E8A-4147-A177-3AD203B41FA5}">
                      <a16:colId xmlns:a16="http://schemas.microsoft.com/office/drawing/2014/main" val="1315738151"/>
                    </a:ext>
                  </a:extLst>
                </a:gridCol>
                <a:gridCol w="1637561">
                  <a:extLst>
                    <a:ext uri="{9D8B030D-6E8A-4147-A177-3AD203B41FA5}">
                      <a16:colId xmlns:a16="http://schemas.microsoft.com/office/drawing/2014/main" val="2709165749"/>
                    </a:ext>
                  </a:extLst>
                </a:gridCol>
                <a:gridCol w="1628805">
                  <a:extLst>
                    <a:ext uri="{9D8B030D-6E8A-4147-A177-3AD203B41FA5}">
                      <a16:colId xmlns:a16="http://schemas.microsoft.com/office/drawing/2014/main" val="2335150482"/>
                    </a:ext>
                  </a:extLst>
                </a:gridCol>
                <a:gridCol w="1648915">
                  <a:extLst>
                    <a:ext uri="{9D8B030D-6E8A-4147-A177-3AD203B41FA5}">
                      <a16:colId xmlns:a16="http://schemas.microsoft.com/office/drawing/2014/main" val="4046203905"/>
                    </a:ext>
                  </a:extLst>
                </a:gridCol>
              </a:tblGrid>
              <a:tr h="38256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 Infant Std" panose="020B0503020103030203" pitchFamily="34" charset="0"/>
                          <a:cs typeface="Amatic SC" panose="00000500000000000000" pitchFamily="2" charset="-79"/>
                        </a:rPr>
                        <a:t>Autumn 1</a:t>
                      </a:r>
                      <a:endParaRPr lang="en-GB" sz="18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 Infant Std" panose="020B0503020103030203" pitchFamily="34" charset="0"/>
                          <a:cs typeface="Amatic SC" panose="00000500000000000000" pitchFamily="2" charset="-79"/>
                        </a:rPr>
                        <a:t>Autumn 2</a:t>
                      </a:r>
                      <a:endParaRPr lang="en-GB" sz="18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solidFill>
                            <a:schemeClr val="tx1"/>
                          </a:solidFill>
                          <a:latin typeface="Sassoon Infant Std" panose="020B0503020103030203" pitchFamily="34" charset="0"/>
                          <a:cs typeface="Amatic SC" panose="00000500000000000000" pitchFamily="2" charset="-79"/>
                        </a:rPr>
                        <a:t>Spring 1</a:t>
                      </a:r>
                      <a:endParaRPr lang="en-GB" sz="18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 Infant Std" panose="020B0503020103030203" pitchFamily="34" charset="0"/>
                          <a:cs typeface="Amatic SC" panose="00000500000000000000" pitchFamily="2" charset="-79"/>
                        </a:rPr>
                        <a:t>Spring 2</a:t>
                      </a:r>
                      <a:endParaRPr lang="en-GB" sz="18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 Infant Std" panose="020B0503020103030203" pitchFamily="34" charset="0"/>
                          <a:cs typeface="Amatic SC" panose="00000500000000000000" pitchFamily="2" charset="-79"/>
                        </a:rPr>
                        <a:t>Summer 1</a:t>
                      </a:r>
                      <a:endParaRPr lang="en-GB" sz="18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 Infant Std" panose="020B0503020103030203" pitchFamily="34" charset="0"/>
                          <a:cs typeface="Amatic SC" panose="00000500000000000000" pitchFamily="2" charset="-79"/>
                        </a:rPr>
                        <a:t>Summer 2</a:t>
                      </a:r>
                      <a:endParaRPr lang="en-GB" sz="18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60656">
                <a:tc>
                  <a:txBody>
                    <a:bodyPr/>
                    <a:lstStyle/>
                    <a:p>
                      <a:pPr algn="ctr"/>
                      <a:r>
                        <a:rPr lang="en-US" sz="1600" b="0" dirty="0">
                          <a:latin typeface="Sassoon Infant Std" panose="020B0503020103030203" pitchFamily="34" charset="0"/>
                          <a:cs typeface="Amatic SC" panose="00000500000000000000" pitchFamily="2" charset="-79"/>
                        </a:rPr>
                        <a:t>General Themes </a:t>
                      </a:r>
                    </a:p>
                    <a:p>
                      <a:pPr algn="ctr"/>
                      <a:r>
                        <a:rPr lang="en-US" sz="1400" b="1" dirty="0" err="1">
                          <a:latin typeface="Sassoon Infant Std" panose="020B0503020103030203" pitchFamily="34" charset="0"/>
                          <a:cs typeface="Amatic SC" panose="00000500000000000000" pitchFamily="2" charset="-79"/>
                        </a:rPr>
                        <a:t>Alongisde</a:t>
                      </a:r>
                      <a:r>
                        <a:rPr lang="en-US" sz="1400" b="1" dirty="0">
                          <a:latin typeface="Sassoon Infant Std" panose="020B0503020103030203" pitchFamily="34" charset="0"/>
                          <a:cs typeface="Amatic SC" panose="00000500000000000000" pitchFamily="2" charset="-79"/>
                        </a:rPr>
                        <a:t> Following</a:t>
                      </a:r>
                      <a:r>
                        <a:rPr lang="en-US" sz="1400" b="1" baseline="0" dirty="0">
                          <a:latin typeface="Sassoon Infant Std" panose="020B0503020103030203" pitchFamily="34" charset="0"/>
                          <a:cs typeface="Amatic SC" panose="00000500000000000000" pitchFamily="2" charset="-79"/>
                        </a:rPr>
                        <a:t> </a:t>
                      </a:r>
                      <a:r>
                        <a:rPr lang="en-US" sz="1400" b="1" baseline="0" dirty="0" err="1">
                          <a:latin typeface="Sassoon Infant Std" panose="020B0503020103030203" pitchFamily="34" charset="0"/>
                          <a:cs typeface="Amatic SC" panose="00000500000000000000" pitchFamily="2" charset="-79"/>
                        </a:rPr>
                        <a:t>childrens</a:t>
                      </a:r>
                      <a:r>
                        <a:rPr lang="en-US" sz="1400" b="1" baseline="0" dirty="0">
                          <a:latin typeface="Sassoon Infant Std" panose="020B0503020103030203" pitchFamily="34" charset="0"/>
                          <a:cs typeface="Amatic SC" panose="00000500000000000000" pitchFamily="2" charset="-79"/>
                        </a:rPr>
                        <a:t> interests</a:t>
                      </a:r>
                      <a:endParaRPr lang="en-US" sz="1400" b="1"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err="1">
                          <a:solidFill>
                            <a:schemeClr val="tx1"/>
                          </a:solidFill>
                          <a:latin typeface="SassoonPrimary" panose="020B0500000000000000" pitchFamily="34" charset="0"/>
                          <a:cs typeface="Amatic SC" panose="00000500000000000000" pitchFamily="2" charset="-79"/>
                        </a:rPr>
                        <a:t>Colourful</a:t>
                      </a:r>
                      <a:r>
                        <a:rPr lang="en-US" sz="1400" b="1" dirty="0">
                          <a:solidFill>
                            <a:schemeClr val="tx1"/>
                          </a:solidFill>
                          <a:latin typeface="SassoonPrimary" panose="020B0500000000000000" pitchFamily="34" charset="0"/>
                          <a:cs typeface="Amatic SC" panose="00000500000000000000" pitchFamily="2" charset="-79"/>
                        </a:rPr>
                        <a:t>,</a:t>
                      </a:r>
                      <a:r>
                        <a:rPr lang="en-US" sz="1400" b="1" baseline="0" dirty="0">
                          <a:solidFill>
                            <a:schemeClr val="tx1"/>
                          </a:solidFill>
                          <a:latin typeface="SassoonPrimary" panose="020B0500000000000000" pitchFamily="34" charset="0"/>
                          <a:cs typeface="Amatic SC" panose="00000500000000000000" pitchFamily="2" charset="-79"/>
                        </a:rPr>
                        <a:t> Wonderful me</a:t>
                      </a:r>
                      <a:r>
                        <a:rPr lang="en-US" sz="1400" b="1" dirty="0">
                          <a:solidFill>
                            <a:schemeClr val="tx1"/>
                          </a:solidFill>
                          <a:latin typeface="SassoonPrimary" panose="020B0500000000000000" pitchFamily="34" charset="0"/>
                          <a:cs typeface="Amatic SC" panose="00000500000000000000" pitchFamily="2" charset="-79"/>
                        </a:rPr>
                        <a:t>!</a:t>
                      </a:r>
                    </a:p>
                    <a:p>
                      <a:pPr algn="ctr"/>
                      <a:endParaRPr lang="en-US" sz="1400" b="1" dirty="0">
                        <a:solidFill>
                          <a:schemeClr val="tx1"/>
                        </a:solidFill>
                        <a:latin typeface="SassoonPrimary" panose="020B0500000000000000" pitchFamily="34" charset="0"/>
                        <a:cs typeface="Amatic SC" panose="00000500000000000000" pitchFamily="2" charset="-79"/>
                      </a:endParaRPr>
                    </a:p>
                    <a:p>
                      <a:pPr algn="ctr"/>
                      <a:r>
                        <a:rPr lang="en-US" sz="900" dirty="0">
                          <a:solidFill>
                            <a:schemeClr val="tx1"/>
                          </a:solidFill>
                          <a:latin typeface="SassoonPrimary" panose="020B0500000000000000" pitchFamily="34" charset="0"/>
                          <a:cs typeface="Amatic SC" panose="00000500000000000000" pitchFamily="2" charset="-79"/>
                        </a:rPr>
                        <a:t>Starting nursery</a:t>
                      </a:r>
                    </a:p>
                    <a:p>
                      <a:pPr algn="ctr"/>
                      <a:r>
                        <a:rPr lang="en-US" sz="900" dirty="0">
                          <a:solidFill>
                            <a:schemeClr val="tx1"/>
                          </a:solidFill>
                          <a:latin typeface="SassoonPrimary" panose="020B0500000000000000" pitchFamily="34" charset="0"/>
                          <a:cs typeface="Amatic SC" panose="00000500000000000000" pitchFamily="2" charset="-79"/>
                        </a:rPr>
                        <a:t>My and my family </a:t>
                      </a:r>
                    </a:p>
                    <a:p>
                      <a:pPr algn="ctr"/>
                      <a:r>
                        <a:rPr lang="en-US" sz="900" dirty="0" err="1">
                          <a:solidFill>
                            <a:schemeClr val="tx1"/>
                          </a:solidFill>
                          <a:latin typeface="SassoonPrimary" panose="020B0500000000000000" pitchFamily="34" charset="0"/>
                          <a:cs typeface="Amatic SC" panose="00000500000000000000" pitchFamily="2" charset="-79"/>
                        </a:rPr>
                        <a:t>Colours</a:t>
                      </a:r>
                      <a:r>
                        <a:rPr lang="en-US" sz="900" baseline="0" dirty="0">
                          <a:solidFill>
                            <a:schemeClr val="tx1"/>
                          </a:solidFill>
                          <a:latin typeface="SassoonPrimary" panose="020B0500000000000000" pitchFamily="34" charset="0"/>
                          <a:cs typeface="Amatic SC" panose="00000500000000000000" pitchFamily="2" charset="-79"/>
                        </a:rPr>
                        <a:t> </a:t>
                      </a:r>
                    </a:p>
                    <a:p>
                      <a:pPr algn="ctr"/>
                      <a:r>
                        <a:rPr lang="en-US" sz="900" baseline="0" dirty="0">
                          <a:solidFill>
                            <a:schemeClr val="tx1"/>
                          </a:solidFill>
                          <a:latin typeface="SassoonPrimary" panose="020B0500000000000000" pitchFamily="34" charset="0"/>
                          <a:cs typeface="Amatic SC" panose="00000500000000000000" pitchFamily="2" charset="-79"/>
                        </a:rPr>
                        <a:t>Emotions </a:t>
                      </a:r>
                      <a:endParaRPr lang="en-US"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SassoonPrimary" panose="020B0500000000000000" pitchFamily="34" charset="0"/>
                          <a:cs typeface="Amatic SC" panose="00000500000000000000" pitchFamily="2" charset="-79"/>
                        </a:rPr>
                        <a:t>My Celebrations and Me</a:t>
                      </a:r>
                      <a:r>
                        <a:rPr lang="en-US" sz="1400" b="1" dirty="0">
                          <a:solidFill>
                            <a:schemeClr val="tx1"/>
                          </a:solidFill>
                          <a:latin typeface="SassoonPrimary" panose="020B0500000000000000" pitchFamily="34" charset="0"/>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SassoonPrimary" panose="020B0500000000000000"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RM Typerighter old" panose="00000400000000000000" pitchFamily="2" charset="-79"/>
                        </a:rPr>
                        <a:t>Nursery rhyme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RM Typerighter old" panose="00000400000000000000" pitchFamily="2" charset="-79"/>
                        </a:rPr>
                        <a:t>Bonfire</a:t>
                      </a:r>
                      <a:r>
                        <a:rPr lang="en-US" sz="900" baseline="0" dirty="0">
                          <a:solidFill>
                            <a:schemeClr val="tx1"/>
                          </a:solidFill>
                          <a:latin typeface="SassoonPrimary" panose="020B0500000000000000" pitchFamily="34" charset="0"/>
                          <a:cs typeface="RM Typerighter old" panose="00000400000000000000" pitchFamily="2" charset="-79"/>
                        </a:rPr>
                        <a:t> night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Amatic SC" panose="00000500000000000000" pitchFamily="2" charset="-79"/>
                        </a:rPr>
                        <a:t>Christmas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b="1" baseline="0" dirty="0">
                          <a:solidFill>
                            <a:schemeClr val="tx1"/>
                          </a:solidFill>
                          <a:latin typeface="SassoonPrimary" panose="020B0500000000000000" pitchFamily="34" charset="0"/>
                          <a:cs typeface="Amatic SC" panose="00000500000000000000" pitchFamily="2" charset="-79"/>
                        </a:rPr>
                        <a:t>The Animal Kingdom and Me</a:t>
                      </a:r>
                      <a:r>
                        <a:rPr lang="en-US" sz="1400" b="1" dirty="0">
                          <a:solidFill>
                            <a:schemeClr val="tx1"/>
                          </a:solidFill>
                          <a:latin typeface="SassoonPrimary" panose="020B0500000000000000" pitchFamily="34" charset="0"/>
                          <a:cs typeface="Amatic SC" panose="00000500000000000000" pitchFamily="2" charset="-79"/>
                        </a:rPr>
                        <a:t>!</a:t>
                      </a:r>
                    </a:p>
                    <a:p>
                      <a:pPr algn="ctr"/>
                      <a:endParaRPr lang="en-US" sz="1400" b="1" dirty="0">
                        <a:solidFill>
                          <a:schemeClr val="tx1"/>
                        </a:solidFill>
                        <a:latin typeface="SassoonPrimary" panose="020B0500000000000000"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Amatic SC" panose="00000500000000000000" pitchFamily="2" charset="-79"/>
                        </a:rPr>
                        <a:t>Animals</a:t>
                      </a:r>
                      <a:r>
                        <a:rPr lang="en-US" sz="900" baseline="0" dirty="0">
                          <a:solidFill>
                            <a:schemeClr val="tx1"/>
                          </a:solidFill>
                          <a:latin typeface="SassoonPrimary" panose="020B0500000000000000" pitchFamily="34" charset="0"/>
                          <a:cs typeface="Amatic SC" panose="00000500000000000000" pitchFamily="2" charset="-79"/>
                        </a:rPr>
                        <a:t> from cold countries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Animals that live in hot places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Animals that live on the farm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Animals that live on the Garden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Animals in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Animals as pets  </a:t>
                      </a:r>
                      <a:endParaRPr lang="en-US"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400" b="1" baseline="0" dirty="0">
                          <a:solidFill>
                            <a:schemeClr val="tx1"/>
                          </a:solidFill>
                          <a:latin typeface="SassoonPrimary" panose="020B0500000000000000" pitchFamily="34" charset="0"/>
                          <a:cs typeface="Amatic SC" panose="00000500000000000000" pitchFamily="2" charset="-79"/>
                        </a:rPr>
                        <a:t>The Great Outdoors and me</a:t>
                      </a:r>
                      <a:r>
                        <a:rPr lang="en-US" sz="1400" b="1" dirty="0">
                          <a:solidFill>
                            <a:schemeClr val="tx1"/>
                          </a:solidFill>
                          <a:latin typeface="SassoonPrimary" panose="020B0500000000000000" pitchFamily="34" charset="0"/>
                          <a:cs typeface="Amatic SC" panose="00000500000000000000" pitchFamily="2" charset="-79"/>
                        </a:rPr>
                        <a:t>! </a:t>
                      </a:r>
                    </a:p>
                    <a:p>
                      <a:pPr algn="ctr"/>
                      <a:endParaRPr lang="en-US" sz="1400" b="1" dirty="0">
                        <a:solidFill>
                          <a:schemeClr val="tx1"/>
                        </a:solidFill>
                        <a:latin typeface="SassoonPrimary" panose="020B0500000000000000" pitchFamily="34" charset="0"/>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Amatic SC" panose="00000500000000000000" pitchFamily="2" charset="-79"/>
                        </a:rPr>
                        <a:t>Growing</a:t>
                      </a:r>
                      <a:r>
                        <a:rPr lang="en-US" sz="900" baseline="0" dirty="0">
                          <a:solidFill>
                            <a:schemeClr val="tx1"/>
                          </a:solidFill>
                          <a:latin typeface="SassoonPrimary" panose="020B0500000000000000" pitchFamily="34" charset="0"/>
                          <a:cs typeface="Amatic SC" panose="00000500000000000000" pitchFamily="2" charset="-79"/>
                        </a:rPr>
                        <a:t> </a:t>
                      </a:r>
                      <a:r>
                        <a:rPr lang="en-US" sz="900" dirty="0">
                          <a:solidFill>
                            <a:schemeClr val="tx1"/>
                          </a:solidFill>
                          <a:latin typeface="SassoonPrimary" panose="020B0500000000000000" pitchFamily="34" charset="0"/>
                          <a:cs typeface="Amatic SC" panose="00000500000000000000" pitchFamily="2" charset="-79"/>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ssoonPrimary" panose="020B0500000000000000" pitchFamily="34" charset="0"/>
                          <a:cs typeface="Amatic SC" panose="00000500000000000000" pitchFamily="2" charset="-79"/>
                        </a:rPr>
                        <a:t>Gardens</a:t>
                      </a:r>
                    </a:p>
                    <a:p>
                      <a:pPr algn="ctr"/>
                      <a:r>
                        <a:rPr lang="en-US" sz="900" dirty="0">
                          <a:solidFill>
                            <a:schemeClr val="tx1"/>
                          </a:solidFill>
                          <a:latin typeface="SassoonPrimary" panose="020B0500000000000000" pitchFamily="34" charset="0"/>
                          <a:cs typeface="Amatic SC" panose="00000500000000000000" pitchFamily="2" charset="-79"/>
                        </a:rPr>
                        <a:t>Plants &amp; Flowers </a:t>
                      </a:r>
                    </a:p>
                    <a:p>
                      <a:pPr algn="ctr"/>
                      <a:r>
                        <a:rPr lang="en-US" sz="900" dirty="0">
                          <a:solidFill>
                            <a:schemeClr val="tx1"/>
                          </a:solidFill>
                          <a:latin typeface="SassoonPrimary" panose="020B0500000000000000" pitchFamily="34" charset="0"/>
                          <a:cs typeface="Amatic SC" panose="00000500000000000000" pitchFamily="2" charset="-79"/>
                        </a:rPr>
                        <a:t>Weather / seasons </a:t>
                      </a:r>
                    </a:p>
                    <a:p>
                      <a:pPr algn="ctr"/>
                      <a:r>
                        <a:rPr lang="en-US" sz="900" dirty="0">
                          <a:solidFill>
                            <a:schemeClr val="tx1"/>
                          </a:solidFill>
                          <a:latin typeface="SassoonPrimary" panose="020B0500000000000000" pitchFamily="34" charset="0"/>
                          <a:cs typeface="Amatic SC" panose="00000500000000000000" pitchFamily="2" charset="-79"/>
                        </a:rPr>
                        <a:t>Planting beans/seeds</a:t>
                      </a:r>
                    </a:p>
                    <a:p>
                      <a:pPr algn="ctr"/>
                      <a:r>
                        <a:rPr lang="en-US" sz="900" dirty="0">
                          <a:solidFill>
                            <a:schemeClr val="tx1"/>
                          </a:solidFill>
                          <a:latin typeface="SassoonPrimary" panose="020B0500000000000000" pitchFamily="34" charset="0"/>
                          <a:cs typeface="Amatic SC" panose="00000500000000000000" pitchFamily="2" charset="-79"/>
                        </a:rPr>
                        <a:t>Reduce, Reuse &amp; Recycle</a:t>
                      </a:r>
                    </a:p>
                    <a:p>
                      <a:pPr algn="ctr"/>
                      <a:r>
                        <a:rPr lang="en-US" sz="900" dirty="0">
                          <a:solidFill>
                            <a:schemeClr val="tx1"/>
                          </a:solidFill>
                          <a:latin typeface="SassoonPrimary" panose="020B0500000000000000" pitchFamily="34" charset="0"/>
                          <a:cs typeface="Amatic SC" panose="00000500000000000000" pitchFamily="2" charset="-79"/>
                        </a:rPr>
                        <a:t>Easter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400" b="1" dirty="0">
                          <a:solidFill>
                            <a:schemeClr val="tx1"/>
                          </a:solidFill>
                          <a:latin typeface="SassoonPrimary" panose="020B0500000000000000" pitchFamily="34" charset="0"/>
                          <a:cs typeface="Amatic SC" panose="00000500000000000000" pitchFamily="2" charset="-79"/>
                        </a:rPr>
                        <a:t>A</a:t>
                      </a:r>
                      <a:r>
                        <a:rPr lang="en-US" sz="1400" b="1" baseline="0" dirty="0">
                          <a:solidFill>
                            <a:schemeClr val="tx1"/>
                          </a:solidFill>
                          <a:latin typeface="SassoonPrimary" panose="020B0500000000000000" pitchFamily="34" charset="0"/>
                          <a:cs typeface="Amatic SC" panose="00000500000000000000" pitchFamily="2" charset="-79"/>
                        </a:rPr>
                        <a:t> Grand Adventure and me!</a:t>
                      </a:r>
                    </a:p>
                    <a:p>
                      <a:pPr algn="ctr"/>
                      <a:endParaRPr lang="en-US" sz="1400" b="1" baseline="0" dirty="0">
                        <a:solidFill>
                          <a:schemeClr val="tx1"/>
                        </a:solidFill>
                        <a:latin typeface="SassoonPrimary" panose="020B0500000000000000" pitchFamily="34" charset="0"/>
                        <a:cs typeface="Amatic SC" panose="00000500000000000000" pitchFamily="2" charset="-79"/>
                      </a:endParaRPr>
                    </a:p>
                    <a:p>
                      <a:pPr algn="ctr"/>
                      <a:r>
                        <a:rPr lang="en-US" sz="900" b="0" dirty="0">
                          <a:solidFill>
                            <a:schemeClr val="tx1"/>
                          </a:solidFill>
                          <a:latin typeface="SassoonPrimary" panose="020B0500000000000000" pitchFamily="34" charset="0"/>
                          <a:cs typeface="Amatic SC" panose="00000500000000000000" pitchFamily="2" charset="-79"/>
                        </a:rPr>
                        <a:t>Holidays</a:t>
                      </a:r>
                      <a:r>
                        <a:rPr lang="en-US" sz="900" b="0" baseline="0" dirty="0">
                          <a:solidFill>
                            <a:schemeClr val="tx1"/>
                          </a:solidFill>
                          <a:latin typeface="SassoonPrimary" panose="020B0500000000000000" pitchFamily="34" charset="0"/>
                          <a:cs typeface="Amatic SC" panose="00000500000000000000" pitchFamily="2" charset="-79"/>
                        </a:rPr>
                        <a:t> </a:t>
                      </a:r>
                    </a:p>
                    <a:p>
                      <a:pPr algn="ctr"/>
                      <a:r>
                        <a:rPr lang="en-US" sz="900" b="0" baseline="0" dirty="0">
                          <a:solidFill>
                            <a:schemeClr val="tx1"/>
                          </a:solidFill>
                          <a:latin typeface="SassoonPrimary" panose="020B0500000000000000" pitchFamily="34" charset="0"/>
                          <a:cs typeface="Amatic SC" panose="00000500000000000000" pitchFamily="2" charset="-79"/>
                        </a:rPr>
                        <a:t>Day trips/visits</a:t>
                      </a:r>
                    </a:p>
                    <a:p>
                      <a:pPr algn="ctr"/>
                      <a:r>
                        <a:rPr lang="en-US" sz="900" b="0" baseline="0" dirty="0">
                          <a:solidFill>
                            <a:schemeClr val="tx1"/>
                          </a:solidFill>
                          <a:latin typeface="SassoonPrimary" panose="020B0500000000000000" pitchFamily="34" charset="0"/>
                          <a:cs typeface="Amatic SC" panose="00000500000000000000" pitchFamily="2" charset="-79"/>
                        </a:rPr>
                        <a:t>Transport </a:t>
                      </a:r>
                      <a:endParaRPr lang="en-US" sz="900" b="1"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SassoonPrimary" panose="020B0500000000000000" pitchFamily="34" charset="0"/>
                          <a:cs typeface="Amatic SC" panose="00000500000000000000" pitchFamily="2" charset="-79"/>
                        </a:rPr>
                        <a:t>My Superpowers and Me</a:t>
                      </a:r>
                      <a:r>
                        <a:rPr lang="en-US" sz="1400" b="1" dirty="0">
                          <a:solidFill>
                            <a:schemeClr val="tx1"/>
                          </a:solidFill>
                          <a:latin typeface="SassoonPrimary" panose="020B0500000000000000" pitchFamily="34" charset="0"/>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SassoonPrimary" panose="020B0500000000000000" pitchFamily="34" charset="0"/>
                        <a:cs typeface="Amatic SC" panose="00000500000000000000" pitchFamily="2" charset="-79"/>
                      </a:endParaRPr>
                    </a:p>
                    <a:p>
                      <a:pPr algn="ctr"/>
                      <a:r>
                        <a:rPr lang="en-US" sz="900" b="0" dirty="0">
                          <a:solidFill>
                            <a:schemeClr val="tx1"/>
                          </a:solidFill>
                          <a:latin typeface="SassoonPrimary" panose="020B0500000000000000" pitchFamily="34" charset="0"/>
                          <a:cs typeface="Amatic SC" panose="00000500000000000000" pitchFamily="2" charset="-79"/>
                        </a:rPr>
                        <a:t>My</a:t>
                      </a:r>
                      <a:r>
                        <a:rPr lang="en-US" sz="900" b="0" baseline="0" dirty="0">
                          <a:solidFill>
                            <a:schemeClr val="tx1"/>
                          </a:solidFill>
                          <a:latin typeface="SassoonPrimary" panose="020B0500000000000000" pitchFamily="34" charset="0"/>
                          <a:cs typeface="Amatic SC" panose="00000500000000000000" pitchFamily="2" charset="-79"/>
                        </a:rPr>
                        <a:t> strengths and talents</a:t>
                      </a:r>
                    </a:p>
                    <a:p>
                      <a:pPr algn="ctr"/>
                      <a:r>
                        <a:rPr lang="en-US" sz="900" b="0" baseline="0" dirty="0">
                          <a:solidFill>
                            <a:schemeClr val="tx1"/>
                          </a:solidFill>
                          <a:latin typeface="SassoonPrimary" panose="020B0500000000000000" pitchFamily="34" charset="0"/>
                          <a:cs typeface="Amatic SC" panose="00000500000000000000" pitchFamily="2" charset="-79"/>
                        </a:rPr>
                        <a:t>What makes me a hero</a:t>
                      </a:r>
                    </a:p>
                    <a:p>
                      <a:pPr algn="ctr"/>
                      <a:r>
                        <a:rPr lang="en-US" sz="900" b="0" baseline="0" dirty="0">
                          <a:solidFill>
                            <a:schemeClr val="tx1"/>
                          </a:solidFill>
                          <a:latin typeface="SassoonPrimary" panose="020B0500000000000000" pitchFamily="34" charset="0"/>
                          <a:cs typeface="Amatic SC" panose="00000500000000000000" pitchFamily="2" charset="-79"/>
                        </a:rPr>
                        <a:t>Superheroes in fiction</a:t>
                      </a:r>
                    </a:p>
                    <a:p>
                      <a:pPr algn="ctr"/>
                      <a:r>
                        <a:rPr lang="en-US" sz="900" b="0" baseline="0" dirty="0">
                          <a:solidFill>
                            <a:schemeClr val="tx1"/>
                          </a:solidFill>
                          <a:latin typeface="SassoonPrimary" panose="020B0500000000000000" pitchFamily="34" charset="0"/>
                          <a:cs typeface="Amatic SC" panose="00000500000000000000" pitchFamily="2" charset="-79"/>
                        </a:rPr>
                        <a:t>Superheroes in real life</a:t>
                      </a:r>
                    </a:p>
                    <a:p>
                      <a:pPr algn="ctr"/>
                      <a:r>
                        <a:rPr lang="en-US" sz="900" b="0" baseline="0" dirty="0">
                          <a:solidFill>
                            <a:schemeClr val="tx1"/>
                          </a:solidFill>
                          <a:latin typeface="SassoonPrimary" panose="020B0500000000000000" pitchFamily="34" charset="0"/>
                          <a:cs typeface="Amatic SC" panose="00000500000000000000" pitchFamily="2" charset="-79"/>
                        </a:rPr>
                        <a:t>Transitioning to school </a:t>
                      </a:r>
                      <a:endParaRPr lang="en-US" sz="900" b="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3128161">
                <a:tc>
                  <a:txBody>
                    <a:bodyPr/>
                    <a:lstStyle/>
                    <a:p>
                      <a:pPr algn="ctr"/>
                      <a:r>
                        <a:rPr lang="en-US" sz="2000" b="1" dirty="0">
                          <a:latin typeface="Sassoon Infant Std" panose="020B0503020103030203" pitchFamily="34" charset="0"/>
                          <a:cs typeface="Amatic SC" panose="00000500000000000000" pitchFamily="2" charset="-79"/>
                        </a:rPr>
                        <a:t>High</a:t>
                      </a:r>
                      <a:r>
                        <a:rPr lang="en-US" sz="2000" b="1" baseline="0" dirty="0">
                          <a:latin typeface="Sassoon Infant Std" panose="020B0503020103030203" pitchFamily="34" charset="0"/>
                          <a:cs typeface="Amatic SC" panose="00000500000000000000" pitchFamily="2" charset="-79"/>
                        </a:rPr>
                        <a:t> quality </a:t>
                      </a:r>
                      <a:r>
                        <a:rPr lang="en-US" sz="2000" b="1" dirty="0">
                          <a:latin typeface="Sassoon Infant Std" panose="020B0503020103030203" pitchFamily="34" charset="0"/>
                          <a:cs typeface="Amatic SC" panose="00000500000000000000" pitchFamily="2" charset="-79"/>
                        </a:rPr>
                        <a:t>Texts</a:t>
                      </a:r>
                    </a:p>
                    <a:p>
                      <a:pPr algn="ctr"/>
                      <a:endParaRPr lang="en-GB" sz="2000" b="1" dirty="0">
                        <a:latin typeface="Sassoon Infant Std" panose="020B0503020103030203" pitchFamily="34" charset="0"/>
                        <a:cs typeface="Amatic SC" panose="00000500000000000000" pitchFamily="2" charset="-79"/>
                      </a:endParaRPr>
                    </a:p>
                    <a:p>
                      <a:pPr algn="ctr"/>
                      <a:endParaRPr lang="en-GB" sz="2000" b="1" dirty="0">
                        <a:latin typeface="Sassoon Infant Std" panose="020B0503020103030203" pitchFamily="34" charset="0"/>
                        <a:cs typeface="Amatic SC" panose="00000500000000000000" pitchFamily="2" charset="-79"/>
                      </a:endParaRPr>
                    </a:p>
                    <a:p>
                      <a:pPr algn="ctr"/>
                      <a:r>
                        <a:rPr lang="en-GB" sz="2000" b="1" dirty="0">
                          <a:latin typeface="Sassoon Infant Std" panose="020B0503020103030203" pitchFamily="34" charset="0"/>
                          <a:cs typeface="Amatic SC" panose="00000500000000000000" pitchFamily="2" charset="-79"/>
                        </a:rPr>
                        <a:t>Core Songs and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baseline="0" dirty="0">
                          <a:solidFill>
                            <a:schemeClr val="tx1"/>
                          </a:solidFill>
                          <a:latin typeface="SassoonPrimary" panose="020B0500000000000000" pitchFamily="34" charset="0"/>
                          <a:cs typeface="Amatic SC" panose="00000500000000000000" pitchFamily="2" charset="-79"/>
                        </a:rPr>
                        <a:t>Family and Me</a:t>
                      </a:r>
                    </a:p>
                    <a:p>
                      <a:pPr algn="ctr"/>
                      <a:r>
                        <a:rPr lang="en-GB" sz="900" baseline="0" dirty="0">
                          <a:solidFill>
                            <a:schemeClr val="tx1"/>
                          </a:solidFill>
                          <a:latin typeface="SassoonPrimary" panose="020B0500000000000000" pitchFamily="34" charset="0"/>
                          <a:cs typeface="Amatic SC" panose="00000500000000000000" pitchFamily="2" charset="-79"/>
                        </a:rPr>
                        <a:t>From Head to Toe </a:t>
                      </a:r>
                    </a:p>
                    <a:p>
                      <a:pPr algn="ctr"/>
                      <a:r>
                        <a:rPr lang="en-GB" sz="900" baseline="0" dirty="0">
                          <a:solidFill>
                            <a:schemeClr val="tx1"/>
                          </a:solidFill>
                          <a:latin typeface="SassoonPrimary" panose="020B0500000000000000" pitchFamily="34" charset="0"/>
                          <a:cs typeface="Amatic SC" panose="00000500000000000000" pitchFamily="2" charset="-79"/>
                        </a:rPr>
                        <a:t>Brown Bear, brown bear</a:t>
                      </a:r>
                    </a:p>
                    <a:p>
                      <a:pPr algn="ctr"/>
                      <a:r>
                        <a:rPr lang="en-GB" sz="900" baseline="0" dirty="0">
                          <a:solidFill>
                            <a:schemeClr val="tx1"/>
                          </a:solidFill>
                          <a:latin typeface="SassoonPrimary" panose="020B0500000000000000" pitchFamily="34" charset="0"/>
                          <a:cs typeface="Amatic SC" panose="00000500000000000000" pitchFamily="2" charset="-79"/>
                        </a:rPr>
                        <a:t>Colour and Me</a:t>
                      </a:r>
                    </a:p>
                    <a:p>
                      <a:pPr algn="ctr"/>
                      <a:r>
                        <a:rPr lang="en-GB" sz="900" baseline="0" dirty="0">
                          <a:solidFill>
                            <a:schemeClr val="tx1"/>
                          </a:solidFill>
                          <a:latin typeface="SassoonPrimary" panose="020B0500000000000000" pitchFamily="34" charset="0"/>
                          <a:cs typeface="Amatic SC" panose="00000500000000000000" pitchFamily="2" charset="-79"/>
                        </a:rPr>
                        <a:t>The Colour Monster </a:t>
                      </a:r>
                    </a:p>
                    <a:p>
                      <a:pPr algn="ctr"/>
                      <a:r>
                        <a:rPr lang="en-GB" sz="900" baseline="0" dirty="0">
                          <a:solidFill>
                            <a:schemeClr val="tx1"/>
                          </a:solidFill>
                          <a:latin typeface="SassoonPrimary" panose="020B0500000000000000" pitchFamily="34" charset="0"/>
                          <a:cs typeface="Amatic SC" panose="00000500000000000000" pitchFamily="2" charset="-79"/>
                        </a:rPr>
                        <a:t>Mixed </a:t>
                      </a:r>
                    </a:p>
                    <a:p>
                      <a:pPr algn="ctr"/>
                      <a:endParaRPr lang="en-GB" sz="900" baseline="0" dirty="0">
                        <a:solidFill>
                          <a:schemeClr val="tx1"/>
                        </a:solidFill>
                        <a:latin typeface="SassoonPrimary" panose="020B0500000000000000" pitchFamily="34" charset="0"/>
                        <a:cs typeface="Amatic SC" panose="00000500000000000000" pitchFamily="2" charset="-79"/>
                      </a:endParaRPr>
                    </a:p>
                    <a:p>
                      <a:pPr algn="ctr"/>
                      <a:endParaRPr lang="en-GB" sz="900" baseline="0" dirty="0">
                        <a:solidFill>
                          <a:schemeClr val="tx1"/>
                        </a:solidFill>
                        <a:latin typeface="SassoonPrimary" panose="020B0500000000000000" pitchFamily="34" charset="0"/>
                        <a:cs typeface="Amatic SC" panose="00000500000000000000" pitchFamily="2" charset="-79"/>
                      </a:endParaRPr>
                    </a:p>
                    <a:p>
                      <a:pPr rtl="0" fontAlgn="base"/>
                      <a:r>
                        <a:rPr lang="en-GB" sz="1000" b="0" i="0" kern="1200" dirty="0">
                          <a:solidFill>
                            <a:schemeClr val="dk1"/>
                          </a:solidFill>
                          <a:effectLst/>
                          <a:latin typeface="SassoonPrimary" panose="020B0500000000000000" pitchFamily="34" charset="0"/>
                          <a:ea typeface="+mn-ea"/>
                          <a:cs typeface="+mn-cs"/>
                        </a:rPr>
                        <a:t>Zoom </a:t>
                      </a:r>
                      <a:r>
                        <a:rPr lang="en-GB" sz="1000" b="0" i="0" kern="1200" dirty="0" err="1">
                          <a:solidFill>
                            <a:schemeClr val="dk1"/>
                          </a:solidFill>
                          <a:effectLst/>
                          <a:latin typeface="SassoonPrimary" panose="020B0500000000000000" pitchFamily="34" charset="0"/>
                          <a:ea typeface="+mn-ea"/>
                          <a:cs typeface="+mn-cs"/>
                        </a:rPr>
                        <a:t>zoom</a:t>
                      </a:r>
                      <a:r>
                        <a:rPr lang="en-GB" sz="1000" b="0" i="0" kern="1200" dirty="0">
                          <a:solidFill>
                            <a:schemeClr val="dk1"/>
                          </a:solidFill>
                          <a:effectLst/>
                          <a:latin typeface="SassoonPrimary" panose="020B0500000000000000" pitchFamily="34" charset="0"/>
                          <a:ea typeface="+mn-ea"/>
                          <a:cs typeface="+mn-cs"/>
                        </a:rPr>
                        <a:t>, </a:t>
                      </a:r>
                    </a:p>
                    <a:p>
                      <a:pPr rtl="0" fontAlgn="base"/>
                      <a:r>
                        <a:rPr lang="en-GB" sz="1000" b="0" i="0" kern="1200" dirty="0">
                          <a:solidFill>
                            <a:schemeClr val="dk1"/>
                          </a:solidFill>
                          <a:effectLst/>
                          <a:latin typeface="SassoonPrimary" panose="020B0500000000000000" pitchFamily="34" charset="0"/>
                          <a:ea typeface="+mn-ea"/>
                          <a:cs typeface="+mn-cs"/>
                        </a:rPr>
                        <a:t>5 little men in a flying saucer, </a:t>
                      </a:r>
                    </a:p>
                    <a:p>
                      <a:pPr rtl="0" fontAlgn="base"/>
                      <a:r>
                        <a:rPr lang="en-GB" sz="1000" b="0" i="0" kern="1200" dirty="0" err="1">
                          <a:solidFill>
                            <a:schemeClr val="dk1"/>
                          </a:solidFill>
                          <a:effectLst/>
                          <a:latin typeface="SassoonPrimary" panose="020B0500000000000000" pitchFamily="34" charset="0"/>
                          <a:ea typeface="+mn-ea"/>
                          <a:cs typeface="+mn-cs"/>
                        </a:rPr>
                        <a:t>Twinkl</a:t>
                      </a:r>
                      <a:r>
                        <a:rPr lang="en-GB" sz="1000" b="0" i="0" kern="1200" dirty="0">
                          <a:solidFill>
                            <a:schemeClr val="dk1"/>
                          </a:solidFill>
                          <a:effectLst/>
                          <a:latin typeface="SassoonPrimary" panose="020B0500000000000000" pitchFamily="34" charset="0"/>
                          <a:ea typeface="+mn-ea"/>
                          <a:cs typeface="+mn-cs"/>
                        </a:rPr>
                        <a:t> </a:t>
                      </a:r>
                      <a:r>
                        <a:rPr lang="en-GB" sz="1000" b="0" i="0" kern="1200" dirty="0" err="1">
                          <a:solidFill>
                            <a:schemeClr val="dk1"/>
                          </a:solidFill>
                          <a:effectLst/>
                          <a:latin typeface="SassoonPrimary" panose="020B0500000000000000" pitchFamily="34" charset="0"/>
                          <a:ea typeface="+mn-ea"/>
                          <a:cs typeface="+mn-cs"/>
                        </a:rPr>
                        <a:t>twinkl</a:t>
                      </a:r>
                      <a:r>
                        <a:rPr lang="en-GB" sz="1000" b="0" i="0" kern="1200" dirty="0">
                          <a:solidFill>
                            <a:schemeClr val="dk1"/>
                          </a:solidFill>
                          <a:effectLst/>
                          <a:latin typeface="SassoonPrimary" panose="020B0500000000000000" pitchFamily="34" charset="0"/>
                          <a:ea typeface="+mn-ea"/>
                          <a:cs typeface="+mn-cs"/>
                        </a:rPr>
                        <a:t> little star, </a:t>
                      </a:r>
                    </a:p>
                    <a:p>
                      <a:pPr rtl="0" fontAlgn="base"/>
                      <a:r>
                        <a:rPr lang="en-GB" sz="900" b="0" i="0" kern="1200" dirty="0">
                          <a:solidFill>
                            <a:schemeClr val="dk1"/>
                          </a:solidFill>
                          <a:effectLst/>
                          <a:latin typeface="SassoonPrimary" panose="020B0500000000000000" pitchFamily="34" charset="0"/>
                          <a:ea typeface="+mn-ea"/>
                          <a:cs typeface="+mn-cs"/>
                        </a:rPr>
                        <a:t>5 Currant Buns  </a:t>
                      </a:r>
                    </a:p>
                    <a:p>
                      <a:pPr rtl="0" fontAlgn="base"/>
                      <a:r>
                        <a:rPr lang="en-GB" sz="900" b="0" i="0" kern="1200" dirty="0">
                          <a:solidFill>
                            <a:schemeClr val="dk1"/>
                          </a:solidFill>
                          <a:effectLst/>
                          <a:latin typeface="SassoonPrimary" panose="020B0500000000000000" pitchFamily="34" charset="0"/>
                          <a:ea typeface="+mn-ea"/>
                          <a:cs typeface="+mn-cs"/>
                        </a:rPr>
                        <a:t>5 Little Monkeys  </a:t>
                      </a:r>
                    </a:p>
                    <a:p>
                      <a:pPr rtl="0" fontAlgn="base"/>
                      <a:r>
                        <a:rPr lang="en-GB" sz="900" b="0" i="0" kern="1200" dirty="0">
                          <a:solidFill>
                            <a:schemeClr val="dk1"/>
                          </a:solidFill>
                          <a:effectLst/>
                          <a:latin typeface="SassoonPrimary" panose="020B0500000000000000" pitchFamily="34" charset="0"/>
                          <a:ea typeface="+mn-ea"/>
                          <a:cs typeface="+mn-cs"/>
                        </a:rPr>
                        <a:t>Row </a:t>
                      </a:r>
                      <a:r>
                        <a:rPr lang="en-GB" sz="900" b="0" i="0" kern="1200" dirty="0" err="1">
                          <a:solidFill>
                            <a:schemeClr val="dk1"/>
                          </a:solidFill>
                          <a:effectLst/>
                          <a:latin typeface="SassoonPrimary" panose="020B0500000000000000" pitchFamily="34" charset="0"/>
                          <a:ea typeface="+mn-ea"/>
                          <a:cs typeface="+mn-cs"/>
                        </a:rPr>
                        <a:t>Row</a:t>
                      </a:r>
                      <a:r>
                        <a:rPr lang="en-GB" sz="900" b="0" i="0" kern="1200" dirty="0">
                          <a:solidFill>
                            <a:schemeClr val="dk1"/>
                          </a:solidFill>
                          <a:effectLst/>
                          <a:latin typeface="SassoonPrimary" panose="020B0500000000000000" pitchFamily="34" charset="0"/>
                          <a:ea typeface="+mn-ea"/>
                          <a:cs typeface="+mn-cs"/>
                        </a:rPr>
                        <a:t> </a:t>
                      </a:r>
                      <a:r>
                        <a:rPr lang="en-GB" sz="900" b="0" i="0" kern="1200" dirty="0" err="1">
                          <a:solidFill>
                            <a:schemeClr val="dk1"/>
                          </a:solidFill>
                          <a:effectLst/>
                          <a:latin typeface="SassoonPrimary" panose="020B0500000000000000" pitchFamily="34" charset="0"/>
                          <a:ea typeface="+mn-ea"/>
                          <a:cs typeface="+mn-cs"/>
                        </a:rPr>
                        <a:t>Row</a:t>
                      </a:r>
                      <a:r>
                        <a:rPr lang="en-GB" sz="900" b="0" i="0" kern="1200" dirty="0">
                          <a:solidFill>
                            <a:schemeClr val="dk1"/>
                          </a:solidFill>
                          <a:effectLst/>
                          <a:latin typeface="SassoonPrimary" panose="020B0500000000000000" pitchFamily="34" charset="0"/>
                          <a:ea typeface="+mn-ea"/>
                          <a:cs typeface="+mn-cs"/>
                        </a:rPr>
                        <a:t> your boat  </a:t>
                      </a:r>
                    </a:p>
                    <a:p>
                      <a:pPr rtl="0" fontAlgn="base"/>
                      <a:r>
                        <a:rPr lang="en-GB" sz="900" b="0" i="0" kern="1200" dirty="0">
                          <a:solidFill>
                            <a:schemeClr val="dk1"/>
                          </a:solidFill>
                          <a:effectLst/>
                          <a:latin typeface="SassoonPrimary" panose="020B0500000000000000" pitchFamily="34" charset="0"/>
                          <a:ea typeface="+mn-ea"/>
                          <a:cs typeface="+mn-cs"/>
                        </a:rPr>
                        <a:t>12345 once I caught a fish alive </a:t>
                      </a:r>
                    </a:p>
                    <a:p>
                      <a:pPr rtl="0" fontAlgn="base"/>
                      <a:r>
                        <a:rPr lang="en-GB" sz="900" b="0" i="0" kern="1200" dirty="0">
                          <a:solidFill>
                            <a:schemeClr val="dk1"/>
                          </a:solidFill>
                          <a:effectLst/>
                          <a:latin typeface="SassoonPrimary" panose="020B0500000000000000" pitchFamily="34" charset="0"/>
                          <a:ea typeface="+mn-ea"/>
                          <a:cs typeface="+mn-cs"/>
                        </a:rPr>
                        <a:t>Christmas songs</a:t>
                      </a:r>
                      <a:endParaRPr lang="en-GB" sz="900" baseline="0" dirty="0">
                        <a:solidFill>
                          <a:schemeClr val="tx1"/>
                        </a:solidFill>
                        <a:latin typeface="SassoonPrimary" panose="020B0500000000000000" pitchFamily="34" charset="0"/>
                        <a:cs typeface="Amatic SC" panose="00000500000000000000" pitchFamily="2" charset="-79"/>
                      </a:endParaRPr>
                    </a:p>
                    <a:p>
                      <a:pPr algn="ctr"/>
                      <a:endParaRPr lang="en-GB" sz="900" baseline="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900" kern="1200" baseline="0" dirty="0">
                          <a:solidFill>
                            <a:schemeClr val="dk1"/>
                          </a:solidFill>
                          <a:effectLst/>
                          <a:latin typeface="SassoonPrimary" panose="020B0500000000000000" pitchFamily="34" charset="0"/>
                          <a:ea typeface="+mn-ea"/>
                          <a:cs typeface="+mn-cs"/>
                        </a:rPr>
                        <a:t>Nursery rhyme treasury </a:t>
                      </a:r>
                    </a:p>
                    <a:p>
                      <a:pPr algn="ctr"/>
                      <a:r>
                        <a:rPr lang="en-GB" sz="900" kern="1200" baseline="0" dirty="0">
                          <a:solidFill>
                            <a:schemeClr val="dk1"/>
                          </a:solidFill>
                          <a:effectLst/>
                          <a:latin typeface="SassoonPrimary" panose="020B0500000000000000" pitchFamily="34" charset="0"/>
                          <a:ea typeface="+mn-ea"/>
                          <a:cs typeface="+mn-cs"/>
                        </a:rPr>
                        <a:t>Non-fiction Christmas texts </a:t>
                      </a:r>
                    </a:p>
                    <a:p>
                      <a:pPr algn="ctr"/>
                      <a:r>
                        <a:rPr lang="en-GB" sz="900" kern="1200" baseline="0" dirty="0">
                          <a:solidFill>
                            <a:schemeClr val="dk1"/>
                          </a:solidFill>
                          <a:effectLst/>
                          <a:latin typeface="SassoonPrimary" panose="020B0500000000000000" pitchFamily="34" charset="0"/>
                          <a:ea typeface="+mn-ea"/>
                          <a:cs typeface="+mn-cs"/>
                        </a:rPr>
                        <a:t>Fiction Christmas stories </a:t>
                      </a:r>
                    </a:p>
                    <a:p>
                      <a:pPr algn="ctr"/>
                      <a:r>
                        <a:rPr lang="en-GB" sz="900" kern="1200" baseline="0" dirty="0" err="1">
                          <a:solidFill>
                            <a:schemeClr val="dk1"/>
                          </a:solidFill>
                          <a:effectLst/>
                          <a:latin typeface="SassoonPrimary" panose="020B0500000000000000" pitchFamily="34" charset="0"/>
                          <a:ea typeface="+mn-ea"/>
                          <a:cs typeface="+mn-cs"/>
                        </a:rPr>
                        <a:t>T’was</a:t>
                      </a:r>
                      <a:r>
                        <a:rPr lang="en-GB" sz="900" kern="1200" baseline="0" dirty="0">
                          <a:solidFill>
                            <a:schemeClr val="dk1"/>
                          </a:solidFill>
                          <a:effectLst/>
                          <a:latin typeface="SassoonPrimary" panose="020B0500000000000000" pitchFamily="34" charset="0"/>
                          <a:ea typeface="+mn-ea"/>
                          <a:cs typeface="+mn-cs"/>
                        </a:rPr>
                        <a:t> the night before Christmas</a:t>
                      </a:r>
                    </a:p>
                    <a:p>
                      <a:pPr algn="ctr"/>
                      <a:r>
                        <a:rPr lang="en-GB" sz="900" kern="1200" baseline="0" dirty="0">
                          <a:solidFill>
                            <a:schemeClr val="dk1"/>
                          </a:solidFill>
                          <a:effectLst/>
                          <a:latin typeface="SassoonPrimary" panose="020B0500000000000000" pitchFamily="34" charset="0"/>
                          <a:ea typeface="+mn-ea"/>
                          <a:cs typeface="+mn-cs"/>
                        </a:rPr>
                        <a:t>That’s not my Elf</a:t>
                      </a:r>
                    </a:p>
                    <a:p>
                      <a:pPr algn="ctr"/>
                      <a:r>
                        <a:rPr lang="en-GB" sz="900" kern="1200" baseline="0" dirty="0" err="1">
                          <a:solidFill>
                            <a:schemeClr val="dk1"/>
                          </a:solidFill>
                          <a:effectLst/>
                          <a:latin typeface="SassoonPrimary" panose="020B0500000000000000" pitchFamily="34" charset="0"/>
                          <a:ea typeface="+mn-ea"/>
                          <a:cs typeface="+mn-cs"/>
                        </a:rPr>
                        <a:t>Hannukah</a:t>
                      </a:r>
                      <a:r>
                        <a:rPr lang="en-GB" sz="900" kern="1200" baseline="0" dirty="0">
                          <a:solidFill>
                            <a:schemeClr val="dk1"/>
                          </a:solidFill>
                          <a:effectLst/>
                          <a:latin typeface="SassoonPrimary" panose="020B0500000000000000" pitchFamily="34" charset="0"/>
                          <a:ea typeface="+mn-ea"/>
                          <a:cs typeface="+mn-cs"/>
                        </a:rPr>
                        <a:t> is coming</a:t>
                      </a:r>
                    </a:p>
                    <a:p>
                      <a:pPr algn="ctr"/>
                      <a:endParaRPr lang="en-GB" sz="900" kern="1200" baseline="0" dirty="0">
                        <a:solidFill>
                          <a:schemeClr val="dk1"/>
                        </a:solidFill>
                        <a:effectLst/>
                        <a:latin typeface="SassoonPrimary" panose="020B0500000000000000" pitchFamily="34" charset="0"/>
                        <a:ea typeface="+mn-ea"/>
                        <a:cs typeface="+mn-cs"/>
                      </a:endParaRPr>
                    </a:p>
                    <a:p>
                      <a:pPr algn="ctr"/>
                      <a:r>
                        <a:rPr lang="en-GB" sz="900" kern="1200" baseline="0" dirty="0">
                          <a:solidFill>
                            <a:schemeClr val="dk1"/>
                          </a:solidFill>
                          <a:effectLst/>
                          <a:latin typeface="SassoonPrimary" panose="020B0500000000000000" pitchFamily="34" charset="0"/>
                          <a:ea typeface="+mn-ea"/>
                          <a:cs typeface="+mn-cs"/>
                        </a:rPr>
                        <a:t>Row </a:t>
                      </a:r>
                      <a:r>
                        <a:rPr lang="en-GB" sz="900" kern="1200" baseline="0" dirty="0" err="1">
                          <a:solidFill>
                            <a:schemeClr val="dk1"/>
                          </a:solidFill>
                          <a:effectLst/>
                          <a:latin typeface="SassoonPrimary" panose="020B0500000000000000" pitchFamily="34" charset="0"/>
                          <a:ea typeface="+mn-ea"/>
                          <a:cs typeface="+mn-cs"/>
                        </a:rPr>
                        <a:t>row</a:t>
                      </a:r>
                      <a:r>
                        <a:rPr lang="en-GB" sz="900" kern="1200" baseline="0" dirty="0">
                          <a:solidFill>
                            <a:schemeClr val="dk1"/>
                          </a:solidFill>
                          <a:effectLst/>
                          <a:latin typeface="SassoonPrimary" panose="020B0500000000000000" pitchFamily="34" charset="0"/>
                          <a:ea typeface="+mn-ea"/>
                          <a:cs typeface="+mn-cs"/>
                        </a:rPr>
                        <a:t> </a:t>
                      </a:r>
                      <a:r>
                        <a:rPr lang="en-GB" sz="900" kern="1200" baseline="0" dirty="0" err="1">
                          <a:solidFill>
                            <a:schemeClr val="dk1"/>
                          </a:solidFill>
                          <a:effectLst/>
                          <a:latin typeface="SassoonPrimary" panose="020B0500000000000000" pitchFamily="34" charset="0"/>
                          <a:ea typeface="+mn-ea"/>
                          <a:cs typeface="+mn-cs"/>
                        </a:rPr>
                        <a:t>row</a:t>
                      </a:r>
                      <a:r>
                        <a:rPr lang="en-GB" sz="900" kern="1200" baseline="0" dirty="0">
                          <a:solidFill>
                            <a:schemeClr val="dk1"/>
                          </a:solidFill>
                          <a:effectLst/>
                          <a:latin typeface="SassoonPrimary" panose="020B0500000000000000" pitchFamily="34" charset="0"/>
                          <a:ea typeface="+mn-ea"/>
                          <a:cs typeface="+mn-cs"/>
                        </a:rPr>
                        <a:t> your boat</a:t>
                      </a:r>
                    </a:p>
                    <a:p>
                      <a:pPr algn="ctr"/>
                      <a:r>
                        <a:rPr lang="en-GB" sz="900" kern="1200" baseline="0" dirty="0">
                          <a:solidFill>
                            <a:schemeClr val="dk1"/>
                          </a:solidFill>
                          <a:effectLst/>
                          <a:latin typeface="SassoonPrimary" panose="020B0500000000000000" pitchFamily="34" charset="0"/>
                          <a:ea typeface="+mn-ea"/>
                          <a:cs typeface="+mn-cs"/>
                        </a:rPr>
                        <a:t>5 little monkeys</a:t>
                      </a:r>
                    </a:p>
                    <a:p>
                      <a:pPr algn="ctr"/>
                      <a:r>
                        <a:rPr lang="en-GB" sz="900" kern="1200" baseline="0" dirty="0">
                          <a:solidFill>
                            <a:schemeClr val="dk1"/>
                          </a:solidFill>
                          <a:effectLst/>
                          <a:latin typeface="SassoonPrimary" panose="020B0500000000000000" pitchFamily="34" charset="0"/>
                          <a:ea typeface="+mn-ea"/>
                          <a:cs typeface="+mn-cs"/>
                        </a:rPr>
                        <a:t>Leo the lion</a:t>
                      </a:r>
                    </a:p>
                    <a:p>
                      <a:pPr algn="ctr"/>
                      <a:r>
                        <a:rPr lang="en-GB" sz="900" kern="1200" baseline="0" dirty="0">
                          <a:solidFill>
                            <a:schemeClr val="dk1"/>
                          </a:solidFill>
                          <a:effectLst/>
                          <a:latin typeface="SassoonPrimary" panose="020B0500000000000000" pitchFamily="34" charset="0"/>
                          <a:ea typeface="+mn-ea"/>
                          <a:cs typeface="+mn-cs"/>
                        </a:rPr>
                        <a:t>Old MacDonald</a:t>
                      </a:r>
                    </a:p>
                    <a:p>
                      <a:pPr algn="ctr"/>
                      <a:r>
                        <a:rPr lang="en-GB" sz="900" kern="1200" baseline="0" dirty="0">
                          <a:solidFill>
                            <a:schemeClr val="dk1"/>
                          </a:solidFill>
                          <a:effectLst/>
                          <a:latin typeface="SassoonPrimary" panose="020B0500000000000000" pitchFamily="34" charset="0"/>
                          <a:ea typeface="+mn-ea"/>
                          <a:cs typeface="+mn-cs"/>
                        </a:rPr>
                        <a:t>3 Baby Owls</a:t>
                      </a:r>
                    </a:p>
                    <a:p>
                      <a:pPr algn="ctr"/>
                      <a:r>
                        <a:rPr lang="en-GB" sz="900" kern="1200" baseline="0" dirty="0">
                          <a:solidFill>
                            <a:schemeClr val="dk1"/>
                          </a:solidFill>
                          <a:effectLst/>
                          <a:latin typeface="SassoonPrimary" panose="020B0500000000000000" pitchFamily="34" charset="0"/>
                          <a:ea typeface="+mn-ea"/>
                          <a:cs typeface="+mn-cs"/>
                        </a:rPr>
                        <a:t>12345 once I caught a fish alive</a:t>
                      </a:r>
                    </a:p>
                    <a:p>
                      <a:pPr algn="ctr"/>
                      <a:endParaRPr lang="en-GB" sz="900" kern="1200" baseline="0" dirty="0">
                        <a:solidFill>
                          <a:schemeClr val="dk1"/>
                        </a:solidFill>
                        <a:effectLst/>
                        <a:latin typeface="SassoonPrimary" panose="020B0500000000000000" pitchFamily="34" charset="0"/>
                        <a:ea typeface="+mn-ea"/>
                        <a:cs typeface="+mn-cs"/>
                      </a:endParaRPr>
                    </a:p>
                    <a:p>
                      <a:pPr algn="ctr"/>
                      <a:endParaRPr lang="en-GB" sz="900" kern="1200" baseline="0" dirty="0">
                        <a:solidFill>
                          <a:schemeClr val="dk1"/>
                        </a:solidFill>
                        <a:effectLst/>
                        <a:latin typeface="SassoonPrimary" panose="020B0500000000000000" pitchFamily="34" charset="0"/>
                        <a:ea typeface="+mn-ea"/>
                        <a:cs typeface="+mn-cs"/>
                      </a:endParaRPr>
                    </a:p>
                    <a:p>
                      <a:pPr algn="ctr"/>
                      <a:endParaRPr lang="en-GB" sz="900" kern="1200" dirty="0">
                        <a:solidFill>
                          <a:schemeClr val="dk1"/>
                        </a:solidFill>
                        <a:effectLst/>
                        <a:latin typeface="SassoonPrimary" panose="020B0500000000000000"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900" dirty="0">
                          <a:effectLst/>
                          <a:latin typeface="SassoonPrimary" panose="020B0500000000000000" pitchFamily="34" charset="0"/>
                          <a:ea typeface="Calibri" panose="020F0502020204030204" pitchFamily="34" charset="0"/>
                          <a:cs typeface="Times New Roman" panose="02020603050405020304" pitchFamily="18" charset="0"/>
                        </a:rPr>
                        <a:t>That’s</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not my polar bear</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Monkey and Me</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The boy and the bus</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Owl Babies</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Rainbow fish </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Dear zoo</a:t>
                      </a:r>
                    </a:p>
                    <a:p>
                      <a:pPr algn="ctr">
                        <a:lnSpc>
                          <a:spcPct val="115000"/>
                        </a:lnSpc>
                        <a:spcAft>
                          <a:spcPts val="0"/>
                        </a:spcAft>
                      </a:pPr>
                      <a:endParaRPr lang="en-GB" sz="900" baseline="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SassoonPrimary" panose="020B0500000000000000" pitchFamily="34" charset="0"/>
                          <a:ea typeface="Calibri" panose="020F0502020204030204" pitchFamily="34" charset="0"/>
                          <a:cs typeface="Times New Roman" panose="02020603050405020304" pitchFamily="18" charset="0"/>
                        </a:rPr>
                        <a:t>Row</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a:t>
                      </a:r>
                      <a:r>
                        <a:rPr lang="en-GB" sz="900" baseline="0" dirty="0" err="1">
                          <a:effectLst/>
                          <a:latin typeface="SassoonPrimary" panose="020B0500000000000000" pitchFamily="34" charset="0"/>
                          <a:ea typeface="Calibri" panose="020F0502020204030204" pitchFamily="34" charset="0"/>
                          <a:cs typeface="Times New Roman" panose="02020603050405020304" pitchFamily="18" charset="0"/>
                        </a:rPr>
                        <a:t>row</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a:t>
                      </a:r>
                      <a:r>
                        <a:rPr lang="en-GB" sz="900" baseline="0" dirty="0" err="1">
                          <a:effectLst/>
                          <a:latin typeface="SassoonPrimary" panose="020B0500000000000000" pitchFamily="34" charset="0"/>
                          <a:ea typeface="Calibri" panose="020F0502020204030204" pitchFamily="34" charset="0"/>
                          <a:cs typeface="Times New Roman" panose="02020603050405020304" pitchFamily="18" charset="0"/>
                        </a:rPr>
                        <a:t>row</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your boat </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5 little monkeys</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Down in the jungle</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Leo the Lion</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Old Macdonald </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Three Baby Owls </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12345 once I caught a fish alive </a:t>
                      </a:r>
                    </a:p>
                    <a:p>
                      <a:pPr algn="ctr">
                        <a:lnSpc>
                          <a:spcPct val="115000"/>
                        </a:lnSpc>
                        <a:spcAft>
                          <a:spcPts val="0"/>
                        </a:spcAft>
                      </a:pPr>
                      <a:endParaRPr lang="en-GB" sz="900" baseline="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900" dirty="0">
                        <a:effectLst/>
                        <a:latin typeface="SassoonPrimary" panose="020B0500000000000000"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lnSpc>
                          <a:spcPct val="115000"/>
                        </a:lnSpc>
                        <a:spcAft>
                          <a:spcPts val="0"/>
                        </a:spcAft>
                      </a:pPr>
                      <a:r>
                        <a:rPr lang="en-GB" sz="90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Walters Wonderful Web</a:t>
                      </a:r>
                    </a:p>
                    <a:p>
                      <a:pPr algn="ctr">
                        <a:lnSpc>
                          <a:spcPct val="115000"/>
                        </a:lnSpc>
                        <a:spcAft>
                          <a:spcPts val="0"/>
                        </a:spcAft>
                      </a:pPr>
                      <a:r>
                        <a:rPr lang="en-GB" sz="90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The Very Hungry</a:t>
                      </a:r>
                      <a:r>
                        <a:rPr lang="en-GB" sz="900" baseline="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 Caterpillar</a:t>
                      </a:r>
                    </a:p>
                    <a:p>
                      <a:pPr algn="ctr">
                        <a:lnSpc>
                          <a:spcPct val="115000"/>
                        </a:lnSpc>
                        <a:spcAft>
                          <a:spcPts val="0"/>
                        </a:spcAft>
                      </a:pPr>
                      <a:r>
                        <a:rPr lang="en-GB" sz="900" baseline="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Bee</a:t>
                      </a:r>
                    </a:p>
                    <a:p>
                      <a:pPr algn="ctr">
                        <a:lnSpc>
                          <a:spcPct val="115000"/>
                        </a:lnSpc>
                        <a:spcAft>
                          <a:spcPts val="0"/>
                        </a:spcAft>
                      </a:pPr>
                      <a:r>
                        <a:rPr lang="en-GB" sz="900" baseline="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Lola plants a garden</a:t>
                      </a:r>
                    </a:p>
                    <a:p>
                      <a:pPr algn="ctr">
                        <a:lnSpc>
                          <a:spcPct val="115000"/>
                        </a:lnSpc>
                        <a:spcAft>
                          <a:spcPts val="0"/>
                        </a:spcAft>
                      </a:pPr>
                      <a:r>
                        <a:rPr lang="en-GB" sz="900" baseline="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Jaspers Beanstalk</a:t>
                      </a:r>
                    </a:p>
                    <a:p>
                      <a:pPr algn="ctr">
                        <a:lnSpc>
                          <a:spcPct val="115000"/>
                        </a:lnSpc>
                        <a:spcAft>
                          <a:spcPts val="0"/>
                        </a:spcAft>
                      </a:pPr>
                      <a:r>
                        <a:rPr lang="en-GB" sz="900" baseline="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rPr>
                        <a:t>We’re going on an egg hunt</a:t>
                      </a:r>
                    </a:p>
                    <a:p>
                      <a:pPr algn="ctr">
                        <a:lnSpc>
                          <a:spcPct val="115000"/>
                        </a:lnSpc>
                        <a:spcAft>
                          <a:spcPts val="0"/>
                        </a:spcAft>
                      </a:pPr>
                      <a:endParaRPr lang="en-GB" sz="900" baseline="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b="0" i="0" kern="1200" dirty="0">
                          <a:solidFill>
                            <a:schemeClr val="dk1"/>
                          </a:solidFill>
                          <a:effectLst/>
                          <a:latin typeface="SassoonPrimary" panose="020B0500000000000000" pitchFamily="34" charset="0"/>
                          <a:ea typeface="+mn-ea"/>
                          <a:cs typeface="+mn-cs"/>
                        </a:rPr>
                        <a:t>When Goldilocks went to the house of the bears</a:t>
                      </a:r>
                    </a:p>
                    <a:p>
                      <a:pPr algn="ctr">
                        <a:lnSpc>
                          <a:spcPct val="115000"/>
                        </a:lnSpc>
                        <a:spcAft>
                          <a:spcPts val="0"/>
                        </a:spcAft>
                      </a:pPr>
                      <a:r>
                        <a:rPr lang="en-GB" sz="1000" b="0" i="0" kern="1200" dirty="0">
                          <a:solidFill>
                            <a:schemeClr val="dk1"/>
                          </a:solidFill>
                          <a:effectLst/>
                          <a:latin typeface="SassoonPrimary" panose="020B0500000000000000" pitchFamily="34" charset="0"/>
                          <a:ea typeface="+mn-ea"/>
                          <a:cs typeface="+mn-cs"/>
                        </a:rPr>
                        <a:t>Old MacDonald </a:t>
                      </a:r>
                    </a:p>
                    <a:p>
                      <a:pPr algn="ctr">
                        <a:lnSpc>
                          <a:spcPct val="115000"/>
                        </a:lnSpc>
                        <a:spcAft>
                          <a:spcPts val="0"/>
                        </a:spcAft>
                      </a:pPr>
                      <a:r>
                        <a:rPr lang="en-GB" sz="1000" b="0" i="0" kern="1200" dirty="0">
                          <a:solidFill>
                            <a:schemeClr val="dk1"/>
                          </a:solidFill>
                          <a:effectLst/>
                          <a:latin typeface="SassoonPrimary" panose="020B0500000000000000" pitchFamily="34" charset="0"/>
                          <a:ea typeface="+mn-ea"/>
                          <a:cs typeface="+mn-cs"/>
                        </a:rPr>
                        <a:t>Down</a:t>
                      </a:r>
                      <a:r>
                        <a:rPr lang="en-GB" sz="1000" b="0" i="0" kern="1200" baseline="0" dirty="0">
                          <a:solidFill>
                            <a:schemeClr val="dk1"/>
                          </a:solidFill>
                          <a:effectLst/>
                          <a:latin typeface="SassoonPrimary" panose="020B0500000000000000" pitchFamily="34" charset="0"/>
                          <a:ea typeface="+mn-ea"/>
                          <a:cs typeface="+mn-cs"/>
                        </a:rPr>
                        <a:t> at the station</a:t>
                      </a:r>
                      <a:r>
                        <a:rPr lang="en-GB" sz="1000" b="0" i="0" kern="1200" dirty="0">
                          <a:solidFill>
                            <a:schemeClr val="dk1"/>
                          </a:solidFill>
                          <a:effectLst/>
                          <a:latin typeface="SassoonPrimary" panose="020B0500000000000000" pitchFamily="34" charset="0"/>
                          <a:ea typeface="+mn-ea"/>
                          <a:cs typeface="+mn-cs"/>
                        </a:rPr>
                        <a:t> </a:t>
                      </a:r>
                      <a:endParaRPr lang="en-GB" sz="500" dirty="0">
                        <a:solidFill>
                          <a:schemeClr val="tx1"/>
                        </a:solidFill>
                        <a:effectLst/>
                        <a:latin typeface="SassoonPrimary" panose="020B0500000000000000"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lnSpc>
                          <a:spcPct val="115000"/>
                        </a:lnSpc>
                        <a:spcAft>
                          <a:spcPts val="0"/>
                        </a:spcAft>
                      </a:pPr>
                      <a:r>
                        <a:rPr lang="en-GB" sz="900" dirty="0">
                          <a:effectLst/>
                          <a:latin typeface="SassoonPrimary" panose="020B0500000000000000" pitchFamily="34" charset="0"/>
                          <a:ea typeface="Calibri" panose="020F0502020204030204" pitchFamily="34" charset="0"/>
                          <a:cs typeface="Times New Roman" panose="02020603050405020304" pitchFamily="18" charset="0"/>
                        </a:rPr>
                        <a:t>We’re going on a bear</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hunt</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Goldilocks and the 3 bears</a:t>
                      </a:r>
                    </a:p>
                    <a:p>
                      <a:pPr algn="ctr">
                        <a:lnSpc>
                          <a:spcPct val="115000"/>
                        </a:lnSpc>
                        <a:spcAft>
                          <a:spcPts val="0"/>
                        </a:spcAft>
                      </a:pPr>
                      <a:r>
                        <a:rPr lang="en-GB" sz="900" baseline="0" dirty="0" err="1">
                          <a:effectLst/>
                          <a:latin typeface="SassoonPrimary" panose="020B0500000000000000" pitchFamily="34" charset="0"/>
                          <a:ea typeface="Calibri" panose="020F0502020204030204" pitchFamily="34" charset="0"/>
                          <a:cs typeface="Times New Roman" panose="02020603050405020304" pitchFamily="18" charset="0"/>
                        </a:rPr>
                        <a:t>Gruffalo</a:t>
                      </a:r>
                      <a:endParaRPr lang="en-GB" sz="900" baseline="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Old </a:t>
                      </a:r>
                      <a:r>
                        <a:rPr lang="en-GB" sz="900" baseline="0" dirty="0" err="1">
                          <a:effectLst/>
                          <a:latin typeface="SassoonPrimary" panose="020B0500000000000000" pitchFamily="34" charset="0"/>
                          <a:ea typeface="Calibri" panose="020F0502020204030204" pitchFamily="34" charset="0"/>
                          <a:cs typeface="Times New Roman" panose="02020603050405020304" pitchFamily="18" charset="0"/>
                        </a:rPr>
                        <a:t>Macdonalds</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things that go</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The train ride</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Car </a:t>
                      </a:r>
                      <a:r>
                        <a:rPr lang="en-GB" sz="900" baseline="0" dirty="0" err="1">
                          <a:effectLst/>
                          <a:latin typeface="SassoonPrimary" panose="020B0500000000000000" pitchFamily="34" charset="0"/>
                          <a:ea typeface="Calibri" panose="020F0502020204030204" pitchFamily="34" charset="0"/>
                          <a:cs typeface="Times New Roman" panose="02020603050405020304" pitchFamily="18" charset="0"/>
                        </a:rPr>
                        <a:t>car</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 truck jeep</a:t>
                      </a:r>
                      <a:endParaRPr lang="en-GB" sz="90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90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900" dirty="0">
                          <a:effectLst/>
                          <a:latin typeface="SassoonPrimary" panose="020B0500000000000000" pitchFamily="34" charset="0"/>
                          <a:ea typeface="Calibri" panose="020F0502020204030204" pitchFamily="34" charset="0"/>
                          <a:cs typeface="Times New Roman" panose="02020603050405020304" pitchFamily="18" charset="0"/>
                        </a:rPr>
                        <a:t>When Goldilocks went to the house of the bears </a:t>
                      </a:r>
                    </a:p>
                    <a:p>
                      <a:pPr algn="ctr">
                        <a:lnSpc>
                          <a:spcPct val="115000"/>
                        </a:lnSpc>
                        <a:spcAft>
                          <a:spcPts val="0"/>
                        </a:spcAft>
                      </a:pPr>
                      <a:r>
                        <a:rPr lang="en-GB" sz="900" dirty="0">
                          <a:effectLst/>
                          <a:latin typeface="SassoonPrimary" panose="020B0500000000000000" pitchFamily="34" charset="0"/>
                          <a:ea typeface="Calibri" panose="020F0502020204030204" pitchFamily="34" charset="0"/>
                          <a:cs typeface="Times New Roman" panose="02020603050405020304" pitchFamily="18" charset="0"/>
                        </a:rPr>
                        <a:t>Old MacDonald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US" sz="900" dirty="0" err="1">
                          <a:effectLst/>
                          <a:latin typeface="SassoonPrimary" panose="020B0500000000000000" pitchFamily="34" charset="0"/>
                          <a:ea typeface="Calibri" panose="020F0502020204030204" pitchFamily="34" charset="0"/>
                          <a:cs typeface="Times New Roman" panose="02020603050405020304" pitchFamily="18" charset="0"/>
                        </a:rPr>
                        <a:t>Supertato</a:t>
                      </a:r>
                      <a:endParaRPr lang="en-US" sz="90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900" dirty="0">
                          <a:effectLst/>
                          <a:latin typeface="SassoonPrimary" panose="020B0500000000000000" pitchFamily="34" charset="0"/>
                          <a:ea typeface="Calibri" panose="020F0502020204030204" pitchFamily="34" charset="0"/>
                          <a:cs typeface="Times New Roman" panose="02020603050405020304" pitchFamily="18" charset="0"/>
                        </a:rPr>
                        <a:t>Hair</a:t>
                      </a: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 Love</a:t>
                      </a: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We’re all wonders </a:t>
                      </a:r>
                    </a:p>
                    <a:p>
                      <a:pPr algn="ctr">
                        <a:lnSpc>
                          <a:spcPct val="115000"/>
                        </a:lnSpc>
                        <a:spcAft>
                          <a:spcPts val="0"/>
                        </a:spcAft>
                      </a:pPr>
                      <a:r>
                        <a:rPr lang="en-US" sz="900" baseline="0" dirty="0" err="1">
                          <a:effectLst/>
                          <a:latin typeface="SassoonPrimary" panose="020B0500000000000000" pitchFamily="34" charset="0"/>
                          <a:ea typeface="Calibri" panose="020F0502020204030204" pitchFamily="34" charset="0"/>
                          <a:cs typeface="Times New Roman" panose="02020603050405020304" pitchFamily="18" charset="0"/>
                        </a:rPr>
                        <a:t>Superworm</a:t>
                      </a:r>
                      <a:endParaRPr lang="en-US" sz="900" baseline="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People who help us</a:t>
                      </a: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Flashing fire engines</a:t>
                      </a: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The </a:t>
                      </a:r>
                      <a:r>
                        <a:rPr lang="en-US" sz="900" baseline="0" dirty="0" err="1">
                          <a:effectLst/>
                          <a:latin typeface="SassoonPrimary" panose="020B0500000000000000" pitchFamily="34" charset="0"/>
                          <a:ea typeface="Calibri" panose="020F0502020204030204" pitchFamily="34" charset="0"/>
                          <a:cs typeface="Times New Roman" panose="02020603050405020304" pitchFamily="18" charset="0"/>
                        </a:rPr>
                        <a:t>Colour</a:t>
                      </a: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 Monster goes to school </a:t>
                      </a:r>
                    </a:p>
                    <a:p>
                      <a:pPr algn="ctr">
                        <a:lnSpc>
                          <a:spcPct val="115000"/>
                        </a:lnSpc>
                        <a:spcAft>
                          <a:spcPts val="0"/>
                        </a:spcAft>
                      </a:pPr>
                      <a:endParaRPr lang="en-US" sz="900" baseline="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Non fiction texts about people who help us</a:t>
                      </a: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Miss Polly had a dolly</a:t>
                      </a:r>
                    </a:p>
                    <a:p>
                      <a:pPr algn="ctr">
                        <a:lnSpc>
                          <a:spcPct val="115000"/>
                        </a:lnSpc>
                        <a:spcAft>
                          <a:spcPts val="0"/>
                        </a:spcAft>
                      </a:pPr>
                      <a:r>
                        <a:rPr lang="en-US" sz="900" baseline="0" dirty="0">
                          <a:effectLst/>
                          <a:latin typeface="SassoonPrimary" panose="020B0500000000000000" pitchFamily="34" charset="0"/>
                          <a:ea typeface="Calibri" panose="020F0502020204030204" pitchFamily="34" charset="0"/>
                          <a:cs typeface="Times New Roman" panose="02020603050405020304" pitchFamily="18" charset="0"/>
                        </a:rPr>
                        <a:t>5 little firemen  </a:t>
                      </a:r>
                      <a:endParaRPr lang="en-US" sz="900" dirty="0">
                        <a:effectLst/>
                        <a:latin typeface="SassoonPrimary" panose="020B0500000000000000"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900" dirty="0">
                        <a:effectLst/>
                        <a:latin typeface="SassoonPrimary" panose="020B0500000000000000"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140079">
                <a:tc>
                  <a:txBody>
                    <a:bodyPr/>
                    <a:lstStyle/>
                    <a:p>
                      <a:pPr algn="ctr"/>
                      <a:r>
                        <a:rPr lang="en-US" sz="1800" b="1" dirty="0">
                          <a:latin typeface="Sassoon Infant Std" panose="020B0503020103030203" pitchFamily="34" charset="0"/>
                          <a:cs typeface="Amatic SC" panose="00000500000000000000" pitchFamily="2" charset="-79"/>
                        </a:rPr>
                        <a:t>‘Wow’ moments </a:t>
                      </a:r>
                      <a:r>
                        <a:rPr lang="en-US" sz="1800" b="1" dirty="0">
                          <a:solidFill>
                            <a:srgbClr val="0070C0"/>
                          </a:solidFill>
                          <a:latin typeface="Sassoon Infant Std" panose="020B0503020103030203" pitchFamily="34" charset="0"/>
                          <a:cs typeface="Amatic SC" panose="00000500000000000000" pitchFamily="2" charset="-79"/>
                        </a:rPr>
                        <a:t> </a:t>
                      </a:r>
                      <a:endParaRPr lang="en-GB" sz="1800" b="1" dirty="0">
                        <a:solidFill>
                          <a:srgbClr val="0070C0"/>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baseline="0" dirty="0" err="1">
                          <a:solidFill>
                            <a:schemeClr val="tx1"/>
                          </a:solidFill>
                          <a:latin typeface="SassoonPrimary" panose="020B0500000000000000" pitchFamily="34" charset="0"/>
                          <a:cs typeface="Amatic SC" panose="00000500000000000000" pitchFamily="2" charset="-79"/>
                        </a:rPr>
                        <a:t>Colour</a:t>
                      </a:r>
                      <a:r>
                        <a:rPr lang="en-US" sz="900" baseline="0" dirty="0">
                          <a:solidFill>
                            <a:schemeClr val="tx1"/>
                          </a:solidFill>
                          <a:latin typeface="SassoonPrimary" panose="020B0500000000000000" pitchFamily="34" charset="0"/>
                          <a:cs typeface="Amatic SC" panose="00000500000000000000" pitchFamily="2" charset="-79"/>
                        </a:rPr>
                        <a:t> in nature walk </a:t>
                      </a:r>
                    </a:p>
                    <a:p>
                      <a:pPr algn="ctr"/>
                      <a:r>
                        <a:rPr lang="en-US" sz="900" baseline="0" dirty="0">
                          <a:solidFill>
                            <a:schemeClr val="tx1"/>
                          </a:solidFill>
                          <a:latin typeface="SassoonPrimary" panose="020B0500000000000000" pitchFamily="34" charset="0"/>
                          <a:cs typeface="Amatic SC" panose="00000500000000000000" pitchFamily="2" charset="-79"/>
                        </a:rPr>
                        <a:t>Sing and share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Christmas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Christmas Crafts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Santa visit</a:t>
                      </a:r>
                      <a:endParaRPr lang="en-US" sz="900" dirty="0">
                        <a:solidFill>
                          <a:schemeClr val="tx1"/>
                        </a:solidFill>
                        <a:latin typeface="SassoonPrimary" panose="020B0500000000000000"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900" dirty="0">
                          <a:effectLst/>
                          <a:latin typeface="SassoonPrimary" panose="020B0500000000000000" pitchFamily="34" charset="0"/>
                          <a:ea typeface="Calibri" panose="020F0502020204030204" pitchFamily="34" charset="0"/>
                          <a:cs typeface="Times New Roman" panose="02020603050405020304" pitchFamily="18" charset="0"/>
                        </a:rPr>
                        <a:t>Chick</a:t>
                      </a: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/Duck eggs </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Caterpillars/Butterflies</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Visit from animals/pets?</a:t>
                      </a:r>
                    </a:p>
                    <a:p>
                      <a:pPr algn="ctr">
                        <a:lnSpc>
                          <a:spcPct val="115000"/>
                        </a:lnSpc>
                        <a:spcAft>
                          <a:spcPts val="0"/>
                        </a:spcAft>
                      </a:pPr>
                      <a:r>
                        <a:rPr lang="en-GB" sz="900" baseline="0" dirty="0">
                          <a:effectLst/>
                          <a:latin typeface="SassoonPrimary" panose="020B0500000000000000" pitchFamily="34" charset="0"/>
                          <a:ea typeface="Calibri" panose="020F0502020204030204" pitchFamily="34" charset="0"/>
                          <a:cs typeface="Times New Roman" panose="02020603050405020304" pitchFamily="18" charset="0"/>
                        </a:rPr>
                        <a:t>An animal in our school! (Green screen/clues)</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Sing and Share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aseline="0" dirty="0">
                          <a:effectLst/>
                          <a:latin typeface="SassoonPrimary" panose="020B0500000000000000" pitchFamily="34" charset="0"/>
                          <a:ea typeface="Calibri" panose="020F0502020204030204" pitchFamily="34" charset="0"/>
                          <a:cs typeface="Calibri" panose="020F0502020204030204" pitchFamily="34" charset="0"/>
                        </a:rPr>
                        <a:t>Growing sunflowers/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Sing and Share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aseline="0" dirty="0">
                        <a:effectLst/>
                        <a:latin typeface="SassoonPrimary" panose="020B0500000000000000"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effectLst/>
                        <a:latin typeface="SassoonPrimary" panose="020B0500000000000000"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900" dirty="0">
                          <a:solidFill>
                            <a:schemeClr val="tx1"/>
                          </a:solidFill>
                          <a:latin typeface="SassoonPrimary" panose="020B0500000000000000" pitchFamily="34" charset="0"/>
                          <a:cs typeface="Amatic SC" panose="00000500000000000000" pitchFamily="2" charset="-79"/>
                        </a:rPr>
                        <a:t>Trip</a:t>
                      </a:r>
                      <a:r>
                        <a:rPr lang="en-US" sz="900" baseline="0" dirty="0">
                          <a:solidFill>
                            <a:schemeClr val="tx1"/>
                          </a:solidFill>
                          <a:latin typeface="SassoonPrimary" panose="020B0500000000000000" pitchFamily="34" charset="0"/>
                          <a:cs typeface="Amatic SC" panose="00000500000000000000" pitchFamily="2" charset="-79"/>
                        </a:rPr>
                        <a:t> to Stonebridge?</a:t>
                      </a:r>
                    </a:p>
                    <a:p>
                      <a:pPr algn="ctr"/>
                      <a:r>
                        <a:rPr lang="en-US" sz="900" baseline="0" dirty="0">
                          <a:solidFill>
                            <a:schemeClr val="tx1"/>
                          </a:solidFill>
                          <a:latin typeface="SassoonPrimary" panose="020B0500000000000000" pitchFamily="34" charset="0"/>
                          <a:cs typeface="Amatic SC" panose="00000500000000000000" pitchFamily="2" charset="-79"/>
                        </a:rPr>
                        <a:t>Following a treasure map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Sing and Share</a:t>
                      </a:r>
                    </a:p>
                    <a:p>
                      <a:pPr algn="ctr"/>
                      <a:endParaRPr lang="en-US"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900" dirty="0">
                          <a:solidFill>
                            <a:schemeClr val="tx1"/>
                          </a:solidFill>
                          <a:latin typeface="SassoonPrimary" panose="020B0500000000000000" pitchFamily="34" charset="0"/>
                          <a:cs typeface="Amatic SC" panose="00000500000000000000" pitchFamily="2" charset="-79"/>
                        </a:rPr>
                        <a:t>Fire</a:t>
                      </a:r>
                      <a:r>
                        <a:rPr lang="en-GB" sz="900" baseline="0" dirty="0">
                          <a:solidFill>
                            <a:schemeClr val="tx1"/>
                          </a:solidFill>
                          <a:latin typeface="SassoonPrimary" panose="020B0500000000000000" pitchFamily="34" charset="0"/>
                          <a:cs typeface="Amatic SC" panose="00000500000000000000" pitchFamily="2" charset="-79"/>
                        </a:rPr>
                        <a:t> engine/fire fighter visit </a:t>
                      </a:r>
                    </a:p>
                    <a:p>
                      <a:pPr algn="ctr"/>
                      <a:r>
                        <a:rPr lang="en-GB" sz="900" baseline="0" dirty="0">
                          <a:solidFill>
                            <a:schemeClr val="tx1"/>
                          </a:solidFill>
                          <a:latin typeface="SassoonPrimary" panose="020B0500000000000000" pitchFamily="34" charset="0"/>
                          <a:cs typeface="Amatic SC" panose="00000500000000000000" pitchFamily="2" charset="-79"/>
                        </a:rPr>
                        <a:t>Nurse visit </a:t>
                      </a:r>
                    </a:p>
                    <a:p>
                      <a:pPr algn="ctr"/>
                      <a:r>
                        <a:rPr lang="en-GB" sz="900" baseline="0" dirty="0">
                          <a:solidFill>
                            <a:schemeClr val="tx1"/>
                          </a:solidFill>
                          <a:latin typeface="SassoonPrimary" panose="020B0500000000000000" pitchFamily="34" charset="0"/>
                          <a:cs typeface="Amatic SC" panose="00000500000000000000" pitchFamily="2" charset="-79"/>
                        </a:rPr>
                        <a:t>Visits to our new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tx1"/>
                          </a:solidFill>
                          <a:latin typeface="SassoonPrimary" panose="020B0500000000000000" pitchFamily="34" charset="0"/>
                          <a:cs typeface="Amatic SC" panose="00000500000000000000" pitchFamily="2" charset="-79"/>
                        </a:rPr>
                        <a:t>Sing and Share</a:t>
                      </a:r>
                    </a:p>
                    <a:p>
                      <a:pPr algn="ctr"/>
                      <a:endParaRPr lang="en-GB" sz="900" dirty="0">
                        <a:solidFill>
                          <a:schemeClr val="tx1"/>
                        </a:solidFill>
                        <a:latin typeface="SassoonPrimary" panose="020B0500000000000000"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4" name="Picture 3"/>
          <p:cNvPicPr>
            <a:picLocks noChangeAspect="1"/>
          </p:cNvPicPr>
          <p:nvPr/>
        </p:nvPicPr>
        <p:blipFill rotWithShape="1">
          <a:blip r:embed="rId3"/>
          <a:srcRect l="18088" t="12176" r="70491" b="77719"/>
          <a:stretch/>
        </p:blipFill>
        <p:spPr>
          <a:xfrm>
            <a:off x="397164" y="0"/>
            <a:ext cx="971883" cy="433136"/>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84382" y="-83987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1705731"/>
              </p:ext>
            </p:extLst>
          </p:nvPr>
        </p:nvGraphicFramePr>
        <p:xfrm>
          <a:off x="197738" y="485693"/>
          <a:ext cx="11754117" cy="6557361"/>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578177">
                  <a:extLst>
                    <a:ext uri="{9D8B030D-6E8A-4147-A177-3AD203B41FA5}">
                      <a16:colId xmlns:a16="http://schemas.microsoft.com/office/drawing/2014/main" val="1588033082"/>
                    </a:ext>
                  </a:extLst>
                </a:gridCol>
              </a:tblGrid>
              <a:tr h="436566">
                <a:tc>
                  <a:txBody>
                    <a:bodyPr/>
                    <a:lstStyle/>
                    <a:p>
                      <a:pPr algn="ctr"/>
                      <a:endParaRPr lang="en-GB" dirty="0">
                        <a:latin typeface="Sassoon Infant Std" panose="020B050302010303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 Infant Std" panose="020B0503020103030203" pitchFamily="34" charset="0"/>
                          <a:cs typeface="Amatic SC" panose="00000500000000000000" pitchFamily="2" charset="-79"/>
                        </a:rPr>
                        <a:t>Autumn</a:t>
                      </a:r>
                      <a:r>
                        <a:rPr lang="en-US" sz="2400" baseline="0" dirty="0">
                          <a:solidFill>
                            <a:schemeClr val="tx1"/>
                          </a:solidFill>
                          <a:latin typeface="Sassoon Infant Std" panose="020B0503020103030203" pitchFamily="34" charset="0"/>
                          <a:cs typeface="Amatic SC" panose="00000500000000000000" pitchFamily="2" charset="-79"/>
                        </a:rPr>
                        <a:t> 1</a:t>
                      </a:r>
                      <a:endParaRPr lang="en-GB" sz="24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Sassoon Infant Std" panose="020B0503020103030203" pitchFamily="34" charset="0"/>
                          <a:cs typeface="Amatic SC" panose="00000500000000000000" pitchFamily="2" charset="-79"/>
                        </a:rPr>
                        <a:t>Autumn 2</a:t>
                      </a:r>
                      <a:endParaRPr lang="en-GB" sz="24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gridSpan="2">
                  <a:txBody>
                    <a:bodyPr/>
                    <a:lstStyle/>
                    <a:p>
                      <a:pPr algn="ctr"/>
                      <a:r>
                        <a:rPr lang="en-US" sz="2400" dirty="0">
                          <a:solidFill>
                            <a:schemeClr val="tx1"/>
                          </a:solidFill>
                          <a:latin typeface="Sassoon Infant Std" panose="020B0503020103030203" pitchFamily="34" charset="0"/>
                          <a:cs typeface="Amatic SC" panose="00000500000000000000" pitchFamily="2" charset="-79"/>
                        </a:rPr>
                        <a:t>Spring 1</a:t>
                      </a:r>
                      <a:endParaRPr lang="en-GB" sz="24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algn="ctr"/>
                      <a:r>
                        <a:rPr lang="en-US" sz="2400" dirty="0">
                          <a:solidFill>
                            <a:schemeClr val="tx1"/>
                          </a:solidFill>
                          <a:latin typeface="Sassoon Infant Std" panose="020B0503020103030203" pitchFamily="34" charset="0"/>
                          <a:cs typeface="Amatic SC" panose="00000500000000000000" pitchFamily="2" charset="-79"/>
                        </a:rPr>
                        <a:t>Spring 2</a:t>
                      </a:r>
                      <a:endParaRPr lang="en-GB" sz="24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algn="ctr"/>
                      <a:r>
                        <a:rPr lang="en-US" sz="2400" dirty="0">
                          <a:solidFill>
                            <a:schemeClr val="tx1"/>
                          </a:solidFill>
                          <a:latin typeface="Sassoon Infant Std" panose="020B0503020103030203" pitchFamily="34" charset="0"/>
                          <a:cs typeface="Amatic SC" panose="00000500000000000000" pitchFamily="2" charset="-79"/>
                        </a:rPr>
                        <a:t>Summer 1</a:t>
                      </a:r>
                      <a:endParaRPr lang="en-GB" sz="24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400" dirty="0">
                          <a:solidFill>
                            <a:schemeClr val="tx1"/>
                          </a:solidFill>
                          <a:latin typeface="Sassoon Infant Std" panose="020B0503020103030203" pitchFamily="34" charset="0"/>
                          <a:cs typeface="Amatic SC" panose="00000500000000000000" pitchFamily="2" charset="-79"/>
                        </a:rPr>
                        <a:t>Summer 2</a:t>
                      </a:r>
                      <a:endParaRPr lang="en-GB" sz="24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873133">
                <a:tc>
                  <a:txBody>
                    <a:bodyPr/>
                    <a:lstStyle/>
                    <a:p>
                      <a:pPr algn="ctr"/>
                      <a:r>
                        <a:rPr lang="en-US" sz="2000" b="0" dirty="0">
                          <a:latin typeface="Sassoon Infant Std" panose="020B0503020103030203" pitchFamily="34" charset="0"/>
                          <a:cs typeface="Amatic SC" panose="00000500000000000000" pitchFamily="2" charset="-79"/>
                        </a:rPr>
                        <a:t>Themes </a:t>
                      </a:r>
                      <a:endParaRPr lang="en-GB" sz="20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err="1">
                          <a:latin typeface="Sassoon Infant Std" panose="020B0503020103030203" pitchFamily="34" charset="0"/>
                          <a:cs typeface="Amatic SC" panose="00000500000000000000" pitchFamily="2" charset="-79"/>
                        </a:rPr>
                        <a:t>Colourful</a:t>
                      </a:r>
                      <a:r>
                        <a:rPr lang="en-US" sz="1800" dirty="0">
                          <a:latin typeface="Sassoon Infant Std" panose="020B0503020103030203" pitchFamily="34" charset="0"/>
                          <a:cs typeface="Amatic SC" panose="00000500000000000000" pitchFamily="2" charset="-79"/>
                        </a:rPr>
                        <a:t>,</a:t>
                      </a:r>
                      <a:r>
                        <a:rPr lang="en-US" sz="1800" baseline="0" dirty="0">
                          <a:latin typeface="Sassoon Infant Std" panose="020B0503020103030203" pitchFamily="34" charset="0"/>
                          <a:cs typeface="Amatic SC" panose="00000500000000000000" pitchFamily="2" charset="-79"/>
                        </a:rPr>
                        <a:t> Wonderful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Celebrations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gridSpan="2">
                  <a:txBody>
                    <a:bodyPr/>
                    <a:lstStyle/>
                    <a:p>
                      <a:pPr algn="ct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Animal Kingdom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Great Outdoors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dirty="0"/>
                    </a:p>
                  </a:txBody>
                  <a:tcPr/>
                </a:tc>
                <a:tc gridSpan="2">
                  <a:txBody>
                    <a:bodyPr/>
                    <a:lstStyle/>
                    <a:p>
                      <a:pPr algn="ctr"/>
                      <a:r>
                        <a:rPr lang="en-US" sz="1800" dirty="0">
                          <a:latin typeface="Sassoon Infant Std" panose="020B0503020103030203" pitchFamily="34" charset="0"/>
                          <a:cs typeface="Amatic SC" panose="00000500000000000000" pitchFamily="2" charset="-79"/>
                        </a:rPr>
                        <a:t>A</a:t>
                      </a:r>
                      <a:r>
                        <a:rPr lang="en-US" sz="1800" baseline="0" dirty="0">
                          <a:latin typeface="Sassoon Infant Std" panose="020B0503020103030203" pitchFamily="34" charset="0"/>
                          <a:cs typeface="Amatic SC" panose="00000500000000000000" pitchFamily="2" charset="-79"/>
                        </a:rPr>
                        <a:t> Grand Adventure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2000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Sassoon Infant Std" panose="020B0503020103030203" pitchFamily="34" charset="0"/>
                          <a:cs typeface="Amatic SC" panose="00000500000000000000" pitchFamily="2" charset="-79"/>
                        </a:rPr>
                        <a:t>Communication and Language</a:t>
                      </a:r>
                      <a:r>
                        <a:rPr lang="en-US" sz="800" dirty="0">
                          <a:latin typeface="Sassoon Infant Std" panose="020B0503020103030203" pitchFamily="34" charset="0"/>
                        </a:rPr>
                        <a:t>. </a:t>
                      </a:r>
                      <a:endParaRPr lang="en-GB" sz="800" b="1"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r>
                        <a:rPr lang="en-GB" sz="1100" b="0" i="0" kern="1200" dirty="0">
                          <a:solidFill>
                            <a:schemeClr val="dk1"/>
                          </a:solidFill>
                          <a:effectLst/>
                          <a:latin typeface="Sassoon Infant Std" panose="020B0503020103030203" pitchFamily="34" charset="0"/>
                          <a:ea typeface="+mn-ea"/>
                          <a:cs typeface="+mn-cs"/>
                        </a:rPr>
                        <a:t>Experiences in the womb lay the foundation for communication, and a baby’s voice is evident from the beginning.  Babies use their bodies, facial expressions, gestures, sounds and movements to seek connections and respond to those around them. Young children depend on </a:t>
                      </a:r>
                      <a:r>
                        <a:rPr lang="en-GB" sz="1100" b="1" i="0" kern="1200" dirty="0">
                          <a:solidFill>
                            <a:schemeClr val="dk1"/>
                          </a:solidFill>
                          <a:effectLst/>
                          <a:latin typeface="Sassoon Infant Std" panose="020B0503020103030203" pitchFamily="34" charset="0"/>
                          <a:ea typeface="+mn-ea"/>
                          <a:cs typeface="+mn-cs"/>
                        </a:rPr>
                        <a:t>back-and-forth interactions</a:t>
                      </a:r>
                      <a:r>
                        <a:rPr lang="en-GB" sz="1100" b="0" i="0" kern="1200" dirty="0">
                          <a:solidFill>
                            <a:schemeClr val="dk1"/>
                          </a:solidFill>
                          <a:effectLst/>
                          <a:latin typeface="Sassoon Infant Std" panose="020B0503020103030203" pitchFamily="34" charset="0"/>
                          <a:ea typeface="+mn-ea"/>
                          <a:cs typeface="+mn-cs"/>
                        </a:rPr>
                        <a:t> with </a:t>
                      </a:r>
                      <a:r>
                        <a:rPr lang="en-GB" sz="1100" b="1" i="0" kern="1200" dirty="0">
                          <a:solidFill>
                            <a:schemeClr val="dk1"/>
                          </a:solidFill>
                          <a:effectLst/>
                          <a:latin typeface="Sassoon Infant Std" panose="020B0503020103030203" pitchFamily="34" charset="0"/>
                          <a:ea typeface="+mn-ea"/>
                          <a:cs typeface="+mn-cs"/>
                        </a:rPr>
                        <a:t>responsive others</a:t>
                      </a:r>
                      <a:r>
                        <a:rPr lang="en-GB" sz="1100" b="0" i="0" kern="1200" dirty="0">
                          <a:solidFill>
                            <a:schemeClr val="dk1"/>
                          </a:solidFill>
                          <a:effectLst/>
                          <a:latin typeface="Sassoon Infant Std" panose="020B0503020103030203" pitchFamily="34" charset="0"/>
                          <a:ea typeface="+mn-ea"/>
                          <a:cs typeface="+mn-cs"/>
                        </a:rPr>
                        <a:t> to develop confidence as effective communicators and language users. Communication and language development are closely intertwined with physical, social and emotional experiences.  Communication and language lay a foundation for learning and development, guiding and supporting children’s thinking while underpinning their emerging literacy.</a:t>
                      </a:r>
                    </a:p>
                    <a:p>
                      <a:r>
                        <a:rPr lang="en-GB" sz="1100" b="0" i="0" kern="1200" dirty="0">
                          <a:solidFill>
                            <a:schemeClr val="dk1"/>
                          </a:solidFill>
                          <a:effectLst/>
                          <a:latin typeface="Sassoon Infant Std" panose="020B0503020103030203" pitchFamily="34" charset="0"/>
                          <a:ea typeface="+mn-ea"/>
                          <a:cs typeface="+mn-cs"/>
                        </a:rPr>
                        <a:t>Language is </a:t>
                      </a:r>
                      <a:r>
                        <a:rPr lang="en-GB" sz="1100" b="1" i="0" kern="1200" dirty="0">
                          <a:solidFill>
                            <a:schemeClr val="dk1"/>
                          </a:solidFill>
                          <a:effectLst/>
                          <a:latin typeface="Sassoon Infant Std" panose="020B0503020103030203" pitchFamily="34" charset="0"/>
                          <a:ea typeface="+mn-ea"/>
                          <a:cs typeface="+mn-cs"/>
                        </a:rPr>
                        <a:t>more than words</a:t>
                      </a:r>
                      <a:r>
                        <a:rPr lang="en-GB" sz="1100" b="0" i="0" kern="1200" dirty="0">
                          <a:solidFill>
                            <a:schemeClr val="dk1"/>
                          </a:solidFill>
                          <a:effectLst/>
                          <a:latin typeface="Sassoon Infant Std" panose="020B0503020103030203" pitchFamily="34" charset="0"/>
                          <a:ea typeface="+mn-ea"/>
                          <a:cs typeface="+mn-cs"/>
                        </a:rPr>
                        <a:t>. As children grow, they begin to be aware of and explore different </a:t>
                      </a:r>
                      <a:r>
                        <a:rPr lang="en-GB" sz="1100" b="1" i="0" kern="1200" dirty="0">
                          <a:solidFill>
                            <a:schemeClr val="dk1"/>
                          </a:solidFill>
                          <a:effectLst/>
                          <a:latin typeface="Sassoon Infant Std" panose="020B0503020103030203" pitchFamily="34" charset="0"/>
                          <a:ea typeface="+mn-ea"/>
                          <a:cs typeface="+mn-cs"/>
                        </a:rPr>
                        <a:t>sounds, symbols and words </a:t>
                      </a:r>
                      <a:r>
                        <a:rPr lang="en-GB" sz="1100" b="0" i="0" kern="1200" dirty="0">
                          <a:solidFill>
                            <a:schemeClr val="dk1"/>
                          </a:solidFill>
                          <a:effectLst/>
                          <a:latin typeface="Sassoon Infant Std" panose="020B0503020103030203" pitchFamily="34" charset="0"/>
                          <a:ea typeface="+mn-ea"/>
                          <a:cs typeface="+mn-cs"/>
                        </a:rPr>
                        <a:t>in their everyday worlds; a </a:t>
                      </a:r>
                      <a:r>
                        <a:rPr lang="en-GB" sz="1100" b="1" i="0" kern="1200" dirty="0">
                          <a:solidFill>
                            <a:schemeClr val="dk1"/>
                          </a:solidFill>
                          <a:effectLst/>
                          <a:latin typeface="Sassoon Infant Std" panose="020B0503020103030203" pitchFamily="34" charset="0"/>
                          <a:ea typeface="+mn-ea"/>
                          <a:cs typeface="+mn-cs"/>
                        </a:rPr>
                        <a:t>language-rich environment </a:t>
                      </a:r>
                      <a:r>
                        <a:rPr lang="en-GB" sz="1100" b="0" i="0" kern="1200" dirty="0">
                          <a:solidFill>
                            <a:schemeClr val="dk1"/>
                          </a:solidFill>
                          <a:effectLst/>
                          <a:latin typeface="Sassoon Infant Std" panose="020B0503020103030203" pitchFamily="34" charset="0"/>
                          <a:ea typeface="+mn-ea"/>
                          <a:cs typeface="+mn-cs"/>
                        </a:rPr>
                        <a:t>is crucial. A child’s first language provides the </a:t>
                      </a:r>
                      <a:r>
                        <a:rPr lang="en-GB" sz="1100" b="1" i="0" kern="1200" dirty="0">
                          <a:solidFill>
                            <a:schemeClr val="dk1"/>
                          </a:solidFill>
                          <a:effectLst/>
                          <a:latin typeface="Sassoon Infant Std" panose="020B0503020103030203" pitchFamily="34" charset="0"/>
                          <a:ea typeface="+mn-ea"/>
                          <a:cs typeface="+mn-cs"/>
                        </a:rPr>
                        <a:t>roots to learn </a:t>
                      </a:r>
                      <a:r>
                        <a:rPr lang="en-GB" sz="1100" b="0" i="0" kern="1200" dirty="0">
                          <a:solidFill>
                            <a:schemeClr val="dk1"/>
                          </a:solidFill>
                          <a:effectLst/>
                          <a:latin typeface="Sassoon Infant Std" panose="020B0503020103030203" pitchFamily="34" charset="0"/>
                          <a:ea typeface="+mn-ea"/>
                          <a:cs typeface="+mn-cs"/>
                        </a:rPr>
                        <a:t>additional languages,  and parents should be encouraged to continue to use their home languages to strengthen and support their children’s language proficiency as they join new environments.</a:t>
                      </a:r>
                    </a:p>
                    <a:p>
                      <a:r>
                        <a:rPr lang="en-GB" sz="1100" b="0" i="0" kern="1200" dirty="0">
                          <a:solidFill>
                            <a:schemeClr val="dk1"/>
                          </a:solidFill>
                          <a:effectLst/>
                          <a:latin typeface="Sassoon Infant Std" panose="020B0503020103030203" pitchFamily="34" charset="0"/>
                          <a:ea typeface="+mn-ea"/>
                          <a:cs typeface="+mn-cs"/>
                        </a:rPr>
                        <a:t>Children’s skills develop through a series of identifiable stages which can be looked at in three aspects – </a:t>
                      </a:r>
                      <a:r>
                        <a:rPr lang="en-GB" sz="1100" b="1" i="0" kern="1200" dirty="0">
                          <a:solidFill>
                            <a:schemeClr val="dk1"/>
                          </a:solidFill>
                          <a:effectLst/>
                          <a:latin typeface="Sassoon Infant Std" panose="020B0503020103030203" pitchFamily="34" charset="0"/>
                          <a:ea typeface="+mn-ea"/>
                          <a:cs typeface="+mn-cs"/>
                        </a:rPr>
                        <a:t>Listening and Attention, Understanding, and Speaking</a:t>
                      </a:r>
                      <a:r>
                        <a:rPr lang="en-GB" sz="1100" b="0" i="0" kern="1200" dirty="0">
                          <a:solidFill>
                            <a:schemeClr val="dk1"/>
                          </a:solidFill>
                          <a:effectLst/>
                          <a:latin typeface="Sassoon Infant Std" panose="020B0503020103030203" pitchFamily="34" charset="0"/>
                          <a:ea typeface="+mn-ea"/>
                          <a:cs typeface="+mn-cs"/>
                        </a:rPr>
                        <a:t>. While not all children will follow the exact same sequence or progress at the same rate, it is important to identify children at risk of language delay or disorder as these can have an ongoing impact on wellbeing and learning across the curriculum.</a:t>
                      </a:r>
                    </a:p>
                    <a:p>
                      <a:pPr algn="l"/>
                      <a:endParaRPr lang="en-US" sz="1050" b="1" i="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1886392">
                <a:tc rowSpan="2">
                  <a:txBody>
                    <a:bodyPr/>
                    <a:lstStyle/>
                    <a:p>
                      <a:pPr algn="ctr"/>
                      <a:r>
                        <a:rPr lang="en-GB" sz="1800" b="1" dirty="0">
                          <a:latin typeface="Sassoon Infant Std" panose="020B0503020103030203" pitchFamily="34" charset="0"/>
                          <a:cs typeface="Amatic SC" panose="00000500000000000000" pitchFamily="2" charset="-79"/>
                        </a:rPr>
                        <a:t>Summary Goals</a:t>
                      </a:r>
                    </a:p>
                    <a:p>
                      <a:pPr algn="ctr"/>
                      <a:endParaRPr lang="en-GB" sz="1800" b="1" dirty="0">
                        <a:latin typeface="Sassoon Infant Std" panose="020B0503020103030203" pitchFamily="34" charset="0"/>
                        <a:cs typeface="Amatic SC" panose="00000500000000000000" pitchFamily="2" charset="-79"/>
                      </a:endParaRPr>
                    </a:p>
                    <a:p>
                      <a:pPr algn="ctr"/>
                      <a:r>
                        <a:rPr lang="en-GB" sz="1800" b="1" dirty="0">
                          <a:latin typeface="Sassoon Infant Std" panose="020B0503020103030203" pitchFamily="34" charset="0"/>
                          <a:cs typeface="Amatic SC" panose="00000500000000000000" pitchFamily="2" charset="-79"/>
                        </a:rPr>
                        <a:t>Listening,</a:t>
                      </a:r>
                      <a:r>
                        <a:rPr lang="en-GB" sz="1800" b="1" baseline="0" dirty="0">
                          <a:latin typeface="Sassoon Infant Std" panose="020B0503020103030203" pitchFamily="34" charset="0"/>
                          <a:cs typeface="Amatic SC" panose="00000500000000000000" pitchFamily="2" charset="-79"/>
                        </a:rPr>
                        <a:t> Attention and understanding </a:t>
                      </a:r>
                    </a:p>
                    <a:p>
                      <a:pPr algn="ctr"/>
                      <a:endParaRPr lang="en-GB" sz="1800" b="1" baseline="0" dirty="0">
                        <a:latin typeface="Sassoon Infant Std" panose="020B0503020103030203" pitchFamily="34" charset="0"/>
                        <a:cs typeface="Amatic SC" panose="00000500000000000000" pitchFamily="2" charset="-79"/>
                      </a:endParaRPr>
                    </a:p>
                    <a:p>
                      <a:pPr algn="ctr"/>
                      <a:endParaRPr lang="en-GB" sz="1800" b="1" baseline="0" dirty="0">
                        <a:latin typeface="Sassoon Infant Std" panose="020B0503020103030203" pitchFamily="34" charset="0"/>
                        <a:cs typeface="Amatic SC" panose="00000500000000000000" pitchFamily="2" charset="-79"/>
                      </a:endParaRPr>
                    </a:p>
                    <a:p>
                      <a:pPr algn="ctr"/>
                      <a:endParaRPr lang="en-GB" sz="1800" b="1" baseline="0" dirty="0">
                        <a:latin typeface="Sassoon Infant Std" panose="020B0503020103030203" pitchFamily="34" charset="0"/>
                        <a:cs typeface="Amatic SC" panose="00000500000000000000" pitchFamily="2" charset="-79"/>
                      </a:endParaRPr>
                    </a:p>
                    <a:p>
                      <a:pPr algn="ctr"/>
                      <a:r>
                        <a:rPr lang="en-GB" sz="1800" b="1" baseline="0" dirty="0">
                          <a:latin typeface="Sassoon Infant Std" panose="020B0503020103030203" pitchFamily="34" charset="0"/>
                          <a:cs typeface="Amatic SC" panose="00000500000000000000" pitchFamily="2" charset="-79"/>
                        </a:rPr>
                        <a:t>Speaking</a:t>
                      </a:r>
                      <a:endParaRPr lang="en-GB" sz="1800" b="1"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200" kern="1200" dirty="0">
                          <a:solidFill>
                            <a:schemeClr val="dk1"/>
                          </a:solidFill>
                          <a:effectLst/>
                          <a:latin typeface="Sassoon Infant Std" panose="020B0503020103030203" pitchFamily="34" charset="0"/>
                          <a:ea typeface="+mn-ea"/>
                          <a:cs typeface="+mn-cs"/>
                        </a:rPr>
                        <a:t>I am</a:t>
                      </a:r>
                      <a:r>
                        <a:rPr lang="en-US" sz="1200" kern="1200" baseline="0" dirty="0">
                          <a:solidFill>
                            <a:schemeClr val="dk1"/>
                          </a:solidFill>
                          <a:effectLst/>
                          <a:latin typeface="Sassoon Infant Std" panose="020B0503020103030203" pitchFamily="34" charset="0"/>
                          <a:ea typeface="+mn-ea"/>
                          <a:cs typeface="+mn-cs"/>
                        </a:rPr>
                        <a:t> s</a:t>
                      </a:r>
                      <a:r>
                        <a:rPr lang="en-US" sz="1200" kern="1200" dirty="0">
                          <a:solidFill>
                            <a:schemeClr val="dk1"/>
                          </a:solidFill>
                          <a:effectLst/>
                          <a:latin typeface="Sassoon Infant Std" panose="020B0503020103030203" pitchFamily="34" charset="0"/>
                          <a:ea typeface="+mn-ea"/>
                          <a:cs typeface="+mn-cs"/>
                        </a:rPr>
                        <a:t>tarting to listen to adults around me and I will respond to very simple requests, usually on my own terms.</a:t>
                      </a:r>
                      <a:endParaRPr lang="en-GB" sz="700" baseline="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l"/>
                      <a:r>
                        <a:rPr lang="en-GB" sz="1200" kern="1200" dirty="0">
                          <a:solidFill>
                            <a:schemeClr val="dk1"/>
                          </a:solidFill>
                          <a:effectLst/>
                          <a:latin typeface="Sassoon Infant Std" panose="020B0503020103030203" pitchFamily="34" charset="0"/>
                          <a:ea typeface="+mn-ea"/>
                          <a:cs typeface="+mn-cs"/>
                        </a:rPr>
                        <a:t>I</a:t>
                      </a:r>
                      <a:r>
                        <a:rPr lang="en-GB" sz="1200" kern="1200" baseline="0" dirty="0">
                          <a:solidFill>
                            <a:schemeClr val="dk1"/>
                          </a:solidFill>
                          <a:effectLst/>
                          <a:latin typeface="Sassoon Infant Std" panose="020B0503020103030203" pitchFamily="34" charset="0"/>
                          <a:ea typeface="+mn-ea"/>
                          <a:cs typeface="+mn-cs"/>
                        </a:rPr>
                        <a:t> am m</a:t>
                      </a:r>
                      <a:r>
                        <a:rPr lang="en-GB" sz="1200" kern="1200" dirty="0">
                          <a:solidFill>
                            <a:schemeClr val="dk1"/>
                          </a:solidFill>
                          <a:effectLst/>
                          <a:latin typeface="Sassoon Infant Std" panose="020B0503020103030203" pitchFamily="34" charset="0"/>
                          <a:ea typeface="+mn-ea"/>
                          <a:cs typeface="+mn-cs"/>
                        </a:rPr>
                        <a:t>ore likely to listen to a respond to a simple request or instruction.</a:t>
                      </a:r>
                    </a:p>
                    <a:p>
                      <a:pPr algn="l"/>
                      <a:endParaRPr lang="en-GB" sz="1200" kern="1200" dirty="0">
                        <a:solidFill>
                          <a:schemeClr val="dk1"/>
                        </a:solidFill>
                        <a:effectLst/>
                        <a:latin typeface="Sassoon Infant Std" panose="020B0503020103030203" pitchFamily="34" charset="0"/>
                        <a:ea typeface="+mn-ea"/>
                        <a:cs typeface="+mn-cs"/>
                      </a:endParaRPr>
                    </a:p>
                    <a:p>
                      <a:pPr algn="l"/>
                      <a:r>
                        <a:rPr lang="en-GB" sz="1200" kern="1200" dirty="0">
                          <a:solidFill>
                            <a:schemeClr val="dk1"/>
                          </a:solidFill>
                          <a:effectLst/>
                          <a:latin typeface="Sassoon Infant Std" panose="020B0503020103030203" pitchFamily="34" charset="0"/>
                          <a:ea typeface="+mn-ea"/>
                          <a:cs typeface="+mn-cs"/>
                        </a:rPr>
                        <a:t> I am starting to understand more of the ‘F1 specific’ vocabulary.</a:t>
                      </a:r>
                      <a:endParaRPr lang="en-GB" sz="700" b="1" dirty="0">
                        <a:solidFill>
                          <a:schemeClr val="bg1">
                            <a:lumMod val="50000"/>
                          </a:schemeClr>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200" kern="1200" dirty="0">
                          <a:solidFill>
                            <a:schemeClr val="dk1"/>
                          </a:solidFill>
                          <a:effectLst/>
                          <a:latin typeface="Sassoon Infant Std" panose="020B0503020103030203" pitchFamily="34" charset="0"/>
                          <a:ea typeface="+mn-ea"/>
                          <a:cs typeface="+mn-cs"/>
                        </a:rPr>
                        <a:t>I</a:t>
                      </a:r>
                      <a:r>
                        <a:rPr lang="en-US" sz="1200" kern="1200" baseline="0" dirty="0">
                          <a:solidFill>
                            <a:schemeClr val="dk1"/>
                          </a:solidFill>
                          <a:effectLst/>
                          <a:latin typeface="Sassoon Infant Std" panose="020B0503020103030203" pitchFamily="34" charset="0"/>
                          <a:ea typeface="+mn-ea"/>
                          <a:cs typeface="+mn-cs"/>
                        </a:rPr>
                        <a:t> w</a:t>
                      </a:r>
                      <a:r>
                        <a:rPr lang="en-US" sz="1200" kern="1200" dirty="0">
                          <a:solidFill>
                            <a:schemeClr val="dk1"/>
                          </a:solidFill>
                          <a:effectLst/>
                          <a:latin typeface="Sassoon Infant Std" panose="020B0503020103030203" pitchFamily="34" charset="0"/>
                          <a:ea typeface="+mn-ea"/>
                          <a:cs typeface="+mn-cs"/>
                        </a:rPr>
                        <a:t>ill respond to simple questions and attempt to answer by speaking, pointing or gesturing.</a:t>
                      </a:r>
                      <a:endParaRPr lang="en-US" sz="700" b="1"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lnSpc>
                          <a:spcPct val="115000"/>
                        </a:lnSpc>
                        <a:spcAft>
                          <a:spcPts val="1000"/>
                        </a:spcAft>
                      </a:pPr>
                      <a:r>
                        <a:rPr lang="en-US" sz="1200" kern="1200" dirty="0">
                          <a:solidFill>
                            <a:schemeClr val="dk1"/>
                          </a:solidFill>
                          <a:effectLst/>
                          <a:latin typeface="Sassoon Infant Std" panose="020B0503020103030203" pitchFamily="34" charset="0"/>
                          <a:ea typeface="+mn-ea"/>
                          <a:cs typeface="+mn-cs"/>
                        </a:rPr>
                        <a:t>I</a:t>
                      </a:r>
                      <a:r>
                        <a:rPr lang="en-US" sz="1200" kern="1200" baseline="0" dirty="0">
                          <a:solidFill>
                            <a:schemeClr val="dk1"/>
                          </a:solidFill>
                          <a:effectLst/>
                          <a:latin typeface="Sassoon Infant Std" panose="020B0503020103030203" pitchFamily="34" charset="0"/>
                          <a:ea typeface="+mn-ea"/>
                          <a:cs typeface="+mn-cs"/>
                        </a:rPr>
                        <a:t> c</a:t>
                      </a:r>
                      <a:r>
                        <a:rPr lang="en-US" sz="1200" kern="1200" dirty="0">
                          <a:solidFill>
                            <a:schemeClr val="dk1"/>
                          </a:solidFill>
                          <a:effectLst/>
                          <a:latin typeface="Sassoon Infant Std" panose="020B0503020103030203" pitchFamily="34" charset="0"/>
                          <a:ea typeface="+mn-ea"/>
                          <a:cs typeface="+mn-cs"/>
                        </a:rPr>
                        <a:t>an listen for a longer period of time but will need prompting to maintain focus. I Will use characters in my play but not necessarily the features of the characters or the events from a story.</a:t>
                      </a:r>
                      <a:endParaRPr lang="en-GB" sz="70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200" kern="1200" dirty="0">
                          <a:solidFill>
                            <a:schemeClr val="dk1"/>
                          </a:solidFill>
                          <a:effectLst/>
                          <a:latin typeface="Sassoon Infant Std" panose="020B0503020103030203" pitchFamily="34" charset="0"/>
                          <a:ea typeface="+mn-ea"/>
                          <a:cs typeface="+mn-cs"/>
                        </a:rPr>
                        <a:t>I</a:t>
                      </a:r>
                      <a:r>
                        <a:rPr lang="en-US" sz="1200" kern="1200" baseline="0" dirty="0">
                          <a:solidFill>
                            <a:schemeClr val="dk1"/>
                          </a:solidFill>
                          <a:effectLst/>
                          <a:latin typeface="Sassoon Infant Std" panose="020B0503020103030203" pitchFamily="34" charset="0"/>
                          <a:ea typeface="+mn-ea"/>
                          <a:cs typeface="+mn-cs"/>
                        </a:rPr>
                        <a:t> am </a:t>
                      </a:r>
                      <a:r>
                        <a:rPr lang="en-US" sz="1200" kern="1200" dirty="0">
                          <a:solidFill>
                            <a:schemeClr val="dk1"/>
                          </a:solidFill>
                          <a:effectLst/>
                          <a:latin typeface="Sassoon Infant Std" panose="020B0503020103030203" pitchFamily="34" charset="0"/>
                          <a:ea typeface="+mn-ea"/>
                          <a:cs typeface="+mn-cs"/>
                        </a:rPr>
                        <a:t>starting to use some new vocabulary and join in with songs, stories and rhymes.</a:t>
                      </a:r>
                      <a:endParaRPr lang="en-GB" sz="700" baseline="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l"/>
                      <a:r>
                        <a:rPr lang="en-GB" sz="1200" kern="1200" dirty="0">
                          <a:solidFill>
                            <a:schemeClr val="dk1"/>
                          </a:solidFill>
                          <a:effectLst/>
                          <a:latin typeface="Sassoon Infant Std" panose="020B0503020103030203" pitchFamily="34" charset="0"/>
                          <a:ea typeface="+mn-ea"/>
                          <a:cs typeface="+mn-cs"/>
                        </a:rPr>
                        <a:t>I</a:t>
                      </a:r>
                      <a:r>
                        <a:rPr lang="en-GB" sz="1200" kern="1200" baseline="0" dirty="0">
                          <a:solidFill>
                            <a:schemeClr val="dk1"/>
                          </a:solidFill>
                          <a:effectLst/>
                          <a:latin typeface="Sassoon Infant Std" panose="020B0503020103030203" pitchFamily="34" charset="0"/>
                          <a:ea typeface="+mn-ea"/>
                          <a:cs typeface="+mn-cs"/>
                        </a:rPr>
                        <a:t> c</a:t>
                      </a:r>
                      <a:r>
                        <a:rPr lang="en-GB" sz="1200" kern="1200" dirty="0">
                          <a:solidFill>
                            <a:schemeClr val="dk1"/>
                          </a:solidFill>
                          <a:effectLst/>
                          <a:latin typeface="Sassoon Infant Std" panose="020B0503020103030203" pitchFamily="34" charset="0"/>
                          <a:ea typeface="+mn-ea"/>
                          <a:cs typeface="+mn-cs"/>
                        </a:rPr>
                        <a:t>an remember the main events in a story and will follow a single instruction with little support.</a:t>
                      </a:r>
                      <a:endParaRPr lang="en-GB" sz="700" b="1" dirty="0">
                        <a:solidFill>
                          <a:schemeClr val="bg1">
                            <a:lumMod val="50000"/>
                          </a:schemeClr>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106013">
                <a:tc vMerge="1">
                  <a:txBody>
                    <a:bodyPr/>
                    <a:lstStyle/>
                    <a:p>
                      <a:endParaRPr lang="en-GB"/>
                    </a:p>
                  </a:txBody>
                  <a:tcPr/>
                </a:tc>
                <a:tc gridSpan="4">
                  <a:txBody>
                    <a:bodyPr/>
                    <a:lstStyle/>
                    <a:p>
                      <a:r>
                        <a:rPr lang="en-GB" sz="1200" b="0" kern="1200" dirty="0">
                          <a:solidFill>
                            <a:schemeClr val="dk1"/>
                          </a:solidFill>
                          <a:effectLst/>
                          <a:latin typeface="Sassoon Infant Std" panose="020B0503020103030203" pitchFamily="34" charset="0"/>
                          <a:ea typeface="+mn-ea"/>
                          <a:cs typeface="+mn-cs"/>
                        </a:rPr>
                        <a:t>Pupils communicate through words and gestures and combine words to meaningful phrases and sentences.</a:t>
                      </a:r>
                      <a:endParaRPr lang="en-GB" sz="1200" b="0" dirty="0">
                        <a:latin typeface="Sassoon Infant Std" panose="020B0503020103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a:r>
                        <a:rPr lang="en-US" sz="1200" b="0" dirty="0">
                          <a:solidFill>
                            <a:schemeClr val="tx1"/>
                          </a:solidFill>
                          <a:latin typeface="Sassoon Infant Std" panose="020B0503020103030203" pitchFamily="34" charset="0"/>
                          <a:cs typeface="Amatic SC" panose="00000500000000000000" pitchFamily="2" charset="-79"/>
                        </a:rPr>
                        <a:t>Pupils are starting to engage in longer</a:t>
                      </a:r>
                      <a:r>
                        <a:rPr lang="en-US" sz="1200" b="0" baseline="0" dirty="0">
                          <a:solidFill>
                            <a:schemeClr val="tx1"/>
                          </a:solidFill>
                          <a:latin typeface="Sassoon Infant Std" panose="020B0503020103030203" pitchFamily="34" charset="0"/>
                          <a:cs typeface="Amatic SC" panose="00000500000000000000" pitchFamily="2" charset="-79"/>
                        </a:rPr>
                        <a:t> dialogues.</a:t>
                      </a:r>
                      <a:endParaRPr lang="en-US" sz="1200" b="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hMerge="1">
                  <a:txBody>
                    <a:bodyPr/>
                    <a:lstStyle/>
                    <a:p>
                      <a:pPr algn="ctr">
                        <a:lnSpc>
                          <a:spcPct val="115000"/>
                        </a:lnSpc>
                        <a:spcAft>
                          <a:spcPts val="1000"/>
                        </a:spcAft>
                      </a:pPr>
                      <a:endParaRPr lang="en-GB" sz="70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dirty="0"/>
                    </a:p>
                  </a:txBody>
                  <a:tcPr/>
                </a:tc>
                <a:tc gridSpan="3">
                  <a:txBody>
                    <a:bodyPr/>
                    <a:lstStyle/>
                    <a:p>
                      <a:r>
                        <a:rPr lang="en-GB" sz="1200" b="0" kern="1200" dirty="0">
                          <a:solidFill>
                            <a:schemeClr val="dk1"/>
                          </a:solidFill>
                          <a:effectLst/>
                          <a:latin typeface="Sassoon Infant Std" panose="020B0503020103030203" pitchFamily="34" charset="0"/>
                          <a:ea typeface="+mn-ea"/>
                          <a:cs typeface="+mn-cs"/>
                        </a:rPr>
                        <a:t>Pupils are more confident when using fantasy language in play.</a:t>
                      </a:r>
                      <a:endParaRPr lang="en-GB" sz="1200" b="0" dirty="0">
                        <a:latin typeface="Sassoon Infant Std" panose="020B0503020103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5587028"/>
                  </a:ext>
                </a:extLst>
              </a:tr>
            </a:tbl>
          </a:graphicData>
        </a:graphic>
      </p:graphicFrame>
      <p:pic>
        <p:nvPicPr>
          <p:cNvPr id="5" name="Picture 4"/>
          <p:cNvPicPr>
            <a:picLocks noChangeAspect="1"/>
          </p:cNvPicPr>
          <p:nvPr/>
        </p:nvPicPr>
        <p:blipFill rotWithShape="1">
          <a:blip r:embed="rId3"/>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399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09559102"/>
              </p:ext>
            </p:extLst>
          </p:nvPr>
        </p:nvGraphicFramePr>
        <p:xfrm>
          <a:off x="194134" y="485591"/>
          <a:ext cx="11803732" cy="6835376"/>
        </p:xfrm>
        <a:graphic>
          <a:graphicData uri="http://schemas.openxmlformats.org/drawingml/2006/table">
            <a:tbl>
              <a:tblPr firstRow="1" bandRow="1">
                <a:tableStyleId>{5C22544A-7EE6-4342-B048-85BDC9FD1C3A}</a:tableStyleId>
              </a:tblPr>
              <a:tblGrid>
                <a:gridCol w="1717793">
                  <a:extLst>
                    <a:ext uri="{9D8B030D-6E8A-4147-A177-3AD203B41FA5}">
                      <a16:colId xmlns:a16="http://schemas.microsoft.com/office/drawing/2014/main" val="385991600"/>
                    </a:ext>
                  </a:extLst>
                </a:gridCol>
                <a:gridCol w="1422179">
                  <a:extLst>
                    <a:ext uri="{9D8B030D-6E8A-4147-A177-3AD203B41FA5}">
                      <a16:colId xmlns:a16="http://schemas.microsoft.com/office/drawing/2014/main" val="2865123548"/>
                    </a:ext>
                  </a:extLst>
                </a:gridCol>
                <a:gridCol w="1690761">
                  <a:extLst>
                    <a:ext uri="{9D8B030D-6E8A-4147-A177-3AD203B41FA5}">
                      <a16:colId xmlns:a16="http://schemas.microsoft.com/office/drawing/2014/main" val="872926247"/>
                    </a:ext>
                  </a:extLst>
                </a:gridCol>
                <a:gridCol w="1706555">
                  <a:extLst>
                    <a:ext uri="{9D8B030D-6E8A-4147-A177-3AD203B41FA5}">
                      <a16:colId xmlns:a16="http://schemas.microsoft.com/office/drawing/2014/main" val="1315738151"/>
                    </a:ext>
                  </a:extLst>
                </a:gridCol>
                <a:gridCol w="1740910">
                  <a:extLst>
                    <a:ext uri="{9D8B030D-6E8A-4147-A177-3AD203B41FA5}">
                      <a16:colId xmlns:a16="http://schemas.microsoft.com/office/drawing/2014/main" val="2709165749"/>
                    </a:ext>
                  </a:extLst>
                </a:gridCol>
                <a:gridCol w="1853780">
                  <a:extLst>
                    <a:ext uri="{9D8B030D-6E8A-4147-A177-3AD203B41FA5}">
                      <a16:colId xmlns:a16="http://schemas.microsoft.com/office/drawing/2014/main" val="788233820"/>
                    </a:ext>
                  </a:extLst>
                </a:gridCol>
                <a:gridCol w="1671754">
                  <a:extLst>
                    <a:ext uri="{9D8B030D-6E8A-4147-A177-3AD203B41FA5}">
                      <a16:colId xmlns:a16="http://schemas.microsoft.com/office/drawing/2014/main" val="4046203905"/>
                    </a:ext>
                  </a:extLst>
                </a:gridCol>
              </a:tblGrid>
              <a:tr h="43367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Autumn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 Infant Std" panose="020B0503020103030203" pitchFamily="34" charset="0"/>
                          <a:cs typeface="Amatic SC" panose="00000500000000000000" pitchFamily="2" charset="-79"/>
                        </a:rPr>
                        <a:t>Autumn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67353">
                <a:tc>
                  <a:txBody>
                    <a:bodyPr/>
                    <a:lstStyle/>
                    <a:p>
                      <a:pPr algn="ctr"/>
                      <a:r>
                        <a:rPr lang="en-US" sz="2000" b="0" dirty="0">
                          <a:latin typeface="Sassoon Infant Std" panose="020B0503020103030203" pitchFamily="34" charset="0"/>
                          <a:cs typeface="Amatic SC" panose="00000500000000000000" pitchFamily="2" charset="-79"/>
                        </a:rPr>
                        <a:t>Themes </a:t>
                      </a:r>
                      <a:endParaRPr lang="en-GB" sz="20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Sassoon Infant Std" panose="020B0503020103030203" pitchFamily="34" charset="0"/>
                          <a:cs typeface="Amatic SC" panose="00000500000000000000" pitchFamily="2" charset="-79"/>
                        </a:rPr>
                        <a:t>Colourful</a:t>
                      </a:r>
                      <a:r>
                        <a:rPr lang="en-US" sz="1800" dirty="0">
                          <a:latin typeface="Sassoon Infant Std" panose="020B0503020103030203" pitchFamily="34" charset="0"/>
                          <a:cs typeface="Amatic SC" panose="00000500000000000000" pitchFamily="2" charset="-79"/>
                        </a:rPr>
                        <a:t>,</a:t>
                      </a:r>
                      <a:r>
                        <a:rPr lang="en-US" sz="1800" baseline="0" dirty="0">
                          <a:latin typeface="Sassoon Infant Std" panose="020B0503020103030203" pitchFamily="34" charset="0"/>
                          <a:cs typeface="Amatic SC" panose="00000500000000000000" pitchFamily="2" charset="-79"/>
                        </a:rPr>
                        <a:t> Wonderful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Celebrations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Animal Kingdom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Great Outdoors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A</a:t>
                      </a:r>
                      <a:r>
                        <a:rPr lang="en-US" sz="1800" baseline="0" dirty="0">
                          <a:latin typeface="Sassoon Infant Std" panose="020B0503020103030203" pitchFamily="34" charset="0"/>
                          <a:cs typeface="Amatic SC" panose="00000500000000000000" pitchFamily="2" charset="-79"/>
                        </a:rPr>
                        <a:t> Grand Adventure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86318">
                <a:tc>
                  <a:txBody>
                    <a:bodyPr/>
                    <a:lstStyle/>
                    <a:p>
                      <a:pPr algn="ctr"/>
                      <a:r>
                        <a:rPr lang="en-US" sz="1800" b="1" dirty="0">
                          <a:latin typeface="Sassoon Infant Std" panose="020B0503020103030203" pitchFamily="34" charset="0"/>
                          <a:cs typeface="Amatic SC" panose="00000500000000000000" pitchFamily="2" charset="-79"/>
                        </a:rPr>
                        <a:t>Personal, Social and Emotional Development  </a:t>
                      </a:r>
                      <a:endParaRPr lang="en-GB" sz="1800" b="1"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1050" b="0" i="0" kern="1200" dirty="0">
                          <a:solidFill>
                            <a:schemeClr val="dk1"/>
                          </a:solidFill>
                          <a:effectLst/>
                          <a:latin typeface="Sassoon Infant Std" panose="020B0503020103030203" pitchFamily="34" charset="0"/>
                          <a:ea typeface="+mn-ea"/>
                          <a:cs typeface="+mn-cs"/>
                        </a:rPr>
                        <a:t>Who we are (personal), how we get along with others (social) and how we feel (emotional) are foundations that form the bedrock of our lives. As we move through life, we are continually developing our </a:t>
                      </a:r>
                      <a:r>
                        <a:rPr lang="en-GB" sz="1050" b="1" i="0" kern="1200" dirty="0">
                          <a:solidFill>
                            <a:schemeClr val="dk1"/>
                          </a:solidFill>
                          <a:effectLst/>
                          <a:latin typeface="Sassoon Infant Std" panose="020B0503020103030203" pitchFamily="34" charset="0"/>
                          <a:ea typeface="+mn-ea"/>
                          <a:cs typeface="+mn-cs"/>
                        </a:rPr>
                        <a:t>sense of self </a:t>
                      </a:r>
                      <a:r>
                        <a:rPr lang="en-GB" sz="1050" b="0" i="0" kern="1200" dirty="0">
                          <a:solidFill>
                            <a:schemeClr val="dk1"/>
                          </a:solidFill>
                          <a:effectLst/>
                          <a:latin typeface="Sassoon Infant Std" panose="020B0503020103030203" pitchFamily="34" charset="0"/>
                          <a:ea typeface="+mn-ea"/>
                          <a:cs typeface="+mn-cs"/>
                        </a:rPr>
                        <a:t>as we weave a web of relationships with </a:t>
                      </a:r>
                      <a:r>
                        <a:rPr lang="en-GB" sz="1050" b="1" i="0" kern="1200" dirty="0">
                          <a:solidFill>
                            <a:schemeClr val="dk1"/>
                          </a:solidFill>
                          <a:effectLst/>
                          <a:latin typeface="Sassoon Infant Std" panose="020B0503020103030203" pitchFamily="34" charset="0"/>
                          <a:ea typeface="+mn-ea"/>
                          <a:cs typeface="+mn-cs"/>
                        </a:rPr>
                        <a:t>self, others</a:t>
                      </a:r>
                      <a:r>
                        <a:rPr lang="en-GB" sz="1050" b="0" i="0" kern="1200" dirty="0">
                          <a:solidFill>
                            <a:schemeClr val="dk1"/>
                          </a:solidFill>
                          <a:effectLst/>
                          <a:latin typeface="Sassoon Infant Std" panose="020B0503020103030203" pitchFamily="34" charset="0"/>
                          <a:ea typeface="+mn-ea"/>
                          <a:cs typeface="+mn-cs"/>
                        </a:rPr>
                        <a:t> and with </a:t>
                      </a:r>
                      <a:r>
                        <a:rPr lang="en-GB" sz="1050" b="1" i="0" kern="1200" dirty="0">
                          <a:solidFill>
                            <a:schemeClr val="dk1"/>
                          </a:solidFill>
                          <a:effectLst/>
                          <a:latin typeface="Sassoon Infant Std" panose="020B0503020103030203" pitchFamily="34" charset="0"/>
                          <a:ea typeface="+mn-ea"/>
                          <a:cs typeface="+mn-cs"/>
                        </a:rPr>
                        <a:t>the world</a:t>
                      </a:r>
                      <a:r>
                        <a:rPr lang="en-GB" sz="1050" b="0" i="0" kern="1200" dirty="0">
                          <a:solidFill>
                            <a:schemeClr val="dk1"/>
                          </a:solidFill>
                          <a:effectLst/>
                          <a:latin typeface="Sassoon Infant Std" panose="020B0503020103030203" pitchFamily="34" charset="0"/>
                          <a:ea typeface="+mn-ea"/>
                          <a:cs typeface="+mn-cs"/>
                        </a:rPr>
                        <a:t>.</a:t>
                      </a:r>
                    </a:p>
                    <a:p>
                      <a:r>
                        <a:rPr lang="en-GB" sz="1050" b="0" i="0" kern="1200" dirty="0">
                          <a:solidFill>
                            <a:schemeClr val="dk1"/>
                          </a:solidFill>
                          <a:effectLst/>
                          <a:latin typeface="Sassoon Infant Std" panose="020B0503020103030203" pitchFamily="34" charset="0"/>
                          <a:ea typeface="+mn-ea"/>
                          <a:cs typeface="+mn-cs"/>
                        </a:rPr>
                        <a:t>Personal, Social and Emotional Development is fundamental to all other aspects of lifelong development and learning, and is key to children’s </a:t>
                      </a:r>
                      <a:r>
                        <a:rPr lang="en-GB" sz="1050" b="1" i="0" kern="1200" dirty="0">
                          <a:solidFill>
                            <a:schemeClr val="dk1"/>
                          </a:solidFill>
                          <a:effectLst/>
                          <a:latin typeface="Sassoon Infant Std" panose="020B0503020103030203" pitchFamily="34" charset="0"/>
                          <a:ea typeface="+mn-ea"/>
                          <a:cs typeface="+mn-cs"/>
                        </a:rPr>
                        <a:t>wellbeing and resilience</a:t>
                      </a:r>
                      <a:r>
                        <a:rPr lang="en-GB" sz="1050" b="0" i="0" kern="1200" dirty="0">
                          <a:solidFill>
                            <a:schemeClr val="dk1"/>
                          </a:solidFill>
                          <a:effectLst/>
                          <a:latin typeface="Sassoon Infant Std" panose="020B0503020103030203" pitchFamily="34" charset="0"/>
                          <a:ea typeface="+mn-ea"/>
                          <a:cs typeface="+mn-cs"/>
                        </a:rPr>
                        <a:t>.  For babies and young children to flourish, we need to pay attention to how they understand and feel about themselves, and how </a:t>
                      </a:r>
                      <a:r>
                        <a:rPr lang="en-GB" sz="1050" b="1" i="0" kern="1200" dirty="0">
                          <a:solidFill>
                            <a:schemeClr val="dk1"/>
                          </a:solidFill>
                          <a:effectLst/>
                          <a:latin typeface="Sassoon Infant Std" panose="020B0503020103030203" pitchFamily="34" charset="0"/>
                          <a:ea typeface="+mn-ea"/>
                          <a:cs typeface="+mn-cs"/>
                        </a:rPr>
                        <a:t>secure </a:t>
                      </a:r>
                      <a:r>
                        <a:rPr lang="en-GB" sz="1050" b="0" i="0" kern="1200" dirty="0">
                          <a:solidFill>
                            <a:schemeClr val="dk1"/>
                          </a:solidFill>
                          <a:effectLst/>
                          <a:latin typeface="Sassoon Infant Std" panose="020B0503020103030203" pitchFamily="34" charset="0"/>
                          <a:ea typeface="+mn-ea"/>
                          <a:cs typeface="+mn-cs"/>
                        </a:rPr>
                        <a:t>they feel in close relationships: in so doing they develop their capacities to make sense of how they and other people experience the world. Children’s self-image, their emotional understanding and the quality of their relationships affect their self-</a:t>
                      </a:r>
                      <a:r>
                        <a:rPr lang="en-GB" sz="1050" b="1" i="0" kern="1200" dirty="0">
                          <a:solidFill>
                            <a:schemeClr val="dk1"/>
                          </a:solidFill>
                          <a:effectLst/>
                          <a:latin typeface="Sassoon Infant Std" panose="020B0503020103030203" pitchFamily="34" charset="0"/>
                          <a:ea typeface="+mn-ea"/>
                          <a:cs typeface="+mn-cs"/>
                        </a:rPr>
                        <a:t>confidence</a:t>
                      </a:r>
                      <a:r>
                        <a:rPr lang="en-GB" sz="1050" b="0" i="0" kern="1200" dirty="0">
                          <a:solidFill>
                            <a:schemeClr val="dk1"/>
                          </a:solidFill>
                          <a:effectLst/>
                          <a:latin typeface="Sassoon Infant Std" panose="020B0503020103030203" pitchFamily="34" charset="0"/>
                          <a:ea typeface="+mn-ea"/>
                          <a:cs typeface="+mn-cs"/>
                        </a:rPr>
                        <a:t>, their </a:t>
                      </a:r>
                      <a:r>
                        <a:rPr lang="en-GB" sz="1050" b="1" i="0" kern="1200" dirty="0">
                          <a:solidFill>
                            <a:schemeClr val="dk1"/>
                          </a:solidFill>
                          <a:effectLst/>
                          <a:latin typeface="Sassoon Infant Std" panose="020B0503020103030203" pitchFamily="34" charset="0"/>
                          <a:ea typeface="+mn-ea"/>
                          <a:cs typeface="+mn-cs"/>
                        </a:rPr>
                        <a:t>potential to experience joy, to be curious, to wonder, and to face problems, and their ability to think and learn</a:t>
                      </a:r>
                      <a:r>
                        <a:rPr lang="en-GB" sz="1050" b="0" i="0" kern="1200" dirty="0">
                          <a:solidFill>
                            <a:schemeClr val="dk1"/>
                          </a:solidFill>
                          <a:effectLst/>
                          <a:latin typeface="Sassoon Infant Std" panose="020B0503020103030203" pitchFamily="34" charset="0"/>
                          <a:ea typeface="+mn-ea"/>
                          <a:cs typeface="+mn-cs"/>
                        </a:rPr>
                        <a:t>.</a:t>
                      </a:r>
                    </a:p>
                    <a:p>
                      <a:r>
                        <a:rPr lang="en-GB" sz="1050" b="0" i="0" kern="1200" dirty="0">
                          <a:solidFill>
                            <a:schemeClr val="dk1"/>
                          </a:solidFill>
                          <a:effectLst/>
                          <a:latin typeface="Sassoon Infant Std" panose="020B0503020103030203" pitchFamily="34" charset="0"/>
                          <a:ea typeface="+mn-ea"/>
                          <a:cs typeface="+mn-cs"/>
                        </a:rPr>
                        <a:t>A </a:t>
                      </a:r>
                      <a:r>
                        <a:rPr lang="en-GB" sz="1050" b="1" i="0" kern="1200" dirty="0">
                          <a:solidFill>
                            <a:schemeClr val="dk1"/>
                          </a:solidFill>
                          <a:effectLst/>
                          <a:latin typeface="Sassoon Infant Std" panose="020B0503020103030203" pitchFamily="34" charset="0"/>
                          <a:ea typeface="+mn-ea"/>
                          <a:cs typeface="+mn-cs"/>
                        </a:rPr>
                        <a:t>holistic, relational approach </a:t>
                      </a:r>
                      <a:r>
                        <a:rPr lang="en-GB" sz="1050" b="0" i="0" kern="1200" dirty="0">
                          <a:solidFill>
                            <a:schemeClr val="dk1"/>
                          </a:solidFill>
                          <a:effectLst/>
                          <a:latin typeface="Sassoon Infant Std" panose="020B0503020103030203" pitchFamily="34" charset="0"/>
                          <a:ea typeface="+mn-ea"/>
                          <a:cs typeface="+mn-cs"/>
                        </a:rPr>
                        <a:t>creates an environment that enables </a:t>
                      </a:r>
                      <a:r>
                        <a:rPr lang="en-GB" sz="1050" b="1" i="0" kern="1200" dirty="0">
                          <a:solidFill>
                            <a:schemeClr val="dk1"/>
                          </a:solidFill>
                          <a:effectLst/>
                          <a:latin typeface="Sassoon Infant Std" panose="020B0503020103030203" pitchFamily="34" charset="0"/>
                          <a:ea typeface="+mn-ea"/>
                          <a:cs typeface="+mn-cs"/>
                        </a:rPr>
                        <a:t>trusting relationships</a:t>
                      </a:r>
                      <a:r>
                        <a:rPr lang="en-GB" sz="1050" b="0" i="0" kern="1200" dirty="0">
                          <a:solidFill>
                            <a:schemeClr val="dk1"/>
                          </a:solidFill>
                          <a:effectLst/>
                          <a:latin typeface="Sassoon Infant Std" panose="020B0503020103030203" pitchFamily="34" charset="0"/>
                          <a:ea typeface="+mn-ea"/>
                          <a:cs typeface="+mn-cs"/>
                        </a:rPr>
                        <a:t>, so that children can do things </a:t>
                      </a:r>
                      <a:r>
                        <a:rPr lang="en-GB" sz="1050" b="1" i="0" kern="1200" dirty="0">
                          <a:solidFill>
                            <a:schemeClr val="dk1"/>
                          </a:solidFill>
                          <a:effectLst/>
                          <a:latin typeface="Sassoon Infant Std" panose="020B0503020103030203" pitchFamily="34" charset="0"/>
                          <a:ea typeface="+mn-ea"/>
                          <a:cs typeface="+mn-cs"/>
                        </a:rPr>
                        <a:t>independently and with others</a:t>
                      </a:r>
                      <a:r>
                        <a:rPr lang="en-GB" sz="1050" b="0" i="0" kern="1200" dirty="0">
                          <a:solidFill>
                            <a:schemeClr val="dk1"/>
                          </a:solidFill>
                          <a:effectLst/>
                          <a:latin typeface="Sassoon Infant Std" panose="020B0503020103030203" pitchFamily="34" charset="0"/>
                          <a:ea typeface="+mn-ea"/>
                          <a:cs typeface="+mn-cs"/>
                        </a:rPr>
                        <a:t>, forming friendships.  Early years practitioners meet the emotional needs of children by drawing on their own emotional insight, and by working in </a:t>
                      </a:r>
                      <a:r>
                        <a:rPr lang="en-GB" sz="1050" b="1" i="0" kern="1200" dirty="0">
                          <a:solidFill>
                            <a:schemeClr val="dk1"/>
                          </a:solidFill>
                          <a:effectLst/>
                          <a:latin typeface="Sassoon Infant Std" panose="020B0503020103030203" pitchFamily="34" charset="0"/>
                          <a:ea typeface="+mn-ea"/>
                          <a:cs typeface="+mn-cs"/>
                        </a:rPr>
                        <a:t>partnership with families </a:t>
                      </a:r>
                      <a:r>
                        <a:rPr lang="en-GB" sz="1050" b="0" i="0" kern="1200" dirty="0">
                          <a:solidFill>
                            <a:schemeClr val="dk1"/>
                          </a:solidFill>
                          <a:effectLst/>
                          <a:latin typeface="Sassoon Infant Std" panose="020B0503020103030203" pitchFamily="34" charset="0"/>
                          <a:ea typeface="+mn-ea"/>
                          <a:cs typeface="+mn-cs"/>
                        </a:rPr>
                        <a:t>to form </a:t>
                      </a:r>
                      <a:r>
                        <a:rPr lang="en-GB" sz="1050" b="1" i="0" kern="1200" dirty="0">
                          <a:solidFill>
                            <a:schemeClr val="dk1"/>
                          </a:solidFill>
                          <a:effectLst/>
                          <a:latin typeface="Sassoon Infant Std" panose="020B0503020103030203" pitchFamily="34" charset="0"/>
                          <a:ea typeface="+mn-ea"/>
                          <a:cs typeface="+mn-cs"/>
                        </a:rPr>
                        <a:t>mutually respectful, warm, accepting relationships</a:t>
                      </a:r>
                      <a:r>
                        <a:rPr lang="en-GB" sz="1050" b="0" i="0" kern="1200" dirty="0">
                          <a:solidFill>
                            <a:schemeClr val="dk1"/>
                          </a:solidFill>
                          <a:effectLst/>
                          <a:latin typeface="Sassoon Infant Std" panose="020B0503020103030203" pitchFamily="34" charset="0"/>
                          <a:ea typeface="+mn-ea"/>
                          <a:cs typeface="+mn-cs"/>
                        </a:rPr>
                        <a:t> with each of their key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3584644">
                <a:tc rowSpan="2">
                  <a:txBody>
                    <a:bodyPr/>
                    <a:lstStyle/>
                    <a:p>
                      <a:pPr algn="ctr"/>
                      <a:r>
                        <a:rPr lang="en-US" sz="1800" b="0" dirty="0">
                          <a:latin typeface="Sassoon Infant Std" panose="020B0503020103030203" pitchFamily="34" charset="0"/>
                          <a:cs typeface="Amatic SC" panose="00000500000000000000" pitchFamily="2" charset="-79"/>
                        </a:rPr>
                        <a:t>Summary</a:t>
                      </a:r>
                      <a:r>
                        <a:rPr lang="en-US" sz="1800" b="0" baseline="0" dirty="0">
                          <a:latin typeface="Sassoon Infant Std" panose="020B0503020103030203" pitchFamily="34" charset="0"/>
                          <a:cs typeface="Amatic SC" panose="00000500000000000000" pitchFamily="2" charset="-79"/>
                        </a:rPr>
                        <a:t> Goals</a:t>
                      </a:r>
                    </a:p>
                    <a:p>
                      <a:pPr algn="ctr"/>
                      <a:r>
                        <a:rPr lang="en-US" sz="1800" b="0" dirty="0">
                          <a:latin typeface="Sassoon Infant Std" panose="020B0503020103030203" pitchFamily="34" charset="0"/>
                          <a:cs typeface="Amatic SC" panose="00000500000000000000" pitchFamily="2" charset="-79"/>
                        </a:rPr>
                        <a:t>Self Regulation</a:t>
                      </a:r>
                    </a:p>
                    <a:p>
                      <a:pPr algn="ctr"/>
                      <a:endParaRPr lang="en-US" sz="1800" b="0"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Managing Self </a:t>
                      </a:r>
                    </a:p>
                    <a:p>
                      <a:pPr algn="ctr"/>
                      <a:endParaRPr lang="en-US" sz="1800" b="0"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Building</a:t>
                      </a:r>
                      <a:r>
                        <a:rPr lang="en-US" sz="1800" b="0" baseline="0" dirty="0">
                          <a:latin typeface="Sassoon Infant Std" panose="020B0503020103030203" pitchFamily="34" charset="0"/>
                          <a:cs typeface="Amatic SC" panose="00000500000000000000" pitchFamily="2" charset="-79"/>
                        </a:rPr>
                        <a:t> </a:t>
                      </a:r>
                      <a:r>
                        <a:rPr lang="en-US" sz="1800" b="0" dirty="0">
                          <a:latin typeface="Sassoon Infant Std" panose="020B0503020103030203" pitchFamily="34" charset="0"/>
                          <a:cs typeface="Amatic SC" panose="00000500000000000000" pitchFamily="2" charset="-79"/>
                        </a:rPr>
                        <a:t> Relationships</a:t>
                      </a:r>
                    </a:p>
                    <a:p>
                      <a:pPr algn="ctr"/>
                      <a:endParaRPr lang="en-US" sz="2000" b="1" dirty="0">
                        <a:latin typeface="Sassoon Infant Std" panose="020B0503020103030203" pitchFamily="34" charset="0"/>
                        <a:cs typeface="Amatic SC" panose="00000500000000000000" pitchFamily="2" charset="-79"/>
                      </a:endParaRPr>
                    </a:p>
                    <a:p>
                      <a:pPr algn="ctr"/>
                      <a:endParaRPr lang="en-US" sz="2400" b="1" dirty="0">
                        <a:solidFill>
                          <a:srgbClr val="CC66FF"/>
                        </a:solidFill>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algn="ctr"/>
                      <a:endParaRPr lang="en-GB" sz="1800" b="1" dirty="0">
                        <a:solidFill>
                          <a:srgbClr val="CC66FF"/>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k</a:t>
                      </a:r>
                      <a:r>
                        <a:rPr lang="en-GB" sz="1050" kern="1200" dirty="0">
                          <a:solidFill>
                            <a:schemeClr val="dk1"/>
                          </a:solidFill>
                          <a:effectLst/>
                          <a:latin typeface="Sassoon Infant Std" panose="020B0503020103030203" pitchFamily="34" charset="0"/>
                          <a:ea typeface="+mn-ea"/>
                          <a:cs typeface="+mn-cs"/>
                        </a:rPr>
                        <a:t>now what is expected in school in very simple terms e.g. where we put our coat</a:t>
                      </a:r>
                      <a:r>
                        <a:rPr lang="en-GB" sz="1050" kern="1200" baseline="0" dirty="0">
                          <a:solidFill>
                            <a:schemeClr val="dk1"/>
                          </a:solidFill>
                          <a:effectLst/>
                          <a:latin typeface="Sassoon Infant Std" panose="020B0503020103030203" pitchFamily="34" charset="0"/>
                          <a:ea typeface="+mn-ea"/>
                          <a:cs typeface="+mn-cs"/>
                        </a:rPr>
                        <a:t> etc.</a:t>
                      </a:r>
                    </a:p>
                    <a:p>
                      <a:pPr algn="ctr"/>
                      <a:endParaRPr lang="en-GB" sz="1050" kern="1200" baseline="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f</a:t>
                      </a:r>
                      <a:r>
                        <a:rPr lang="en-GB" sz="1050" kern="1200" dirty="0">
                          <a:solidFill>
                            <a:schemeClr val="dk1"/>
                          </a:solidFill>
                          <a:effectLst/>
                          <a:latin typeface="Sassoon Infant Std" panose="020B0503020103030203" pitchFamily="34" charset="0"/>
                          <a:ea typeface="+mn-ea"/>
                          <a:cs typeface="+mn-cs"/>
                        </a:rPr>
                        <a:t>ind comfort in the familiar. I Know what comforts me and how to soothe myself when necessary.</a:t>
                      </a:r>
                      <a:endParaRPr lang="en-GB" sz="1050" kern="1200" baseline="0" dirty="0">
                        <a:solidFill>
                          <a:schemeClr val="dk1"/>
                        </a:solidFill>
                        <a:effectLst/>
                        <a:latin typeface="Sassoon Infant Std" panose="020B0503020103030203" pitchFamily="34" charset="0"/>
                        <a:ea typeface="+mn-ea"/>
                        <a:cs typeface="+mn-cs"/>
                      </a:endParaRPr>
                    </a:p>
                    <a:p>
                      <a:pPr algn="ctr"/>
                      <a:endParaRPr lang="en-GB" sz="1050" b="0" dirty="0">
                        <a:solidFill>
                          <a:schemeClr val="tx1"/>
                        </a:solidFill>
                        <a:latin typeface="Sassoon Infant Std" panose="020B0503020103030203" pitchFamily="34" charset="0"/>
                        <a:cs typeface="Calibri Light" panose="020F0302020204030204" pitchFamily="34" charset="0"/>
                      </a:endParaRPr>
                    </a:p>
                    <a:p>
                      <a:pPr algn="ctr"/>
                      <a:r>
                        <a:rPr lang="en-GB" sz="1050" b="0" dirty="0">
                          <a:solidFill>
                            <a:schemeClr val="tx1"/>
                          </a:solidFill>
                          <a:latin typeface="Sassoon Infant Std" panose="020B0503020103030203" pitchFamily="34" charset="0"/>
                          <a:cs typeface="Calibri Light" panose="020F0302020204030204" pitchFamily="34" charset="0"/>
                        </a:rPr>
                        <a:t>I can </a:t>
                      </a:r>
                      <a:r>
                        <a:rPr lang="en-GB" sz="1050" b="0" kern="1200" dirty="0">
                          <a:solidFill>
                            <a:schemeClr val="dk1"/>
                          </a:solidFill>
                          <a:effectLst/>
                          <a:latin typeface="Sassoon Infant Std" panose="020B0503020103030203" pitchFamily="34" charset="0"/>
                          <a:ea typeface="+mn-ea"/>
                          <a:cs typeface="+mn-cs"/>
                        </a:rPr>
                        <a:t>f</a:t>
                      </a:r>
                      <a:r>
                        <a:rPr lang="en-GB" sz="1050" kern="1200" dirty="0">
                          <a:solidFill>
                            <a:schemeClr val="dk1"/>
                          </a:solidFill>
                          <a:effectLst/>
                          <a:latin typeface="Sassoon Infant Std" panose="020B0503020103030203" pitchFamily="34" charset="0"/>
                          <a:ea typeface="+mn-ea"/>
                          <a:cs typeface="+mn-cs"/>
                        </a:rPr>
                        <a:t>orm an attachment with an adult in the setting.</a:t>
                      </a:r>
                      <a:endParaRPr lang="en-GB" sz="1050" b="0" dirty="0">
                        <a:solidFill>
                          <a:schemeClr val="tx1"/>
                        </a:solidFill>
                        <a:latin typeface="Sassoon Infant Std" panose="020B0503020103030203"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a</a:t>
                      </a:r>
                      <a:r>
                        <a:rPr lang="en-GB" sz="1050" kern="1200" dirty="0">
                          <a:solidFill>
                            <a:schemeClr val="dk1"/>
                          </a:solidFill>
                          <a:effectLst/>
                          <a:latin typeface="Sassoon Infant Std" panose="020B0503020103030203" pitchFamily="34" charset="0"/>
                          <a:ea typeface="+mn-ea"/>
                          <a:cs typeface="+mn-cs"/>
                        </a:rPr>
                        <a:t>ssert myself as an individual person with likes and dislikes.</a:t>
                      </a: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a</a:t>
                      </a:r>
                      <a:r>
                        <a:rPr lang="en-GB" sz="1050" kern="1200" dirty="0">
                          <a:solidFill>
                            <a:schemeClr val="dk1"/>
                          </a:solidFill>
                          <a:effectLst/>
                          <a:latin typeface="Sassoon Infant Std" panose="020B0503020103030203" pitchFamily="34" charset="0"/>
                          <a:ea typeface="+mn-ea"/>
                          <a:cs typeface="+mn-cs"/>
                        </a:rPr>
                        <a:t>ware that things don’t always go my</a:t>
                      </a:r>
                      <a:r>
                        <a:rPr lang="en-GB" sz="1050" kern="1200" baseline="0" dirty="0">
                          <a:solidFill>
                            <a:schemeClr val="dk1"/>
                          </a:solidFill>
                          <a:effectLst/>
                          <a:latin typeface="Sassoon Infant Std" panose="020B0503020103030203" pitchFamily="34" charset="0"/>
                          <a:ea typeface="+mn-ea"/>
                          <a:cs typeface="+mn-cs"/>
                        </a:rPr>
                        <a:t> own</a:t>
                      </a:r>
                      <a:r>
                        <a:rPr lang="en-GB" sz="1050" kern="1200" dirty="0">
                          <a:solidFill>
                            <a:schemeClr val="dk1"/>
                          </a:solidFill>
                          <a:effectLst/>
                          <a:latin typeface="Sassoon Infant Std" panose="020B0503020103030203" pitchFamily="34" charset="0"/>
                          <a:ea typeface="+mn-ea"/>
                          <a:cs typeface="+mn-cs"/>
                        </a:rPr>
                        <a:t> way and when I</a:t>
                      </a:r>
                      <a:r>
                        <a:rPr lang="en-GB" sz="1050" kern="1200" baseline="0" dirty="0">
                          <a:solidFill>
                            <a:schemeClr val="dk1"/>
                          </a:solidFill>
                          <a:effectLst/>
                          <a:latin typeface="Sassoon Infant Std" panose="020B0503020103030203" pitchFamily="34" charset="0"/>
                          <a:ea typeface="+mn-ea"/>
                          <a:cs typeface="+mn-cs"/>
                        </a:rPr>
                        <a:t> am</a:t>
                      </a:r>
                      <a:r>
                        <a:rPr lang="en-GB" sz="1050" kern="1200" dirty="0">
                          <a:solidFill>
                            <a:schemeClr val="dk1"/>
                          </a:solidFill>
                          <a:effectLst/>
                          <a:latin typeface="Sassoon Infant Std" panose="020B0503020103030203" pitchFamily="34" charset="0"/>
                          <a:ea typeface="+mn-ea"/>
                          <a:cs typeface="+mn-cs"/>
                        </a:rPr>
                        <a:t> upset I know an adult will help me.</a:t>
                      </a:r>
                    </a:p>
                    <a:p>
                      <a:pPr algn="ctr"/>
                      <a:endParaRPr lang="en-GB" sz="1050" b="0" kern="1200" dirty="0">
                        <a:solidFill>
                          <a:schemeClr val="dk1"/>
                        </a:solidFill>
                        <a:effectLst/>
                        <a:latin typeface="Sassoon Infant Std" panose="020B0503020103030203" pitchFamily="34" charset="0"/>
                        <a:ea typeface="+mn-ea"/>
                        <a:cs typeface="+mn-cs"/>
                      </a:endParaRPr>
                    </a:p>
                    <a:p>
                      <a:pPr algn="ctr"/>
                      <a:endParaRPr lang="en-GB" sz="1050" b="0" kern="1200" dirty="0">
                        <a:solidFill>
                          <a:schemeClr val="dk1"/>
                        </a:solidFill>
                        <a:effectLst/>
                        <a:latin typeface="Sassoon Infant Std" panose="020B0503020103030203" pitchFamily="34" charset="0"/>
                        <a:ea typeface="+mn-ea"/>
                        <a:cs typeface="+mn-cs"/>
                      </a:endParaRP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b="0" kern="1200" dirty="0">
                          <a:solidFill>
                            <a:schemeClr val="dk1"/>
                          </a:solidFill>
                          <a:effectLst/>
                          <a:latin typeface="Sassoon Infant Std" panose="020B0503020103030203" pitchFamily="34" charset="0"/>
                          <a:ea typeface="+mn-ea"/>
                          <a:cs typeface="+mn-cs"/>
                        </a:rPr>
                        <a:t>I will play alongside</a:t>
                      </a:r>
                      <a:r>
                        <a:rPr lang="en-GB" sz="1050" b="0" kern="1200" baseline="0" dirty="0">
                          <a:solidFill>
                            <a:schemeClr val="dk1"/>
                          </a:solidFill>
                          <a:effectLst/>
                          <a:latin typeface="Sassoon Infant Std" panose="020B0503020103030203" pitchFamily="34" charset="0"/>
                          <a:ea typeface="+mn-ea"/>
                          <a:cs typeface="+mn-cs"/>
                        </a:rPr>
                        <a:t> other children.</a:t>
                      </a:r>
                      <a:endParaRPr lang="en-GB" sz="1050" b="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f</a:t>
                      </a:r>
                      <a:r>
                        <a:rPr lang="en-GB" sz="1050" kern="1200" dirty="0">
                          <a:solidFill>
                            <a:schemeClr val="dk1"/>
                          </a:solidFill>
                          <a:effectLst/>
                          <a:latin typeface="Sassoon Infant Std" panose="020B0503020103030203" pitchFamily="34" charset="0"/>
                          <a:ea typeface="+mn-ea"/>
                          <a:cs typeface="+mn-cs"/>
                        </a:rPr>
                        <a:t>ind what I want to play with and stays engaged</a:t>
                      </a:r>
                      <a:r>
                        <a:rPr lang="en-GB" sz="1050" kern="1200" baseline="0" dirty="0">
                          <a:solidFill>
                            <a:schemeClr val="dk1"/>
                          </a:solidFill>
                          <a:effectLst/>
                          <a:latin typeface="Sassoon Infant Std" panose="020B0503020103030203" pitchFamily="34" charset="0"/>
                          <a:ea typeface="+mn-ea"/>
                          <a:cs typeface="+mn-cs"/>
                        </a:rPr>
                        <a:t> for longer</a:t>
                      </a:r>
                      <a:r>
                        <a:rPr lang="en-GB" sz="1050" kern="1200" dirty="0">
                          <a:solidFill>
                            <a:schemeClr val="dk1"/>
                          </a:solidFill>
                          <a:effectLst/>
                          <a:latin typeface="Sassoon Infant Std" panose="020B0503020103030203" pitchFamily="34" charset="0"/>
                          <a:ea typeface="+mn-ea"/>
                          <a:cs typeface="+mn-cs"/>
                        </a:rPr>
                        <a:t>. I am starting to show a preference.</a:t>
                      </a:r>
                    </a:p>
                    <a:p>
                      <a:endParaRPr lang="en-GB" sz="1050" kern="1200" dirty="0">
                        <a:solidFill>
                          <a:schemeClr val="dk1"/>
                        </a:solidFill>
                        <a:effectLst/>
                        <a:latin typeface="Sassoon Infant Std" panose="020B0503020103030203" pitchFamily="34" charset="0"/>
                        <a:ea typeface="+mn-ea"/>
                        <a:cs typeface="+mn-cs"/>
                      </a:endParaRPr>
                    </a:p>
                    <a:p>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starting </a:t>
                      </a:r>
                      <a:r>
                        <a:rPr lang="en-GB" sz="1050" kern="1200" dirty="0">
                          <a:solidFill>
                            <a:schemeClr val="dk1"/>
                          </a:solidFill>
                          <a:effectLst/>
                          <a:latin typeface="Sassoon Infant Std" panose="020B0503020103030203" pitchFamily="34" charset="0"/>
                          <a:ea typeface="+mn-ea"/>
                          <a:cs typeface="+mn-cs"/>
                        </a:rPr>
                        <a:t>to comply with the boundaries of school knowing there are rules.</a:t>
                      </a:r>
                    </a:p>
                    <a:p>
                      <a:endParaRPr lang="en-GB" sz="1050" kern="1200" dirty="0">
                        <a:solidFill>
                          <a:schemeClr val="dk1"/>
                        </a:solidFill>
                        <a:effectLst/>
                        <a:latin typeface="Sassoon Infant Std" panose="020B0503020103030203" pitchFamily="34" charset="0"/>
                        <a:ea typeface="+mn-ea"/>
                        <a:cs typeface="+mn-cs"/>
                      </a:endParaRPr>
                    </a:p>
                    <a:p>
                      <a:endParaRPr lang="en-GB" sz="1050" kern="1200" dirty="0">
                        <a:solidFill>
                          <a:schemeClr val="dk1"/>
                        </a:solidFill>
                        <a:effectLst/>
                        <a:latin typeface="Sassoon Infant Std" panose="020B0503020103030203" pitchFamily="34" charset="0"/>
                        <a:ea typeface="+mn-ea"/>
                        <a:cs typeface="+mn-cs"/>
                      </a:endParaRPr>
                    </a:p>
                    <a:p>
                      <a:r>
                        <a:rPr lang="en-GB" sz="1050" kern="1200" dirty="0">
                          <a:solidFill>
                            <a:schemeClr val="dk1"/>
                          </a:solidFill>
                          <a:effectLst/>
                          <a:latin typeface="Sassoon Infant Std" panose="020B0503020103030203" pitchFamily="34" charset="0"/>
                          <a:ea typeface="+mn-ea"/>
                          <a:cs typeface="+mn-cs"/>
                        </a:rPr>
                        <a:t>I am starting</a:t>
                      </a:r>
                      <a:r>
                        <a:rPr lang="en-GB" sz="1050" kern="1200" baseline="0" dirty="0">
                          <a:solidFill>
                            <a:schemeClr val="dk1"/>
                          </a:solidFill>
                          <a:effectLst/>
                          <a:latin typeface="Sassoon Infant Std" panose="020B0503020103030203" pitchFamily="34" charset="0"/>
                          <a:ea typeface="+mn-ea"/>
                          <a:cs typeface="+mn-cs"/>
                        </a:rPr>
                        <a:t> to ‘dip’ into others play. </a:t>
                      </a:r>
                      <a:endParaRPr lang="en-GB" sz="1050" kern="1200" dirty="0">
                        <a:solidFill>
                          <a:schemeClr val="dk1"/>
                        </a:solidFill>
                        <a:effectLst/>
                        <a:latin typeface="Sassoon Infant Std" panose="020B0503020103030203" pitchFamily="34" charset="0"/>
                        <a:ea typeface="+mn-ea"/>
                        <a:cs typeface="+mn-cs"/>
                      </a:endParaRPr>
                    </a:p>
                    <a:p>
                      <a:endParaRPr lang="en-GB" sz="1050" kern="1200" dirty="0">
                        <a:solidFill>
                          <a:schemeClr val="dk1"/>
                        </a:solidFill>
                        <a:effectLst/>
                        <a:latin typeface="Sassoon Infant Std" panose="020B0503020103030203" pitchFamily="34" charset="0"/>
                        <a:ea typeface="+mn-ea"/>
                        <a:cs typeface="+mn-cs"/>
                      </a:endParaRPr>
                    </a:p>
                    <a:p>
                      <a:endParaRPr lang="en-GB" sz="1050" dirty="0">
                        <a:latin typeface="Sassoon Infant Std" panose="020B0503020103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2FD"/>
                    </a:solidFill>
                  </a:tcPr>
                </a:tc>
                <a:tc>
                  <a:txBody>
                    <a:bodyPr/>
                    <a:lstStyle/>
                    <a:p>
                      <a:pPr algn="ctr">
                        <a:lnSpc>
                          <a:spcPct val="115000"/>
                        </a:lnSpc>
                        <a:spcAft>
                          <a:spcPts val="0"/>
                        </a:spcAft>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m</a:t>
                      </a:r>
                      <a:r>
                        <a:rPr lang="en-GB" sz="1050" kern="1200" dirty="0">
                          <a:solidFill>
                            <a:schemeClr val="dk1"/>
                          </a:solidFill>
                          <a:effectLst/>
                          <a:latin typeface="Sassoon Infant Std" panose="020B0503020103030203" pitchFamily="34" charset="0"/>
                          <a:ea typeface="+mn-ea"/>
                          <a:cs typeface="+mn-cs"/>
                        </a:rPr>
                        <a:t>ore aware of the choices around me and of the other children around me and I am starting to interact</a:t>
                      </a:r>
                      <a:r>
                        <a:rPr lang="en-GB" sz="1050" kern="1200" baseline="0" dirty="0">
                          <a:solidFill>
                            <a:schemeClr val="dk1"/>
                          </a:solidFill>
                          <a:effectLst/>
                          <a:latin typeface="Sassoon Infant Std" panose="020B0503020103030203" pitchFamily="34" charset="0"/>
                          <a:ea typeface="+mn-ea"/>
                          <a:cs typeface="+mn-cs"/>
                        </a:rPr>
                        <a:t> with others</a:t>
                      </a:r>
                      <a:r>
                        <a:rPr lang="en-GB" sz="1050" kern="1200" dirty="0">
                          <a:solidFill>
                            <a:schemeClr val="dk1"/>
                          </a:solidFill>
                          <a:effectLst/>
                          <a:latin typeface="Sassoon Infant Std" panose="020B0503020103030203" pitchFamily="34" charset="0"/>
                          <a:ea typeface="+mn-ea"/>
                          <a:cs typeface="+mn-cs"/>
                        </a:rPr>
                        <a:t>.</a:t>
                      </a:r>
                    </a:p>
                    <a:p>
                      <a:pPr algn="ctr">
                        <a:lnSpc>
                          <a:spcPct val="115000"/>
                        </a:lnSpc>
                        <a:spcAft>
                          <a:spcPts val="0"/>
                        </a:spcAft>
                      </a:pPr>
                      <a:endParaRPr lang="en-GB" sz="1050" kern="1200" dirty="0">
                        <a:solidFill>
                          <a:schemeClr val="dk1"/>
                        </a:solidFill>
                        <a:effectLst/>
                        <a:latin typeface="Sassoon Infant Std" panose="020B0503020103030203" pitchFamily="34" charset="0"/>
                        <a:ea typeface="+mn-ea"/>
                        <a:cs typeface="+mn-cs"/>
                      </a:endParaRPr>
                    </a:p>
                    <a:p>
                      <a:pPr algn="ctr">
                        <a:lnSpc>
                          <a:spcPct val="115000"/>
                        </a:lnSpc>
                        <a:spcAft>
                          <a:spcPts val="0"/>
                        </a:spcAft>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beginning to be </a:t>
                      </a:r>
                      <a:r>
                        <a:rPr lang="en-GB" sz="1050" kern="1200" dirty="0">
                          <a:solidFill>
                            <a:schemeClr val="dk1"/>
                          </a:solidFill>
                          <a:effectLst/>
                          <a:latin typeface="Sassoon Infant Std" panose="020B0503020103030203" pitchFamily="34" charset="0"/>
                          <a:ea typeface="+mn-ea"/>
                          <a:cs typeface="+mn-cs"/>
                        </a:rPr>
                        <a:t>more confident in the school setting being less upset or nervous with unfamiliar people or events.</a:t>
                      </a:r>
                    </a:p>
                    <a:p>
                      <a:pPr algn="ctr">
                        <a:lnSpc>
                          <a:spcPct val="115000"/>
                        </a:lnSpc>
                        <a:spcAft>
                          <a:spcPts val="0"/>
                        </a:spcAft>
                      </a:pPr>
                      <a:endParaRPr lang="en-GB" sz="1050" kern="1200" dirty="0">
                        <a:solidFill>
                          <a:schemeClr val="dk1"/>
                        </a:solidFill>
                        <a:effectLst/>
                        <a:latin typeface="Sassoon Infant Std" panose="020B0503020103030203" pitchFamily="34" charset="0"/>
                        <a:ea typeface="+mn-ea"/>
                        <a:cs typeface="+mn-cs"/>
                      </a:endParaRPr>
                    </a:p>
                    <a:p>
                      <a:pPr algn="ctr">
                        <a:lnSpc>
                          <a:spcPct val="115000"/>
                        </a:lnSpc>
                        <a:spcAft>
                          <a:spcPts val="0"/>
                        </a:spcAft>
                      </a:pPr>
                      <a:r>
                        <a:rPr lang="en-GB" sz="1050" kern="1200" dirty="0">
                          <a:solidFill>
                            <a:schemeClr val="dk1"/>
                          </a:solidFill>
                          <a:effectLst/>
                          <a:latin typeface="Sassoon Infant Std" panose="020B0503020103030203" pitchFamily="34" charset="0"/>
                          <a:ea typeface="+mn-ea"/>
                          <a:cs typeface="+mn-cs"/>
                        </a:rPr>
                        <a:t>I am more aware of others in the setting and starting to interact during play.</a:t>
                      </a:r>
                      <a:endParaRPr lang="en-GB" sz="1050" dirty="0">
                        <a:effectLst/>
                        <a:latin typeface="Sassoon Infant Std" panose="020B0503020103030203"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2FD"/>
                    </a:solidFill>
                  </a:tcPr>
                </a:tc>
                <a:tc>
                  <a:txBody>
                    <a:bodyPr/>
                    <a:lstStyle/>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beginning</a:t>
                      </a:r>
                      <a:r>
                        <a:rPr lang="en-GB" sz="1050" kern="1200" dirty="0">
                          <a:solidFill>
                            <a:schemeClr val="dk1"/>
                          </a:solidFill>
                          <a:effectLst/>
                          <a:latin typeface="Sassoon Infant Std" panose="020B0503020103030203" pitchFamily="34" charset="0"/>
                          <a:ea typeface="+mn-ea"/>
                          <a:cs typeface="+mn-cs"/>
                        </a:rPr>
                        <a:t> to be more confident to play with others and notice when other children are happy and sad.</a:t>
                      </a: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more </a:t>
                      </a:r>
                      <a:r>
                        <a:rPr lang="en-GB" sz="1050" kern="1200" dirty="0">
                          <a:solidFill>
                            <a:schemeClr val="dk1"/>
                          </a:solidFill>
                          <a:effectLst/>
                          <a:latin typeface="Sassoon Infant Std" panose="020B0503020103030203" pitchFamily="34" charset="0"/>
                          <a:ea typeface="+mn-ea"/>
                          <a:cs typeface="+mn-cs"/>
                        </a:rPr>
                        <a:t>aware of others around me and the need to take account of others around me.</a:t>
                      </a:r>
                      <a:endParaRPr lang="en-US" sz="1050" kern="1200" dirty="0">
                        <a:solidFill>
                          <a:schemeClr val="dk1"/>
                        </a:solidFill>
                        <a:effectLst/>
                        <a:latin typeface="Sassoon Infant Std" panose="020B0503020103030203" pitchFamily="34" charset="0"/>
                        <a:ea typeface="+mn-ea"/>
                        <a:cs typeface="+mn-cs"/>
                      </a:endParaRPr>
                    </a:p>
                    <a:p>
                      <a:pPr algn="ctr"/>
                      <a:endParaRPr lang="en-US" sz="1050" b="0" kern="1200" dirty="0">
                        <a:solidFill>
                          <a:schemeClr val="dk1"/>
                        </a:solidFill>
                        <a:effectLst/>
                        <a:latin typeface="Sassoon Infant Std" panose="020B0503020103030203" pitchFamily="34" charset="0"/>
                        <a:ea typeface="+mn-ea"/>
                        <a:cs typeface="+mn-cs"/>
                      </a:endParaRPr>
                    </a:p>
                    <a:p>
                      <a:pPr algn="ctr"/>
                      <a:r>
                        <a:rPr lang="en-US" sz="1050" b="0" kern="1200" dirty="0">
                          <a:solidFill>
                            <a:schemeClr val="dk1"/>
                          </a:solidFill>
                          <a:effectLst/>
                          <a:latin typeface="Sassoon Infant Std" panose="020B0503020103030203" pitchFamily="34" charset="0"/>
                          <a:ea typeface="+mn-ea"/>
                          <a:cs typeface="+mn-cs"/>
                        </a:rPr>
                        <a:t>I am </a:t>
                      </a:r>
                      <a:r>
                        <a:rPr lang="en-GB" sz="1050" kern="1200" dirty="0">
                          <a:solidFill>
                            <a:schemeClr val="dk1"/>
                          </a:solidFill>
                          <a:effectLst/>
                          <a:latin typeface="Sassoon Infant Std" panose="020B0503020103030203" pitchFamily="34" charset="0"/>
                          <a:ea typeface="+mn-ea"/>
                          <a:cs typeface="+mn-cs"/>
                        </a:rPr>
                        <a:t>interested in other children’s play and may start to observe with interest and join in the game</a:t>
                      </a:r>
                      <a:r>
                        <a:rPr lang="en-GB" sz="1800" kern="1200" dirty="0">
                          <a:solidFill>
                            <a:schemeClr val="dk1"/>
                          </a:solidFill>
                          <a:effectLst/>
                          <a:latin typeface="Sassoon Infant Std" panose="020B0503020103030203" pitchFamily="34" charset="0"/>
                          <a:ea typeface="+mn-ea"/>
                          <a:cs typeface="+mn-cs"/>
                        </a:rPr>
                        <a:t>.</a:t>
                      </a:r>
                      <a:endParaRPr lang="en-US" sz="1050" b="0" dirty="0">
                        <a:solidFill>
                          <a:schemeClr val="tx1"/>
                        </a:solidFill>
                        <a:latin typeface="Sassoon Infant Std" panose="020B0503020103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1050" kern="1200" dirty="0">
                          <a:solidFill>
                            <a:schemeClr val="dk1"/>
                          </a:solidFill>
                          <a:effectLst/>
                          <a:latin typeface="Sassoon Infant Std" panose="020B0503020103030203" pitchFamily="34" charset="0"/>
                          <a:ea typeface="+mn-ea"/>
                          <a:cs typeface="+mn-cs"/>
                        </a:rPr>
                        <a:t>I</a:t>
                      </a:r>
                      <a:r>
                        <a:rPr lang="en-US" sz="1050" kern="1200" baseline="0" dirty="0">
                          <a:solidFill>
                            <a:schemeClr val="dk1"/>
                          </a:solidFill>
                          <a:effectLst/>
                          <a:latin typeface="Sassoon Infant Std" panose="020B0503020103030203" pitchFamily="34" charset="0"/>
                          <a:ea typeface="+mn-ea"/>
                          <a:cs typeface="+mn-cs"/>
                        </a:rPr>
                        <a:t> am s</a:t>
                      </a:r>
                      <a:r>
                        <a:rPr lang="en-US" sz="1050" kern="1200" dirty="0">
                          <a:solidFill>
                            <a:schemeClr val="dk1"/>
                          </a:solidFill>
                          <a:effectLst/>
                          <a:latin typeface="Sassoon Infant Std" panose="020B0503020103030203" pitchFamily="34" charset="0"/>
                          <a:ea typeface="+mn-ea"/>
                          <a:cs typeface="+mn-cs"/>
                        </a:rPr>
                        <a:t>tarting to show responsibility for my own feelings and my own play.</a:t>
                      </a:r>
                    </a:p>
                    <a:p>
                      <a:pPr algn="ctr"/>
                      <a:endParaRPr lang="en-US" sz="700" kern="1200" baseline="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abl</a:t>
                      </a:r>
                      <a:r>
                        <a:rPr lang="en-GB" sz="1050" kern="1200" dirty="0">
                          <a:solidFill>
                            <a:schemeClr val="dk1"/>
                          </a:solidFill>
                          <a:effectLst/>
                          <a:latin typeface="Sassoon Infant Std" panose="020B0503020103030203" pitchFamily="34" charset="0"/>
                          <a:ea typeface="+mn-ea"/>
                          <a:cs typeface="+mn-cs"/>
                        </a:rPr>
                        <a:t>e to manage a task seeing it through from beginning to end.</a:t>
                      </a:r>
                    </a:p>
                    <a:p>
                      <a:pPr algn="ctr"/>
                      <a:endParaRPr lang="en-GB" sz="1050" kern="1200" baseline="0" dirty="0">
                        <a:solidFill>
                          <a:schemeClr val="dk1"/>
                        </a:solidFill>
                        <a:effectLst/>
                        <a:latin typeface="Sassoon Infant Std" panose="020B0503020103030203" pitchFamily="34" charset="0"/>
                        <a:ea typeface="+mn-ea"/>
                        <a:cs typeface="+mn-cs"/>
                      </a:endParaRPr>
                    </a:p>
                    <a:p>
                      <a:pPr algn="ctr"/>
                      <a:r>
                        <a:rPr lang="en-GB" sz="1050" kern="1200" baseline="0" dirty="0">
                          <a:solidFill>
                            <a:schemeClr val="dk1"/>
                          </a:solidFill>
                          <a:effectLst/>
                          <a:latin typeface="Sassoon Infant Std" panose="020B0503020103030203" pitchFamily="34" charset="0"/>
                          <a:ea typeface="+mn-ea"/>
                          <a:cs typeface="+mn-cs"/>
                        </a:rPr>
                        <a:t>I am joining in with other children’s play. </a:t>
                      </a:r>
                      <a:endParaRPr lang="en-GB" sz="100" baseline="0" dirty="0">
                        <a:solidFill>
                          <a:schemeClr val="tx1"/>
                        </a:solidFill>
                        <a:latin typeface="Sassoon Infant Std" panose="020B0503020103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371035">
                <a:tc vMerge="1">
                  <a:txBody>
                    <a:bodyPr/>
                    <a:lstStyle/>
                    <a:p>
                      <a:endParaRPr lang="en-GB"/>
                    </a:p>
                  </a:txBody>
                  <a:tcPr/>
                </a:tc>
                <a:tc gridSpan="6">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08014579"/>
                  </a:ext>
                </a:extLst>
              </a:tr>
            </a:tbl>
          </a:graphicData>
        </a:graphic>
      </p:graphicFrame>
      <p:pic>
        <p:nvPicPr>
          <p:cNvPr id="5" name="Picture 4"/>
          <p:cNvPicPr>
            <a:picLocks noChangeAspect="1"/>
          </p:cNvPicPr>
          <p:nvPr/>
        </p:nvPicPr>
        <p:blipFill rotWithShape="1">
          <a:blip r:embed="rId3"/>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619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2973157"/>
              </p:ext>
            </p:extLst>
          </p:nvPr>
        </p:nvGraphicFramePr>
        <p:xfrm>
          <a:off x="236322" y="643648"/>
          <a:ext cx="11719356" cy="5972940"/>
        </p:xfrm>
        <a:graphic>
          <a:graphicData uri="http://schemas.openxmlformats.org/drawingml/2006/table">
            <a:tbl>
              <a:tblPr firstRow="1" bandRow="1">
                <a:tableStyleId>{5C22544A-7EE6-4342-B048-85BDC9FD1C3A}</a:tableStyleId>
              </a:tblPr>
              <a:tblGrid>
                <a:gridCol w="1701925">
                  <a:extLst>
                    <a:ext uri="{9D8B030D-6E8A-4147-A177-3AD203B41FA5}">
                      <a16:colId xmlns:a16="http://schemas.microsoft.com/office/drawing/2014/main" val="385991600"/>
                    </a:ext>
                  </a:extLst>
                </a:gridCol>
                <a:gridCol w="1527241">
                  <a:extLst>
                    <a:ext uri="{9D8B030D-6E8A-4147-A177-3AD203B41FA5}">
                      <a16:colId xmlns:a16="http://schemas.microsoft.com/office/drawing/2014/main" val="2865123548"/>
                    </a:ext>
                  </a:extLst>
                </a:gridCol>
                <a:gridCol w="1614583">
                  <a:extLst>
                    <a:ext uri="{9D8B030D-6E8A-4147-A177-3AD203B41FA5}">
                      <a16:colId xmlns:a16="http://schemas.microsoft.com/office/drawing/2014/main" val="872926247"/>
                    </a:ext>
                  </a:extLst>
                </a:gridCol>
                <a:gridCol w="1765602">
                  <a:extLst>
                    <a:ext uri="{9D8B030D-6E8A-4147-A177-3AD203B41FA5}">
                      <a16:colId xmlns:a16="http://schemas.microsoft.com/office/drawing/2014/main" val="1315738151"/>
                    </a:ext>
                  </a:extLst>
                </a:gridCol>
                <a:gridCol w="1614583">
                  <a:extLst>
                    <a:ext uri="{9D8B030D-6E8A-4147-A177-3AD203B41FA5}">
                      <a16:colId xmlns:a16="http://schemas.microsoft.com/office/drawing/2014/main" val="2709165749"/>
                    </a:ext>
                  </a:extLst>
                </a:gridCol>
                <a:gridCol w="1880839">
                  <a:extLst>
                    <a:ext uri="{9D8B030D-6E8A-4147-A177-3AD203B41FA5}">
                      <a16:colId xmlns:a16="http://schemas.microsoft.com/office/drawing/2014/main" val="2335150482"/>
                    </a:ext>
                  </a:extLst>
                </a:gridCol>
                <a:gridCol w="1614583">
                  <a:extLst>
                    <a:ext uri="{9D8B030D-6E8A-4147-A177-3AD203B41FA5}">
                      <a16:colId xmlns:a16="http://schemas.microsoft.com/office/drawing/2014/main" val="4046203905"/>
                    </a:ext>
                  </a:extLst>
                </a:gridCol>
              </a:tblGrid>
              <a:tr h="38231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Autumn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 Infant Std" panose="020B0503020103030203" pitchFamily="34" charset="0"/>
                          <a:cs typeface="Amatic SC" panose="00000500000000000000" pitchFamily="2" charset="-79"/>
                        </a:rPr>
                        <a:t>Autumn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21959">
                <a:tc>
                  <a:txBody>
                    <a:bodyPr/>
                    <a:lstStyle/>
                    <a:p>
                      <a:pPr algn="ctr"/>
                      <a:r>
                        <a:rPr lang="en-US" sz="2000" b="0" dirty="0">
                          <a:latin typeface="Sassoon Infant Std" panose="020B0503020103030203" pitchFamily="34" charset="0"/>
                          <a:cs typeface="Amatic SC" panose="00000500000000000000" pitchFamily="2" charset="-79"/>
                        </a:rPr>
                        <a:t>General Themes </a:t>
                      </a:r>
                      <a:endParaRPr lang="en-GB" sz="20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Sassoon Infant Std" panose="020B0503020103030203" pitchFamily="34" charset="0"/>
                          <a:cs typeface="Amatic SC" panose="00000500000000000000" pitchFamily="2" charset="-79"/>
                        </a:rPr>
                        <a:t>Colourful</a:t>
                      </a:r>
                      <a:r>
                        <a:rPr lang="en-US" sz="1800" dirty="0">
                          <a:latin typeface="Sassoon Infant Std" panose="020B0503020103030203" pitchFamily="34" charset="0"/>
                          <a:cs typeface="Amatic SC" panose="00000500000000000000" pitchFamily="2" charset="-79"/>
                        </a:rPr>
                        <a:t>,</a:t>
                      </a:r>
                      <a:r>
                        <a:rPr lang="en-US" sz="1800" baseline="0" dirty="0">
                          <a:latin typeface="Sassoon Infant Std" panose="020B0503020103030203" pitchFamily="34" charset="0"/>
                          <a:cs typeface="Amatic SC" panose="00000500000000000000" pitchFamily="2" charset="-79"/>
                        </a:rPr>
                        <a:t> Wonderful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Celebrations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Animal Kingdom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Great Outdoors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A</a:t>
                      </a:r>
                      <a:r>
                        <a:rPr lang="en-US" sz="1800" baseline="0" dirty="0">
                          <a:latin typeface="Sassoon Infant Std" panose="020B0503020103030203" pitchFamily="34" charset="0"/>
                          <a:cs typeface="Amatic SC" panose="00000500000000000000" pitchFamily="2" charset="-79"/>
                        </a:rPr>
                        <a:t> Grand Adventure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589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Sassoon Infant Std" panose="020B0503020103030203" pitchFamily="34" charset="0"/>
                          <a:cs typeface="Amatic SC" panose="00000500000000000000" pitchFamily="2" charset="-79"/>
                        </a:rPr>
                        <a:t>Physical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1100" b="0" i="0" kern="1200" dirty="0">
                          <a:solidFill>
                            <a:schemeClr val="dk1"/>
                          </a:solidFill>
                          <a:effectLst/>
                          <a:latin typeface="Sassoon Infant Std" panose="020B0503020103030203" pitchFamily="34" charset="0"/>
                          <a:ea typeface="+mn-ea"/>
                          <a:cs typeface="+mn-cs"/>
                        </a:rPr>
                        <a:t>Intricately interwoven with emotional, social, cognitive and language development, physical development underpins all other areas of a child’s learning and development.  Extensive physical experience in early childhood puts in place the </a:t>
                      </a:r>
                      <a:r>
                        <a:rPr lang="en-GB" sz="1100" b="1" i="0" kern="1200" dirty="0">
                          <a:solidFill>
                            <a:schemeClr val="dk1"/>
                          </a:solidFill>
                          <a:effectLst/>
                          <a:latin typeface="Sassoon Infant Std" panose="020B0503020103030203" pitchFamily="34" charset="0"/>
                          <a:ea typeface="+mn-ea"/>
                          <a:cs typeface="+mn-cs"/>
                        </a:rPr>
                        <a:t>neurological, sensory and motor foundations</a:t>
                      </a:r>
                      <a:r>
                        <a:rPr lang="en-GB" sz="1100" b="0" i="0" kern="1200" dirty="0">
                          <a:solidFill>
                            <a:schemeClr val="dk1"/>
                          </a:solidFill>
                          <a:effectLst/>
                          <a:latin typeface="Sassoon Infant Std" panose="020B0503020103030203" pitchFamily="34" charset="0"/>
                          <a:ea typeface="+mn-ea"/>
                          <a:cs typeface="+mn-cs"/>
                        </a:rPr>
                        <a:t> necessary for </a:t>
                      </a:r>
                      <a:r>
                        <a:rPr lang="en-GB" sz="1100" b="1" i="0" kern="1200" dirty="0">
                          <a:solidFill>
                            <a:schemeClr val="dk1"/>
                          </a:solidFill>
                          <a:effectLst/>
                          <a:latin typeface="Sassoon Infant Std" panose="020B0503020103030203" pitchFamily="34" charset="0"/>
                          <a:ea typeface="+mn-ea"/>
                          <a:cs typeface="+mn-cs"/>
                        </a:rPr>
                        <a:t>feeling good in your body </a:t>
                      </a:r>
                      <a:r>
                        <a:rPr lang="en-GB" sz="1100" b="0" i="0" kern="1200" dirty="0">
                          <a:solidFill>
                            <a:schemeClr val="dk1"/>
                          </a:solidFill>
                          <a:effectLst/>
                          <a:latin typeface="Sassoon Infant Std" panose="020B0503020103030203" pitchFamily="34" charset="0"/>
                          <a:ea typeface="+mn-ea"/>
                          <a:cs typeface="+mn-cs"/>
                        </a:rPr>
                        <a:t>and </a:t>
                      </a:r>
                      <a:r>
                        <a:rPr lang="en-GB" sz="1100" b="1" i="0" kern="1200" dirty="0">
                          <a:solidFill>
                            <a:schemeClr val="dk1"/>
                          </a:solidFill>
                          <a:effectLst/>
                          <a:latin typeface="Sassoon Infant Std" panose="020B0503020103030203" pitchFamily="34" charset="0"/>
                          <a:ea typeface="+mn-ea"/>
                          <a:cs typeface="+mn-cs"/>
                        </a:rPr>
                        <a:t>comfortable in the world</a:t>
                      </a:r>
                      <a:r>
                        <a:rPr lang="en-GB" sz="1100" b="0" i="0" kern="1200" dirty="0">
                          <a:solidFill>
                            <a:schemeClr val="dk1"/>
                          </a:solidFill>
                          <a:effectLst/>
                          <a:latin typeface="Sassoon Infant Std" panose="020B0503020103030203" pitchFamily="34" charset="0"/>
                          <a:ea typeface="+mn-ea"/>
                          <a:cs typeface="+mn-cs"/>
                        </a:rPr>
                        <a:t>.  The </a:t>
                      </a:r>
                      <a:r>
                        <a:rPr lang="en-GB" sz="1100" b="1" i="0" kern="1200" dirty="0">
                          <a:solidFill>
                            <a:schemeClr val="dk1"/>
                          </a:solidFill>
                          <a:effectLst/>
                          <a:latin typeface="Sassoon Infant Std" panose="020B0503020103030203" pitchFamily="34" charset="0"/>
                          <a:ea typeface="+mn-ea"/>
                          <a:cs typeface="+mn-cs"/>
                        </a:rPr>
                        <a:t>intimate connection between brain, body and mind </a:t>
                      </a:r>
                      <a:r>
                        <a:rPr lang="en-GB" sz="1100" b="0" i="0" kern="1200" dirty="0">
                          <a:solidFill>
                            <a:schemeClr val="dk1"/>
                          </a:solidFill>
                          <a:effectLst/>
                          <a:latin typeface="Sassoon Infant Std" panose="020B0503020103030203" pitchFamily="34" charset="0"/>
                          <a:ea typeface="+mn-ea"/>
                          <a:cs typeface="+mn-cs"/>
                        </a:rPr>
                        <a:t>must be understood; when they are viewed as one system, the impacts of active physical play, health and self-care are observed and the effects on a child’s early brain development and mental health of adverse childhood experience, including malnutrition, illness or neglect, is recognised.  </a:t>
                      </a:r>
                      <a:r>
                        <a:rPr lang="en-GB" sz="1100" b="1" i="0" kern="1200" dirty="0">
                          <a:solidFill>
                            <a:schemeClr val="dk1"/>
                          </a:solidFill>
                          <a:effectLst/>
                          <a:latin typeface="Sassoon Infant Std" panose="020B0503020103030203" pitchFamily="34" charset="0"/>
                          <a:ea typeface="+mn-ea"/>
                          <a:cs typeface="+mn-cs"/>
                        </a:rPr>
                        <a:t>Health, wellbeing and self-care are integral</a:t>
                      </a:r>
                      <a:r>
                        <a:rPr lang="en-GB" sz="1100" b="0" i="0" kern="1200" dirty="0">
                          <a:solidFill>
                            <a:schemeClr val="dk1"/>
                          </a:solidFill>
                          <a:effectLst/>
                          <a:latin typeface="Sassoon Infant Std" panose="020B0503020103030203" pitchFamily="34" charset="0"/>
                          <a:ea typeface="+mn-ea"/>
                          <a:cs typeface="+mn-cs"/>
                        </a:rPr>
                        <a:t> to physical development.  </a:t>
                      </a:r>
                      <a:r>
                        <a:rPr lang="en-GB" sz="1100" b="1" i="0" kern="1200" dirty="0">
                          <a:solidFill>
                            <a:schemeClr val="dk1"/>
                          </a:solidFill>
                          <a:effectLst/>
                          <a:latin typeface="Sassoon Infant Std" panose="020B0503020103030203" pitchFamily="34" charset="0"/>
                          <a:ea typeface="+mn-ea"/>
                          <a:cs typeface="+mn-cs"/>
                        </a:rPr>
                        <a:t>Prioritising care opportunities </a:t>
                      </a:r>
                      <a:r>
                        <a:rPr lang="en-GB" sz="1100" b="0" i="0" kern="1200" dirty="0">
                          <a:solidFill>
                            <a:schemeClr val="dk1"/>
                          </a:solidFill>
                          <a:effectLst/>
                          <a:latin typeface="Sassoon Infant Std" panose="020B0503020103030203" pitchFamily="34" charset="0"/>
                          <a:ea typeface="+mn-ea"/>
                          <a:cs typeface="+mn-cs"/>
                        </a:rPr>
                        <a:t>and a collaborative approach with young children supports development of lifelong </a:t>
                      </a:r>
                      <a:r>
                        <a:rPr lang="en-GB" sz="1100" b="1" i="0" kern="1200" dirty="0">
                          <a:solidFill>
                            <a:schemeClr val="dk1"/>
                          </a:solidFill>
                          <a:effectLst/>
                          <a:latin typeface="Sassoon Infant Std" panose="020B0503020103030203" pitchFamily="34" charset="0"/>
                          <a:ea typeface="+mn-ea"/>
                          <a:cs typeface="+mn-cs"/>
                        </a:rPr>
                        <a:t>positive attitudes to self-care and healthy decision-making</a:t>
                      </a:r>
                      <a:r>
                        <a:rPr lang="en-GB" sz="1100" b="0" i="0" kern="1200" dirty="0">
                          <a:solidFill>
                            <a:schemeClr val="dk1"/>
                          </a:solidFill>
                          <a:effectLst/>
                          <a:latin typeface="Sassoon Infant Std" panose="020B0503020103030203" pitchFamily="34" charset="0"/>
                          <a:ea typeface="+mn-ea"/>
                          <a:cs typeface="+mn-cs"/>
                        </a:rPr>
                        <a:t>.</a:t>
                      </a:r>
                    </a:p>
                    <a:p>
                      <a:r>
                        <a:rPr lang="en-GB" sz="1100" b="0" i="0" kern="1200" dirty="0">
                          <a:solidFill>
                            <a:schemeClr val="dk1"/>
                          </a:solidFill>
                          <a:effectLst/>
                          <a:latin typeface="Sassoon Infant Std" panose="020B0503020103030203" pitchFamily="34" charset="0"/>
                          <a:ea typeface="+mn-ea"/>
                          <a:cs typeface="+mn-cs"/>
                        </a:rPr>
                        <a:t>Each child’s journey relies on whole-body physical experiences.  While biologically programmed, the unfolding of this complex, interconnected system requires repeated movement experiences that are </a:t>
                      </a:r>
                      <a:r>
                        <a:rPr lang="en-GB" sz="1100" b="1" i="0" kern="1200" dirty="0">
                          <a:solidFill>
                            <a:schemeClr val="dk1"/>
                          </a:solidFill>
                          <a:effectLst/>
                          <a:latin typeface="Sassoon Infant Std" panose="020B0503020103030203" pitchFamily="34" charset="0"/>
                          <a:ea typeface="+mn-ea"/>
                          <a:cs typeface="+mn-cs"/>
                        </a:rPr>
                        <a:t>self-initiated and wide-ranging</a:t>
                      </a:r>
                      <a:r>
                        <a:rPr lang="en-GB" sz="1100" b="0" i="0" kern="1200" dirty="0">
                          <a:solidFill>
                            <a:schemeClr val="dk1"/>
                          </a:solidFill>
                          <a:effectLst/>
                          <a:latin typeface="Sassoon Infant Std" panose="020B0503020103030203" pitchFamily="34" charset="0"/>
                          <a:ea typeface="+mn-ea"/>
                          <a:cs typeface="+mn-cs"/>
                        </a:rPr>
                        <a:t>. </a:t>
                      </a:r>
                      <a:r>
                        <a:rPr lang="en-GB" sz="1100" b="1" i="0" kern="1200" dirty="0">
                          <a:solidFill>
                            <a:schemeClr val="dk1"/>
                          </a:solidFill>
                          <a:effectLst/>
                          <a:latin typeface="Sassoon Infant Std" panose="020B0503020103030203" pitchFamily="34" charset="0"/>
                          <a:ea typeface="+mn-ea"/>
                          <a:cs typeface="+mn-cs"/>
                        </a:rPr>
                        <a:t>Fine and gross motor control must develop together in an integrated way</a:t>
                      </a:r>
                      <a:r>
                        <a:rPr lang="en-GB" sz="1100" b="0" i="0" kern="1200" dirty="0">
                          <a:solidFill>
                            <a:schemeClr val="dk1"/>
                          </a:solidFill>
                          <a:effectLst/>
                          <a:latin typeface="Sassoon Infant Std" panose="020B0503020103030203" pitchFamily="34" charset="0"/>
                          <a:ea typeface="+mn-ea"/>
                          <a:cs typeface="+mn-cs"/>
                        </a:rPr>
                        <a:t>, so that the child can achieve what they set out to do.  We must ensure that children </a:t>
                      </a:r>
                      <a:r>
                        <a:rPr lang="en-GB" sz="1100" b="1" i="0" kern="1200" dirty="0">
                          <a:solidFill>
                            <a:schemeClr val="dk1"/>
                          </a:solidFill>
                          <a:effectLst/>
                          <a:latin typeface="Sassoon Infant Std" panose="020B0503020103030203" pitchFamily="34" charset="0"/>
                          <a:ea typeface="+mn-ea"/>
                          <a:cs typeface="+mn-cs"/>
                        </a:rPr>
                        <a:t>have movement-rich lives indoors and outdoors </a:t>
                      </a:r>
                      <a:r>
                        <a:rPr lang="en-GB" sz="1100" b="0" i="0" kern="1200" dirty="0">
                          <a:solidFill>
                            <a:schemeClr val="dk1"/>
                          </a:solidFill>
                          <a:effectLst/>
                          <a:latin typeface="Sassoon Infant Std" panose="020B0503020103030203" pitchFamily="34" charset="0"/>
                          <a:ea typeface="+mn-ea"/>
                          <a:cs typeface="+mn-cs"/>
                        </a:rPr>
                        <a:t>from birth.  This includes the role of the adult’s body as an enabling environment itself, embedding movement into everything, and encouraging each child’s own motivations for being active and interactive with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78408875"/>
                  </a:ext>
                </a:extLst>
              </a:tr>
              <a:tr h="2894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 Infant Std" panose="020B0503020103030203" pitchFamily="34" charset="0"/>
                          <a:cs typeface="Amatic SC" panose="00000500000000000000" pitchFamily="2" charset="-79"/>
                        </a:rPr>
                        <a:t>Summary Goals</a:t>
                      </a:r>
                      <a:endParaRPr lang="en-US" sz="1800" b="0"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Gross Motor</a:t>
                      </a:r>
                    </a:p>
                    <a:p>
                      <a:pPr algn="ctr"/>
                      <a:endParaRPr lang="en-US" sz="1800" b="0"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Fine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how some control over my body.</a:t>
                      </a:r>
                    </a:p>
                    <a:p>
                      <a:pPr algn="ctr" rtl="0" fontAlgn="base"/>
                      <a:endParaRPr lang="en-GB" sz="1050" b="0" i="0" kern="1200" dirty="0">
                        <a:solidFill>
                          <a:schemeClr val="dk1"/>
                        </a:solidFill>
                        <a:effectLst/>
                        <a:latin typeface="Sassoon Infant Std" panose="020B0503020103030203" pitchFamily="34" charset="0"/>
                        <a:ea typeface="+mn-ea"/>
                        <a:cs typeface="+mn-cs"/>
                      </a:endParaRPr>
                    </a:p>
                    <a:p>
                      <a:pPr algn="ctr" rtl="0" fontAlgn="base"/>
                      <a:endParaRPr lang="en-GB" sz="1050" b="0" i="0" kern="1200" dirty="0">
                        <a:solidFill>
                          <a:schemeClr val="dk1"/>
                        </a:solidFill>
                        <a:effectLst/>
                        <a:latin typeface="Sassoon Infant Std" panose="020B0503020103030203" pitchFamily="34" charset="0"/>
                        <a:ea typeface="+mn-ea"/>
                        <a:cs typeface="+mn-cs"/>
                      </a:endParaRPr>
                    </a:p>
                    <a:p>
                      <a:pPr algn="ctr" rtl="0" fontAlgn="base"/>
                      <a:endParaRPr lang="en-GB" sz="1050" b="0" i="0" kern="1200" dirty="0">
                        <a:solidFill>
                          <a:schemeClr val="dk1"/>
                        </a:solidFill>
                        <a:effectLst/>
                        <a:latin typeface="Sassoon Infant Std" panose="020B0503020103030203" pitchFamily="34" charset="0"/>
                        <a:ea typeface="+mn-ea"/>
                        <a:cs typeface="+mn-cs"/>
                      </a:endParaRPr>
                    </a:p>
                    <a:p>
                      <a:pPr algn="ctr" rtl="0" fontAlgn="base"/>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w</a:t>
                      </a:r>
                      <a:r>
                        <a:rPr lang="en-GB" sz="1050" kern="1200" dirty="0">
                          <a:solidFill>
                            <a:schemeClr val="dk1"/>
                          </a:solidFill>
                          <a:effectLst/>
                          <a:latin typeface="Sassoon Infant Std" panose="020B0503020103030203" pitchFamily="34" charset="0"/>
                          <a:ea typeface="+mn-ea"/>
                          <a:cs typeface="+mn-cs"/>
                        </a:rPr>
                        <a:t>ill use a range of tools and equipment.</a:t>
                      </a:r>
                      <a:endParaRPr lang="en-US" sz="1050" b="0"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lgn="ctr" rtl="0" fontAlgn="base">
                        <a:buFontTx/>
                        <a:buNone/>
                      </a:pPr>
                      <a:r>
                        <a:rPr lang="en-GB" sz="1050" kern="1200" dirty="0">
                          <a:solidFill>
                            <a:schemeClr val="dk1"/>
                          </a:solidFill>
                          <a:effectLst/>
                          <a:latin typeface="Sassoon Infant Std" panose="020B0503020103030203" pitchFamily="34" charset="0"/>
                          <a:ea typeface="+mn-ea"/>
                          <a:cs typeface="+mn-cs"/>
                        </a:rPr>
                        <a:t>I can show some control over my</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choice of tools.</a:t>
                      </a:r>
                    </a:p>
                    <a:p>
                      <a:pPr marL="0" indent="0" algn="ctr" rtl="0" fontAlgn="base">
                        <a:buFontTx/>
                        <a:buNone/>
                      </a:pPr>
                      <a:endParaRPr lang="en-GB" sz="1050" b="1" i="0" kern="1200" dirty="0">
                        <a:solidFill>
                          <a:schemeClr val="dk1"/>
                        </a:solidFill>
                        <a:effectLst/>
                        <a:latin typeface="Sassoon Infant Std" panose="020B0503020103030203" pitchFamily="34" charset="0"/>
                        <a:ea typeface="+mn-ea"/>
                        <a:cs typeface="+mn-cs"/>
                      </a:endParaRPr>
                    </a:p>
                    <a:p>
                      <a:pPr marL="0" indent="0" algn="ctr" rtl="0" fontAlgn="base">
                        <a:buFontTx/>
                        <a:buNone/>
                      </a:pPr>
                      <a:endParaRPr lang="en-GB" sz="1050" b="1" i="0" kern="1200" dirty="0">
                        <a:solidFill>
                          <a:schemeClr val="dk1"/>
                        </a:solidFill>
                        <a:effectLst/>
                        <a:latin typeface="Sassoon Infant Std" panose="020B0503020103030203" pitchFamily="34" charset="0"/>
                        <a:ea typeface="+mn-ea"/>
                        <a:cs typeface="+mn-cs"/>
                      </a:endParaRPr>
                    </a:p>
                    <a:p>
                      <a:pPr marL="0" indent="0" algn="ctr" rtl="0" fontAlgn="base">
                        <a:buFontTx/>
                        <a:buNone/>
                      </a:pPr>
                      <a:endParaRPr lang="en-GB" sz="1050" b="1" i="0" kern="1200" dirty="0">
                        <a:solidFill>
                          <a:schemeClr val="dk1"/>
                        </a:solidFill>
                        <a:effectLst/>
                        <a:latin typeface="Sassoon Infant Std" panose="020B0503020103030203" pitchFamily="34" charset="0"/>
                        <a:ea typeface="+mn-ea"/>
                        <a:cs typeface="+mn-cs"/>
                      </a:endParaRPr>
                    </a:p>
                    <a:p>
                      <a:pPr marL="0" indent="0" algn="ctr" rtl="0" fontAlgn="base">
                        <a:buFontTx/>
                        <a:buNone/>
                      </a:pPr>
                      <a:r>
                        <a:rPr lang="en-GB" sz="1050" b="0" i="0" kern="1200" dirty="0">
                          <a:solidFill>
                            <a:schemeClr val="dk1"/>
                          </a:solidFill>
                          <a:effectLst/>
                          <a:latin typeface="Sassoon Infant Std" panose="020B0503020103030203" pitchFamily="34" charset="0"/>
                          <a:ea typeface="+mn-ea"/>
                          <a:cs typeface="+mn-cs"/>
                        </a:rPr>
                        <a:t>I will</a:t>
                      </a:r>
                      <a:r>
                        <a:rPr lang="en-GB" sz="1050" b="0" kern="1200" dirty="0">
                          <a:solidFill>
                            <a:schemeClr val="dk1"/>
                          </a:solidFill>
                          <a:effectLst/>
                          <a:latin typeface="Sassoon Infant Std" panose="020B0503020103030203" pitchFamily="34" charset="0"/>
                          <a:ea typeface="+mn-ea"/>
                          <a:cs typeface="+mn-cs"/>
                        </a:rPr>
                        <a:t> use a range of tools and equipment with some control.</a:t>
                      </a:r>
                      <a:endParaRPr lang="en-US" sz="1050" b="0"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how</a:t>
                      </a:r>
                      <a:r>
                        <a:rPr lang="en-GB" sz="1050" kern="1200" baseline="0" dirty="0">
                          <a:solidFill>
                            <a:schemeClr val="dk1"/>
                          </a:solidFill>
                          <a:effectLst/>
                          <a:latin typeface="Sassoon Infant Std" panose="020B0503020103030203" pitchFamily="34" charset="0"/>
                          <a:ea typeface="+mn-ea"/>
                          <a:cs typeface="+mn-cs"/>
                        </a:rPr>
                        <a:t> an</a:t>
                      </a:r>
                      <a:r>
                        <a:rPr lang="en-GB" sz="1050" kern="1200" dirty="0">
                          <a:solidFill>
                            <a:schemeClr val="dk1"/>
                          </a:solidFill>
                          <a:effectLst/>
                          <a:latin typeface="Sassoon Infant Std" panose="020B0503020103030203" pitchFamily="34" charset="0"/>
                          <a:ea typeface="+mn-ea"/>
                          <a:cs typeface="+mn-cs"/>
                        </a:rPr>
                        <a:t> increasing development of control over more tricky tools e.g. a flag, a spade.</a:t>
                      </a:r>
                      <a:endParaRPr lang="en-GB" sz="1050" b="1" i="0" kern="1200" dirty="0">
                        <a:solidFill>
                          <a:schemeClr val="dk1"/>
                        </a:solidFill>
                        <a:effectLst/>
                        <a:latin typeface="Sassoon Infant Std" panose="020B0503020103030203" pitchFamily="34"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endParaRPr lang="en-GB" sz="1050" b="1" i="0" kern="1200" dirty="0">
                        <a:solidFill>
                          <a:schemeClr val="dk1"/>
                        </a:solidFill>
                        <a:effectLst/>
                        <a:latin typeface="Sassoon Infant Std" panose="020B0503020103030203" pitchFamily="34"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s</a:t>
                      </a:r>
                      <a:r>
                        <a:rPr lang="en-GB" sz="1050" kern="1200" dirty="0">
                          <a:solidFill>
                            <a:schemeClr val="dk1"/>
                          </a:solidFill>
                          <a:effectLst/>
                          <a:latin typeface="Sassoon Infant Std" panose="020B0503020103030203" pitchFamily="34" charset="0"/>
                          <a:ea typeface="+mn-ea"/>
                          <a:cs typeface="+mn-cs"/>
                        </a:rPr>
                        <a:t>tarting to recognise the changes I can make using tools and equipment.</a:t>
                      </a:r>
                      <a:endParaRPr lang="en-US" sz="1050" b="1"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rtl="0" fontAlgn="base"/>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s</a:t>
                      </a:r>
                      <a:r>
                        <a:rPr lang="en-GB" sz="1050" kern="1200" dirty="0">
                          <a:solidFill>
                            <a:schemeClr val="dk1"/>
                          </a:solidFill>
                          <a:effectLst/>
                          <a:latin typeface="Sassoon Infant Std" panose="020B0503020103030203" pitchFamily="34" charset="0"/>
                          <a:ea typeface="+mn-ea"/>
                          <a:cs typeface="+mn-cs"/>
                        </a:rPr>
                        <a:t>tarting to control my body to work with others.</a:t>
                      </a:r>
                    </a:p>
                    <a:p>
                      <a:pPr algn="ctr" rtl="0" fontAlgn="base"/>
                      <a:endParaRPr lang="en-GB" sz="1050" b="1" i="0" kern="1200" dirty="0">
                        <a:solidFill>
                          <a:schemeClr val="dk1"/>
                        </a:solidFill>
                        <a:effectLst/>
                        <a:latin typeface="Sassoon Infant Std" panose="020B0503020103030203" pitchFamily="34" charset="0"/>
                        <a:ea typeface="+mn-ea"/>
                        <a:cs typeface="+mn-cs"/>
                      </a:endParaRPr>
                    </a:p>
                    <a:p>
                      <a:pPr algn="ctr" rtl="0" fontAlgn="base"/>
                      <a:endParaRPr lang="en-GB" sz="1050" kern="1200" dirty="0">
                        <a:solidFill>
                          <a:schemeClr val="dk1"/>
                        </a:solidFill>
                        <a:effectLst/>
                        <a:latin typeface="Sassoon Infant Std" panose="020B0503020103030203" pitchFamily="34" charset="0"/>
                        <a:ea typeface="+mn-ea"/>
                        <a:cs typeface="+mn-cs"/>
                      </a:endParaRPr>
                    </a:p>
                    <a:p>
                      <a:pPr algn="ctr" rtl="0" fontAlgn="base"/>
                      <a:endParaRPr lang="en-GB" sz="1050" kern="1200" dirty="0">
                        <a:solidFill>
                          <a:schemeClr val="dk1"/>
                        </a:solidFill>
                        <a:effectLst/>
                        <a:latin typeface="Sassoon Infant Std" panose="020B0503020103030203" pitchFamily="34" charset="0"/>
                        <a:ea typeface="+mn-ea"/>
                        <a:cs typeface="+mn-cs"/>
                      </a:endParaRPr>
                    </a:p>
                    <a:p>
                      <a:pPr algn="ctr" rtl="0" fontAlgn="base"/>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how more fine motor control with tools.</a:t>
                      </a:r>
                      <a:endParaRPr lang="en-US" sz="1050" b="1"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show g</a:t>
                      </a:r>
                      <a:r>
                        <a:rPr lang="en-GB" sz="1050" kern="1200" dirty="0">
                          <a:solidFill>
                            <a:schemeClr val="dk1"/>
                          </a:solidFill>
                          <a:effectLst/>
                          <a:latin typeface="Sassoon Infant Std" panose="020B0503020103030203" pitchFamily="34" charset="0"/>
                          <a:ea typeface="+mn-ea"/>
                          <a:cs typeface="+mn-cs"/>
                        </a:rPr>
                        <a:t>ood control in large movements.</a:t>
                      </a:r>
                    </a:p>
                    <a:p>
                      <a:pPr marL="0" marR="0" indent="0" algn="ctr" defTabSz="914400" rtl="0" eaLnBrk="1" fontAlgn="base" latinLnBrk="0" hangingPunct="1">
                        <a:lnSpc>
                          <a:spcPct val="100000"/>
                        </a:lnSpc>
                        <a:spcBef>
                          <a:spcPts val="0"/>
                        </a:spcBef>
                        <a:spcAft>
                          <a:spcPts val="0"/>
                        </a:spcAft>
                        <a:buClrTx/>
                        <a:buSzTx/>
                        <a:buFontTx/>
                        <a:buNone/>
                        <a:tabLst/>
                        <a:defRPr/>
                      </a:pPr>
                      <a:endParaRPr lang="en-GB" sz="1050" b="1" i="0" kern="1200" dirty="0">
                        <a:solidFill>
                          <a:schemeClr val="dk1"/>
                        </a:solidFill>
                        <a:effectLst/>
                        <a:latin typeface="Sassoon Infant Std" panose="020B0503020103030203" pitchFamily="34"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endParaRPr lang="en-GB" sz="1050" b="1" i="0" kern="1200" dirty="0">
                        <a:solidFill>
                          <a:schemeClr val="dk1"/>
                        </a:solidFill>
                        <a:effectLst/>
                        <a:latin typeface="Sassoon Infant Std" panose="020B0503020103030203" pitchFamily="34"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endParaRPr lang="en-GB" sz="1050" b="1" i="0" kern="1200" dirty="0">
                        <a:solidFill>
                          <a:schemeClr val="dk1"/>
                        </a:solidFill>
                        <a:effectLst/>
                        <a:latin typeface="Sassoon Infant Std" panose="020B0503020103030203" pitchFamily="34"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how finer control with smaller tools.</a:t>
                      </a:r>
                      <a:endParaRPr lang="en-US" sz="1050" b="1"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indent="0" algn="ctr" rtl="0" fontAlgn="base">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b</a:t>
                      </a:r>
                      <a:r>
                        <a:rPr lang="en-GB" sz="1050" kern="1200" dirty="0">
                          <a:solidFill>
                            <a:schemeClr val="dk1"/>
                          </a:solidFill>
                          <a:effectLst/>
                          <a:latin typeface="Sassoon Infant Std" panose="020B0503020103030203" pitchFamily="34" charset="0"/>
                          <a:ea typeface="+mn-ea"/>
                          <a:cs typeface="+mn-cs"/>
                        </a:rPr>
                        <a:t>eginning to control smaller tools.</a:t>
                      </a:r>
                    </a:p>
                    <a:p>
                      <a:pPr marL="0" indent="0" algn="ctr" rtl="0" fontAlgn="base">
                        <a:buFontTx/>
                        <a:buNone/>
                      </a:pPr>
                      <a:endParaRPr lang="en-GB" sz="1050" b="1" i="0" kern="1200" dirty="0">
                        <a:solidFill>
                          <a:schemeClr val="dk1"/>
                        </a:solidFill>
                        <a:effectLst/>
                        <a:latin typeface="Sassoon Infant Std" panose="020B0503020103030203" pitchFamily="34" charset="0"/>
                        <a:ea typeface="+mn-ea"/>
                        <a:cs typeface="+mn-cs"/>
                      </a:endParaRPr>
                    </a:p>
                    <a:p>
                      <a:pPr marL="0" indent="0" algn="ctr" rtl="0" fontAlgn="base">
                        <a:buFontTx/>
                        <a:buNone/>
                      </a:pPr>
                      <a:endParaRPr lang="en-GB" sz="1050" b="1" i="0" kern="1200" dirty="0">
                        <a:solidFill>
                          <a:schemeClr val="dk1"/>
                        </a:solidFill>
                        <a:effectLst/>
                        <a:latin typeface="Sassoon Infant Std" panose="020B0503020103030203" pitchFamily="34" charset="0"/>
                        <a:ea typeface="+mn-ea"/>
                        <a:cs typeface="+mn-cs"/>
                      </a:endParaRPr>
                    </a:p>
                    <a:p>
                      <a:pPr marL="0" indent="0" algn="ctr" rtl="0" fontAlgn="base">
                        <a:buFontTx/>
                        <a:buNone/>
                      </a:pPr>
                      <a:endParaRPr lang="en-GB" sz="1050" b="1" i="0" kern="1200" dirty="0">
                        <a:solidFill>
                          <a:schemeClr val="dk1"/>
                        </a:solidFill>
                        <a:effectLst/>
                        <a:latin typeface="Sassoon Infant Std" panose="020B0503020103030203" pitchFamily="34" charset="0"/>
                        <a:ea typeface="+mn-ea"/>
                        <a:cs typeface="+mn-cs"/>
                      </a:endParaRPr>
                    </a:p>
                    <a:p>
                      <a:pPr marL="0" indent="0" algn="ctr" rtl="0" fontAlgn="base">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beginning to be </a:t>
                      </a:r>
                      <a:r>
                        <a:rPr lang="en-GB" sz="1050" kern="1200" dirty="0">
                          <a:solidFill>
                            <a:schemeClr val="dk1"/>
                          </a:solidFill>
                          <a:effectLst/>
                          <a:latin typeface="Sassoon Infant Std" panose="020B0503020103030203" pitchFamily="34" charset="0"/>
                          <a:ea typeface="+mn-ea"/>
                          <a:cs typeface="+mn-cs"/>
                        </a:rPr>
                        <a:t>more in control of the tools</a:t>
                      </a:r>
                      <a:r>
                        <a:rPr lang="en-GB" sz="1050" kern="1200" baseline="0" dirty="0">
                          <a:solidFill>
                            <a:schemeClr val="dk1"/>
                          </a:solidFill>
                          <a:effectLst/>
                          <a:latin typeface="Sassoon Infant Std" panose="020B0503020103030203" pitchFamily="34" charset="0"/>
                          <a:ea typeface="+mn-ea"/>
                          <a:cs typeface="+mn-cs"/>
                        </a:rPr>
                        <a:t> I</a:t>
                      </a:r>
                      <a:r>
                        <a:rPr lang="en-GB" sz="1050" kern="1200" dirty="0">
                          <a:solidFill>
                            <a:schemeClr val="dk1"/>
                          </a:solidFill>
                          <a:effectLst/>
                          <a:latin typeface="Sassoon Infant Std" panose="020B0503020103030203" pitchFamily="34" charset="0"/>
                          <a:ea typeface="+mn-ea"/>
                          <a:cs typeface="+mn-cs"/>
                        </a:rPr>
                        <a:t> use </a:t>
                      </a:r>
                      <a:r>
                        <a:rPr lang="en-GB" sz="1050" kern="1200" dirty="0" err="1">
                          <a:solidFill>
                            <a:schemeClr val="dk1"/>
                          </a:solidFill>
                          <a:effectLst/>
                          <a:latin typeface="Sassoon Infant Std" panose="020B0503020103030203" pitchFamily="34" charset="0"/>
                          <a:ea typeface="+mn-ea"/>
                          <a:cs typeface="+mn-cs"/>
                        </a:rPr>
                        <a:t>eg</a:t>
                      </a:r>
                      <a:r>
                        <a:rPr lang="en-GB" sz="1050" kern="1200" dirty="0">
                          <a:solidFill>
                            <a:schemeClr val="dk1"/>
                          </a:solidFill>
                          <a:effectLst/>
                          <a:latin typeface="Sassoon Infant Std" panose="020B0503020103030203" pitchFamily="34" charset="0"/>
                          <a:ea typeface="+mn-ea"/>
                          <a:cs typeface="+mn-cs"/>
                        </a:rPr>
                        <a:t>. I can make some more controlled marks with crayons and pencils.</a:t>
                      </a:r>
                      <a:endParaRPr lang="en-US" sz="1050" b="1"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663662612"/>
                  </a:ext>
                </a:extLst>
              </a:tr>
            </a:tbl>
          </a:graphicData>
        </a:graphic>
      </p:graphicFrame>
      <p:sp>
        <p:nvSpPr>
          <p:cNvPr id="5" name="AutoShape 2" descr="https://leadacademytrust.sharepoint.com/sites/HuntingdonAcademy/_api/siteiconmanager/getsitelogo?type=%271%27"/>
          <p:cNvSpPr>
            <a:spLocks noChangeAspect="1" noChangeArrowheads="1"/>
          </p:cNvSpPr>
          <p:nvPr/>
        </p:nvSpPr>
        <p:spPr bwMode="auto">
          <a:xfrm>
            <a:off x="1291648" y="5957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2"/>
          <a:srcRect l="18088" t="12176" r="70491" b="77719"/>
          <a:stretch/>
        </p:blipFill>
        <p:spPr>
          <a:xfrm>
            <a:off x="389518" y="225147"/>
            <a:ext cx="1489154" cy="741145"/>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551588379"/>
              </p:ext>
            </p:extLst>
          </p:nvPr>
        </p:nvGraphicFramePr>
        <p:xfrm>
          <a:off x="385894" y="719664"/>
          <a:ext cx="11459364" cy="5291676"/>
        </p:xfrm>
        <a:graphic>
          <a:graphicData uri="http://schemas.openxmlformats.org/drawingml/2006/table">
            <a:tbl>
              <a:tblPr firstRow="1" bandRow="1">
                <a:tableStyleId>{5C22544A-7EE6-4342-B048-85BDC9FD1C3A}</a:tableStyleId>
              </a:tblPr>
              <a:tblGrid>
                <a:gridCol w="1793888">
                  <a:extLst>
                    <a:ext uri="{9D8B030D-6E8A-4147-A177-3AD203B41FA5}">
                      <a16:colId xmlns:a16="http://schemas.microsoft.com/office/drawing/2014/main" val="385991600"/>
                    </a:ext>
                  </a:extLst>
                </a:gridCol>
                <a:gridCol w="1480216">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Autumn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 Infant Std" panose="020B0503020103030203" pitchFamily="34" charset="0"/>
                          <a:cs typeface="Amatic SC" panose="00000500000000000000" pitchFamily="2" charset="-79"/>
                        </a:rPr>
                        <a:t>Autumn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Sassoon Infant Std" panose="020B0503020103030203" pitchFamily="34" charset="0"/>
                          <a:cs typeface="Amatic SC" panose="00000500000000000000" pitchFamily="2" charset="-79"/>
                        </a:rPr>
                        <a:t>Themes </a:t>
                      </a:r>
                      <a:endParaRPr lang="en-GB" sz="20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Sassoon Infant Std" panose="020B0503020103030203" pitchFamily="34" charset="0"/>
                          <a:cs typeface="Amatic SC" panose="00000500000000000000" pitchFamily="2" charset="-79"/>
                        </a:rPr>
                        <a:t>Colourful</a:t>
                      </a:r>
                      <a:r>
                        <a:rPr lang="en-US" sz="1800" dirty="0">
                          <a:latin typeface="Sassoon Infant Std" panose="020B0503020103030203" pitchFamily="34" charset="0"/>
                          <a:cs typeface="Amatic SC" panose="00000500000000000000" pitchFamily="2" charset="-79"/>
                        </a:rPr>
                        <a:t>,</a:t>
                      </a:r>
                      <a:r>
                        <a:rPr lang="en-US" sz="1800" baseline="0" dirty="0">
                          <a:latin typeface="Sassoon Infant Std" panose="020B0503020103030203" pitchFamily="34" charset="0"/>
                          <a:cs typeface="Amatic SC" panose="00000500000000000000" pitchFamily="2" charset="-79"/>
                        </a:rPr>
                        <a:t> Wonderful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Celebrations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Animal Kingdom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Great Outdoors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A</a:t>
                      </a:r>
                      <a:r>
                        <a:rPr lang="en-US" sz="1800" baseline="0" dirty="0">
                          <a:latin typeface="Sassoon Infant Std" panose="020B0503020103030203" pitchFamily="34" charset="0"/>
                          <a:cs typeface="Amatic SC" panose="00000500000000000000" pitchFamily="2" charset="-79"/>
                        </a:rPr>
                        <a:t> Grand Adventure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1800" b="1" dirty="0">
                          <a:latin typeface="Sassoon Infant Std" panose="020B0503020103030203" pitchFamily="34" charset="0"/>
                          <a:cs typeface="Amatic SC" panose="00000500000000000000" pitchFamily="2" charset="-79"/>
                        </a:rPr>
                        <a:t>Literacy</a:t>
                      </a:r>
                    </a:p>
                    <a:p>
                      <a:pPr algn="ctr"/>
                      <a:endParaRPr lang="en-US" sz="1800" b="0" dirty="0">
                        <a:latin typeface="Sassoon Infant Std" panose="020B0503020103030203" pitchFamily="34" charset="0"/>
                        <a:cs typeface="Amatic SC" panose="00000500000000000000" pitchFamily="2" charset="-79"/>
                      </a:endParaRPr>
                    </a:p>
                    <a:p>
                      <a:pPr algn="ctr"/>
                      <a:endParaRPr lang="en-US" sz="1800" b="0" dirty="0">
                        <a:latin typeface="Sassoon Infant Std" panose="020B0503020103030203" pitchFamily="34" charset="0"/>
                        <a:cs typeface="Amatic SC" panose="00000500000000000000" pitchFamily="2" charset="-79"/>
                      </a:endParaRPr>
                    </a:p>
                    <a:p>
                      <a:pPr algn="ctr"/>
                      <a:endParaRPr lang="en-US" sz="1800" b="0"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 Infant Std" panose="020B0503020103030203" pitchFamily="34" charset="0"/>
                          <a:cs typeface="Amatic SC" panose="00000500000000000000" pitchFamily="2" charset="-79"/>
                        </a:rPr>
                        <a:t>Summary Goals</a:t>
                      </a:r>
                      <a:endParaRPr lang="en-US" sz="1800" b="0"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Comprehension</a:t>
                      </a:r>
                    </a:p>
                    <a:p>
                      <a:pPr algn="ctr"/>
                      <a:endParaRPr lang="en-US" sz="1800" b="0" dirty="0">
                        <a:latin typeface="Sassoon Infant Std" panose="020B0503020103030203" pitchFamily="34" charset="0"/>
                        <a:cs typeface="Amatic SC" panose="00000500000000000000" pitchFamily="2" charset="-79"/>
                      </a:endParaRPr>
                    </a:p>
                    <a:p>
                      <a:pPr algn="ctr"/>
                      <a:r>
                        <a:rPr lang="en-US" sz="1800" b="0" dirty="0">
                          <a:latin typeface="Sassoon Infant Std" panose="020B0503020103030203" pitchFamily="34" charset="0"/>
                          <a:cs typeface="Amatic SC" panose="00000500000000000000" pitchFamily="2" charset="-79"/>
                        </a:rPr>
                        <a:t>Writing</a:t>
                      </a:r>
                      <a:r>
                        <a:rPr lang="en-US" sz="1800" b="0" baseline="0" dirty="0">
                          <a:latin typeface="Sassoon Infant Std" panose="020B0503020103030203" pitchFamily="34" charset="0"/>
                          <a:cs typeface="Amatic SC" panose="00000500000000000000" pitchFamily="2" charset="-79"/>
                        </a:rPr>
                        <a:t> </a:t>
                      </a:r>
                      <a:endParaRPr lang="en-US" sz="18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1050" b="0" i="0" kern="1200" dirty="0">
                          <a:solidFill>
                            <a:schemeClr val="dk1"/>
                          </a:solidFill>
                          <a:effectLst/>
                          <a:latin typeface="Sassoon Infant Std" panose="020B0503020103030203" pitchFamily="34" charset="0"/>
                          <a:ea typeface="+mn-ea"/>
                          <a:cs typeface="+mn-cs"/>
                        </a:rPr>
                        <a:t>Literacy is about </a:t>
                      </a:r>
                      <a:r>
                        <a:rPr lang="en-GB" sz="1050" b="1" i="0" kern="1200" dirty="0">
                          <a:solidFill>
                            <a:schemeClr val="dk1"/>
                          </a:solidFill>
                          <a:effectLst/>
                          <a:latin typeface="Sassoon Infant Std" panose="020B0503020103030203" pitchFamily="34" charset="0"/>
                          <a:ea typeface="+mn-ea"/>
                          <a:cs typeface="+mn-cs"/>
                        </a:rPr>
                        <a:t>understanding and being understood</a:t>
                      </a:r>
                      <a:r>
                        <a:rPr lang="en-GB" sz="1050" b="0" i="0" kern="1200" dirty="0">
                          <a:solidFill>
                            <a:schemeClr val="dk1"/>
                          </a:solidFill>
                          <a:effectLst/>
                          <a:latin typeface="Sassoon Infant Std" panose="020B0503020103030203" pitchFamily="34" charset="0"/>
                          <a:ea typeface="+mn-ea"/>
                          <a:cs typeface="+mn-cs"/>
                        </a:rPr>
                        <a:t>. Early literacy skills are rooted in children’s enjoyable experiences from birth of </a:t>
                      </a:r>
                      <a:r>
                        <a:rPr lang="en-GB" sz="1050" b="1" i="0" kern="1200" dirty="0">
                          <a:solidFill>
                            <a:schemeClr val="dk1"/>
                          </a:solidFill>
                          <a:effectLst/>
                          <a:latin typeface="Sassoon Infant Std" panose="020B0503020103030203" pitchFamily="34" charset="0"/>
                          <a:ea typeface="+mn-ea"/>
                          <a:cs typeface="+mn-cs"/>
                        </a:rPr>
                        <a:t>gesturing, talking, singing, playing, reading and writing.</a:t>
                      </a:r>
                      <a:r>
                        <a:rPr lang="en-GB" sz="1050" b="0" i="0" kern="1200" dirty="0">
                          <a:solidFill>
                            <a:schemeClr val="dk1"/>
                          </a:solidFill>
                          <a:effectLst/>
                          <a:latin typeface="Sassoon Infant Std" panose="020B0503020103030203" pitchFamily="34" charset="0"/>
                          <a:ea typeface="+mn-ea"/>
                          <a:cs typeface="+mn-cs"/>
                        </a:rPr>
                        <a:t> Learning about literacy means developing the ability to </a:t>
                      </a:r>
                      <a:r>
                        <a:rPr lang="en-GB" sz="1050" b="1" i="0" kern="1200" dirty="0">
                          <a:solidFill>
                            <a:schemeClr val="dk1"/>
                          </a:solidFill>
                          <a:effectLst/>
                          <a:latin typeface="Sassoon Infant Std" panose="020B0503020103030203" pitchFamily="34" charset="0"/>
                          <a:ea typeface="+mn-ea"/>
                          <a:cs typeface="+mn-cs"/>
                        </a:rPr>
                        <a:t>interpret, create and communicate meaning through writing and reading in different media</a:t>
                      </a:r>
                      <a:r>
                        <a:rPr lang="en-GB" sz="1050" b="0" i="0" kern="1200" dirty="0">
                          <a:solidFill>
                            <a:schemeClr val="dk1"/>
                          </a:solidFill>
                          <a:effectLst/>
                          <a:latin typeface="Sassoon Infant Std" panose="020B0503020103030203" pitchFamily="34" charset="0"/>
                          <a:ea typeface="+mn-ea"/>
                          <a:cs typeface="+mn-cs"/>
                        </a:rPr>
                        <a:t>, such as picture books, logos, environmental print and digital technologies. It involves observing and joining in the diverse ways that different people and communities use literacy for </a:t>
                      </a:r>
                      <a:r>
                        <a:rPr lang="en-GB" sz="1050" b="1" i="0" kern="1200" dirty="0">
                          <a:solidFill>
                            <a:schemeClr val="dk1"/>
                          </a:solidFill>
                          <a:effectLst/>
                          <a:latin typeface="Sassoon Infant Std" panose="020B0503020103030203" pitchFamily="34" charset="0"/>
                          <a:ea typeface="+mn-ea"/>
                          <a:cs typeface="+mn-cs"/>
                        </a:rPr>
                        <a:t>different purposes</a:t>
                      </a:r>
                      <a:r>
                        <a:rPr lang="en-GB" sz="1050" b="0" i="0" kern="1200" dirty="0">
                          <a:solidFill>
                            <a:schemeClr val="dk1"/>
                          </a:solidFill>
                          <a:effectLst/>
                          <a:latin typeface="Sassoon Infant Std" panose="020B0503020103030203" pitchFamily="34" charset="0"/>
                          <a:ea typeface="+mn-ea"/>
                          <a:cs typeface="+mn-cs"/>
                        </a:rPr>
                        <a:t>. Most importantly, literacy is </a:t>
                      </a:r>
                      <a:r>
                        <a:rPr lang="en-GB" sz="1050" b="1" i="0" kern="1200" dirty="0">
                          <a:solidFill>
                            <a:schemeClr val="dk1"/>
                          </a:solidFill>
                          <a:effectLst/>
                          <a:latin typeface="Sassoon Infant Std" panose="020B0503020103030203" pitchFamily="34" charset="0"/>
                          <a:ea typeface="+mn-ea"/>
                          <a:cs typeface="+mn-cs"/>
                        </a:rPr>
                        <a:t>engaging, purposeful and creative</a:t>
                      </a:r>
                      <a:r>
                        <a:rPr lang="en-GB" sz="1050" b="0" i="0" kern="1200" dirty="0">
                          <a:solidFill>
                            <a:schemeClr val="dk1"/>
                          </a:solidFill>
                          <a:effectLst/>
                          <a:latin typeface="Sassoon Infant Std" panose="020B0503020103030203" pitchFamily="34" charset="0"/>
                          <a:ea typeface="+mn-ea"/>
                          <a:cs typeface="+mn-cs"/>
                        </a:rPr>
                        <a:t>.</a:t>
                      </a:r>
                    </a:p>
                    <a:p>
                      <a:r>
                        <a:rPr lang="en-GB" sz="1050" b="0" i="0" kern="1200" dirty="0">
                          <a:solidFill>
                            <a:schemeClr val="dk1"/>
                          </a:solidFill>
                          <a:effectLst/>
                          <a:latin typeface="Sassoon Infant Std" panose="020B0503020103030203" pitchFamily="34" charset="0"/>
                          <a:ea typeface="+mn-ea"/>
                          <a:cs typeface="+mn-cs"/>
                        </a:rPr>
                        <a:t>Developing literacy competence and skills is a complex, challenging yet rewarding journey that requires </a:t>
                      </a:r>
                      <a:r>
                        <a:rPr lang="en-GB" sz="1050" b="1" i="0" kern="1200" dirty="0">
                          <a:solidFill>
                            <a:schemeClr val="dk1"/>
                          </a:solidFill>
                          <a:effectLst/>
                          <a:latin typeface="Sassoon Infant Std" panose="020B0503020103030203" pitchFamily="34" charset="0"/>
                          <a:ea typeface="+mn-ea"/>
                          <a:cs typeface="+mn-cs"/>
                        </a:rPr>
                        <a:t>high-quality pedagogical activities to enhance learning</a:t>
                      </a:r>
                      <a:r>
                        <a:rPr lang="en-GB" sz="1050" b="0" i="0" kern="1200" dirty="0">
                          <a:solidFill>
                            <a:schemeClr val="dk1"/>
                          </a:solidFill>
                          <a:effectLst/>
                          <a:latin typeface="Sassoon Infant Std" panose="020B0503020103030203" pitchFamily="34" charset="0"/>
                          <a:ea typeface="+mn-ea"/>
                          <a:cs typeface="+mn-cs"/>
                        </a:rPr>
                        <a:t>. Young children need to be </a:t>
                      </a:r>
                      <a:r>
                        <a:rPr lang="en-GB" sz="1050" b="1" i="0" kern="1200" dirty="0">
                          <a:solidFill>
                            <a:schemeClr val="dk1"/>
                          </a:solidFill>
                          <a:effectLst/>
                          <a:latin typeface="Sassoon Infant Std" panose="020B0503020103030203" pitchFamily="34" charset="0"/>
                          <a:ea typeface="+mn-ea"/>
                          <a:cs typeface="+mn-cs"/>
                        </a:rPr>
                        <a:t>listened to by attentive adults </a:t>
                      </a:r>
                      <a:r>
                        <a:rPr lang="en-GB" sz="1050" b="0" i="0" kern="1200" dirty="0">
                          <a:solidFill>
                            <a:schemeClr val="dk1"/>
                          </a:solidFill>
                          <a:effectLst/>
                          <a:latin typeface="Sassoon Infant Std" panose="020B0503020103030203" pitchFamily="34" charset="0"/>
                          <a:ea typeface="+mn-ea"/>
                          <a:cs typeface="+mn-cs"/>
                        </a:rPr>
                        <a:t>who </a:t>
                      </a:r>
                      <a:r>
                        <a:rPr lang="en-GB" sz="1050" b="1" i="0" kern="1200" dirty="0">
                          <a:solidFill>
                            <a:schemeClr val="dk1"/>
                          </a:solidFill>
                          <a:effectLst/>
                          <a:latin typeface="Sassoon Infant Std" panose="020B0503020103030203" pitchFamily="34" charset="0"/>
                          <a:ea typeface="+mn-ea"/>
                          <a:cs typeface="+mn-cs"/>
                        </a:rPr>
                        <a:t>recognise and value children’s choices</a:t>
                      </a:r>
                      <a:r>
                        <a:rPr lang="en-GB" sz="1050" b="0" i="0" kern="1200" dirty="0">
                          <a:solidFill>
                            <a:schemeClr val="dk1"/>
                          </a:solidFill>
                          <a:effectLst/>
                          <a:latin typeface="Sassoon Infant Std" panose="020B0503020103030203" pitchFamily="34" charset="0"/>
                          <a:ea typeface="+mn-ea"/>
                          <a:cs typeface="+mn-cs"/>
                        </a:rPr>
                        <a:t>. They need </a:t>
                      </a:r>
                      <a:r>
                        <a:rPr lang="en-GB" sz="1050" b="1" i="0" kern="1200" dirty="0">
                          <a:solidFill>
                            <a:schemeClr val="dk1"/>
                          </a:solidFill>
                          <a:effectLst/>
                          <a:latin typeface="Sassoon Infant Std" panose="020B0503020103030203" pitchFamily="34" charset="0"/>
                          <a:ea typeface="+mn-ea"/>
                          <a:cs typeface="+mn-cs"/>
                        </a:rPr>
                        <a:t>enjoyable, playful opportunities </a:t>
                      </a:r>
                      <a:r>
                        <a:rPr lang="en-GB" sz="1050" b="0" i="0" kern="1200" dirty="0">
                          <a:solidFill>
                            <a:schemeClr val="dk1"/>
                          </a:solidFill>
                          <a:effectLst/>
                          <a:latin typeface="Sassoon Infant Std" panose="020B0503020103030203" pitchFamily="34" charset="0"/>
                          <a:ea typeface="+mn-ea"/>
                          <a:cs typeface="+mn-cs"/>
                        </a:rPr>
                        <a:t>of being included and involved in the literacy practices of their </a:t>
                      </a:r>
                      <a:r>
                        <a:rPr lang="en-GB" sz="1050" b="1" i="0" kern="1200" dirty="0">
                          <a:solidFill>
                            <a:schemeClr val="dk1"/>
                          </a:solidFill>
                          <a:effectLst/>
                          <a:latin typeface="Sassoon Infant Std" panose="020B0503020103030203" pitchFamily="34" charset="0"/>
                          <a:ea typeface="+mn-ea"/>
                          <a:cs typeface="+mn-cs"/>
                        </a:rPr>
                        <a:t>home, early years setting, and community environments</a:t>
                      </a:r>
                      <a:r>
                        <a:rPr lang="en-GB" sz="1050" b="0" i="0" kern="1200" dirty="0">
                          <a:solidFill>
                            <a:schemeClr val="dk1"/>
                          </a:solidFill>
                          <a:effectLst/>
                          <a:latin typeface="Sassoon Infant Std" panose="020B0503020103030203" pitchFamily="34" charset="0"/>
                          <a:ea typeface="+mn-ea"/>
                          <a:cs typeface="+mn-cs"/>
                        </a:rPr>
                        <a:t>.  They need experiences of </a:t>
                      </a:r>
                      <a:r>
                        <a:rPr lang="en-GB" sz="1050" b="1" i="0" kern="1200" dirty="0">
                          <a:solidFill>
                            <a:schemeClr val="dk1"/>
                          </a:solidFill>
                          <a:effectLst/>
                          <a:latin typeface="Sassoon Infant Std" panose="020B0503020103030203" pitchFamily="34" charset="0"/>
                          <a:ea typeface="+mn-ea"/>
                          <a:cs typeface="+mn-cs"/>
                        </a:rPr>
                        <a:t>creating and sharing a range of texts </a:t>
                      </a:r>
                      <a:r>
                        <a:rPr lang="en-GB" sz="1050" b="0" i="0" kern="1200" dirty="0">
                          <a:solidFill>
                            <a:schemeClr val="dk1"/>
                          </a:solidFill>
                          <a:effectLst/>
                          <a:latin typeface="Sassoon Infant Std" panose="020B0503020103030203" pitchFamily="34" charset="0"/>
                          <a:ea typeface="+mn-ea"/>
                          <a:cs typeface="+mn-cs"/>
                        </a:rPr>
                        <a:t>in a variety of ways, with different </a:t>
                      </a:r>
                      <a:r>
                        <a:rPr lang="en-GB" sz="1050" b="1" i="0" kern="1200" dirty="0">
                          <a:solidFill>
                            <a:schemeClr val="dk1"/>
                          </a:solidFill>
                          <a:effectLst/>
                          <a:latin typeface="Sassoon Infant Std" panose="020B0503020103030203" pitchFamily="34" charset="0"/>
                          <a:ea typeface="+mn-ea"/>
                          <a:cs typeface="+mn-cs"/>
                        </a:rPr>
                        <a:t>media and materials</a:t>
                      </a:r>
                      <a:r>
                        <a:rPr lang="en-GB" sz="1050" b="0" i="0" kern="1200" dirty="0">
                          <a:solidFill>
                            <a:schemeClr val="dk1"/>
                          </a:solidFill>
                          <a:effectLst/>
                          <a:latin typeface="Sassoon Infant Std" panose="020B0503020103030203" pitchFamily="34" charset="0"/>
                          <a:ea typeface="+mn-ea"/>
                          <a:cs typeface="+mn-cs"/>
                        </a:rPr>
                        <a:t>, with </a:t>
                      </a:r>
                      <a:r>
                        <a:rPr lang="en-GB" sz="1050" b="1" i="0" kern="1200" dirty="0">
                          <a:solidFill>
                            <a:schemeClr val="dk1"/>
                          </a:solidFill>
                          <a:effectLst/>
                          <a:latin typeface="Sassoon Infant Std" panose="020B0503020103030203" pitchFamily="34" charset="0"/>
                          <a:ea typeface="+mn-ea"/>
                          <a:cs typeface="+mn-cs"/>
                        </a:rPr>
                        <a:t>adults and peers</a:t>
                      </a:r>
                      <a:r>
                        <a:rPr lang="en-GB" sz="1050" b="0" i="0" kern="1200" dirty="0">
                          <a:solidFill>
                            <a:schemeClr val="dk1"/>
                          </a:solidFill>
                          <a:effectLst/>
                          <a:latin typeface="Sassoon Infant Std" panose="020B0503020103030203" pitchFamily="34" charset="0"/>
                          <a:ea typeface="+mn-ea"/>
                          <a:cs typeface="+mn-cs"/>
                        </a:rPr>
                        <a:t>, both </a:t>
                      </a:r>
                      <a:r>
                        <a:rPr lang="en-GB" sz="1050" b="1" i="0" kern="1200" dirty="0">
                          <a:solidFill>
                            <a:schemeClr val="dk1"/>
                          </a:solidFill>
                          <a:effectLst/>
                          <a:latin typeface="Sassoon Infant Std" panose="020B0503020103030203" pitchFamily="34" charset="0"/>
                          <a:ea typeface="+mn-ea"/>
                          <a:cs typeface="+mn-cs"/>
                        </a:rPr>
                        <a:t>indoors and outdoors</a:t>
                      </a:r>
                      <a:r>
                        <a:rPr lang="en-GB" sz="1050" b="0" i="0" kern="1200" dirty="0">
                          <a:solidFill>
                            <a:schemeClr val="dk1"/>
                          </a:solidFill>
                          <a:effectLst/>
                          <a:latin typeface="Sassoon Infant Std" panose="020B0503020103030203" pitchFamily="34" charset="0"/>
                          <a:ea typeface="+mn-ea"/>
                          <a:cs typeface="+mn-cs"/>
                        </a:rPr>
                        <a:t>, as well as learning about using </a:t>
                      </a:r>
                      <a:r>
                        <a:rPr lang="en-GB" sz="1050" b="1" i="0" kern="1200" dirty="0">
                          <a:solidFill>
                            <a:schemeClr val="dk1"/>
                          </a:solidFill>
                          <a:effectLst/>
                          <a:latin typeface="Sassoon Infant Std" panose="020B0503020103030203" pitchFamily="34" charset="0"/>
                          <a:ea typeface="+mn-ea"/>
                          <a:cs typeface="+mn-cs"/>
                        </a:rPr>
                        <a:t>different signs and symbols, exploring sound and developing alphabetic and phonetic skills</a:t>
                      </a:r>
                      <a:r>
                        <a:rPr lang="en-GB" sz="1050" b="0" i="0" kern="1200" dirty="0">
                          <a:solidFill>
                            <a:schemeClr val="dk1"/>
                          </a:solidFill>
                          <a:effectLst/>
                          <a:latin typeface="Sassoon Infant Std" panose="020B0503020103030203" pitchFamily="34"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2313569">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l</a:t>
                      </a:r>
                      <a:r>
                        <a:rPr lang="en-GB" sz="1050" kern="1200" dirty="0">
                          <a:solidFill>
                            <a:schemeClr val="dk1"/>
                          </a:solidFill>
                          <a:effectLst/>
                          <a:latin typeface="Sassoon Infant Std" panose="020B0503020103030203" pitchFamily="34" charset="0"/>
                          <a:ea typeface="+mn-ea"/>
                          <a:cs typeface="+mn-cs"/>
                        </a:rPr>
                        <a:t>ike to read a book with an adult.</a:t>
                      </a:r>
                    </a:p>
                    <a:p>
                      <a:pPr algn="ctr" rtl="0" fontAlgn="base"/>
                      <a:endParaRPr lang="en-GB" sz="1050" b="1" i="0" kern="1200" dirty="0">
                        <a:solidFill>
                          <a:schemeClr val="dk1"/>
                        </a:solidFill>
                        <a:effectLst/>
                        <a:latin typeface="Sassoon Infant Std" panose="020B0503020103030203" pitchFamily="34" charset="0"/>
                        <a:ea typeface="+mn-ea"/>
                        <a:cs typeface="+mn-cs"/>
                      </a:endParaRPr>
                    </a:p>
                    <a:p>
                      <a:pPr algn="ctr" rtl="0" fontAlgn="base"/>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m</a:t>
                      </a:r>
                      <a:r>
                        <a:rPr lang="en-GB" sz="1050" kern="1200" dirty="0">
                          <a:solidFill>
                            <a:schemeClr val="dk1"/>
                          </a:solidFill>
                          <a:effectLst/>
                          <a:latin typeface="Sassoon Infant Std" panose="020B0503020103030203" pitchFamily="34" charset="0"/>
                          <a:ea typeface="+mn-ea"/>
                          <a:cs typeface="+mn-cs"/>
                        </a:rPr>
                        <a:t>ark making and draw</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with a range of tools and equipment.</a:t>
                      </a:r>
                      <a:endParaRPr lang="en-US" sz="1050" b="1" i="0" kern="1200" dirty="0">
                        <a:solidFill>
                          <a:schemeClr val="dk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1000"/>
                        </a:spcAft>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w</a:t>
                      </a:r>
                      <a:r>
                        <a:rPr lang="en-GB" sz="1050" kern="1200" dirty="0">
                          <a:solidFill>
                            <a:schemeClr val="dk1"/>
                          </a:solidFill>
                          <a:effectLst/>
                          <a:latin typeface="Sassoon Infant Std" panose="020B0503020103030203" pitchFamily="34" charset="0"/>
                          <a:ea typeface="+mn-ea"/>
                          <a:cs typeface="+mn-cs"/>
                        </a:rPr>
                        <a:t>ill talk about the pictures and what is happening.</a:t>
                      </a:r>
                    </a:p>
                    <a:p>
                      <a:pPr algn="ctr">
                        <a:lnSpc>
                          <a:spcPct val="115000"/>
                        </a:lnSpc>
                        <a:spcAft>
                          <a:spcPts val="1000"/>
                        </a:spcAft>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t>
                      </a:r>
                      <a:r>
                        <a:rPr lang="en-GB" sz="1050" kern="1200" dirty="0">
                          <a:solidFill>
                            <a:schemeClr val="dk1"/>
                          </a:solidFill>
                          <a:effectLst/>
                          <a:latin typeface="Sassoon Infant Std" panose="020B0503020103030203" pitchFamily="34" charset="0"/>
                          <a:ea typeface="+mn-ea"/>
                          <a:cs typeface="+mn-cs"/>
                        </a:rPr>
                        <a:t>an say what my marks mean.</a:t>
                      </a:r>
                      <a:endParaRPr lang="en-GB" sz="1050" i="1"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k</a:t>
                      </a:r>
                      <a:r>
                        <a:rPr lang="en-GB" sz="1050" kern="1200" dirty="0">
                          <a:solidFill>
                            <a:schemeClr val="dk1"/>
                          </a:solidFill>
                          <a:effectLst/>
                          <a:latin typeface="Sassoon Infant Std" panose="020B0503020103030203" pitchFamily="34" charset="0"/>
                          <a:ea typeface="+mn-ea"/>
                          <a:cs typeface="+mn-cs"/>
                        </a:rPr>
                        <a:t>now where to find the story on the page.</a:t>
                      </a:r>
                    </a:p>
                    <a:p>
                      <a:pPr marL="0" marR="0" indent="0" algn="ctr" defTabSz="914400" rtl="0" eaLnBrk="1" fontAlgn="auto" latinLnBrk="0" hangingPunct="1">
                        <a:lnSpc>
                          <a:spcPct val="115000"/>
                        </a:lnSpc>
                        <a:spcBef>
                          <a:spcPts val="0"/>
                        </a:spcBef>
                        <a:spcAft>
                          <a:spcPts val="100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how consideration when mark making. I</a:t>
                      </a:r>
                      <a:r>
                        <a:rPr lang="en-GB" sz="1050" kern="1200" baseline="0" dirty="0">
                          <a:solidFill>
                            <a:schemeClr val="dk1"/>
                          </a:solidFill>
                          <a:effectLst/>
                          <a:latin typeface="Sassoon Infant Std" panose="020B0503020103030203" pitchFamily="34" charset="0"/>
                          <a:ea typeface="+mn-ea"/>
                          <a:cs typeface="+mn-cs"/>
                        </a:rPr>
                        <a:t> am s</a:t>
                      </a:r>
                      <a:r>
                        <a:rPr lang="en-GB" sz="1050" kern="1200" dirty="0">
                          <a:solidFill>
                            <a:schemeClr val="dk1"/>
                          </a:solidFill>
                          <a:effectLst/>
                          <a:latin typeface="Sassoon Infant Std" panose="020B0503020103030203" pitchFamily="34" charset="0"/>
                          <a:ea typeface="+mn-ea"/>
                          <a:cs typeface="+mn-cs"/>
                        </a:rPr>
                        <a:t>tarting to take my</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time changing my tool as the marks progress.</a:t>
                      </a:r>
                      <a:endParaRPr lang="en-GB" sz="105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indent="0" algn="ctr">
                        <a:spcAft>
                          <a:spcPts val="0"/>
                        </a:spcAft>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t>
                      </a:r>
                      <a:r>
                        <a:rPr lang="en-GB" sz="1050" kern="1200" dirty="0">
                          <a:solidFill>
                            <a:schemeClr val="dk1"/>
                          </a:solidFill>
                          <a:effectLst/>
                          <a:latin typeface="Sassoon Infant Std" panose="020B0503020103030203" pitchFamily="34" charset="0"/>
                          <a:ea typeface="+mn-ea"/>
                          <a:cs typeface="+mn-cs"/>
                        </a:rPr>
                        <a:t>an identify some signage in the classroom.</a:t>
                      </a:r>
                    </a:p>
                    <a:p>
                      <a:pPr marL="0" indent="0" algn="ctr">
                        <a:spcAft>
                          <a:spcPts val="0"/>
                        </a:spcAft>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spcAft>
                          <a:spcPts val="0"/>
                        </a:spcAft>
                        <a:buFontTx/>
                        <a:buNone/>
                      </a:pPr>
                      <a:r>
                        <a:rPr lang="en-GB" sz="1050" b="1" kern="1200" dirty="0">
                          <a:solidFill>
                            <a:schemeClr val="dk1"/>
                          </a:solidFill>
                          <a:effectLst/>
                          <a:latin typeface="Sassoon Infant Std" panose="020B0503020103030203" pitchFamily="34" charset="0"/>
                          <a:ea typeface="+mn-ea"/>
                          <a:cs typeface="+mn-cs"/>
                        </a:rPr>
                        <a:t>I </a:t>
                      </a:r>
                      <a:r>
                        <a:rPr lang="en-GB" sz="1050" b="0" kern="1200" dirty="0">
                          <a:solidFill>
                            <a:schemeClr val="dk1"/>
                          </a:solidFill>
                          <a:effectLst/>
                          <a:latin typeface="Sassoon Infant Std" panose="020B0503020103030203" pitchFamily="34" charset="0"/>
                          <a:ea typeface="+mn-ea"/>
                          <a:cs typeface="+mn-cs"/>
                        </a:rPr>
                        <a:t>c</a:t>
                      </a:r>
                      <a:r>
                        <a:rPr lang="en-GB" sz="1050" kern="1200" dirty="0">
                          <a:solidFill>
                            <a:schemeClr val="dk1"/>
                          </a:solidFill>
                          <a:effectLst/>
                          <a:latin typeface="Sassoon Infant Std" panose="020B0503020103030203" pitchFamily="34" charset="0"/>
                          <a:ea typeface="+mn-ea"/>
                          <a:cs typeface="+mn-cs"/>
                        </a:rPr>
                        <a:t>an copy with increasing control.</a:t>
                      </a:r>
                      <a:endParaRPr lang="en-GB" sz="1050" b="1"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indent="0" algn="ctr">
                        <a:spcAft>
                          <a:spcPts val="0"/>
                        </a:spcAft>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t>
                      </a:r>
                      <a:r>
                        <a:rPr lang="en-GB" sz="1050" kern="1200" dirty="0">
                          <a:solidFill>
                            <a:schemeClr val="dk1"/>
                          </a:solidFill>
                          <a:effectLst/>
                          <a:latin typeface="Sassoon Infant Std" panose="020B0503020103030203" pitchFamily="34" charset="0"/>
                          <a:ea typeface="+mn-ea"/>
                          <a:cs typeface="+mn-cs"/>
                        </a:rPr>
                        <a:t>an talk about the characters in a story.</a:t>
                      </a:r>
                    </a:p>
                    <a:p>
                      <a:pPr marL="0" indent="0" algn="ctr">
                        <a:spcAft>
                          <a:spcPts val="0"/>
                        </a:spcAft>
                        <a:buFontTx/>
                        <a:buNone/>
                      </a:pPr>
                      <a:endParaRPr lang="en-GB" sz="1050" b="1" kern="1200" dirty="0">
                        <a:solidFill>
                          <a:schemeClr val="dk1"/>
                        </a:solidFill>
                        <a:effectLst/>
                        <a:latin typeface="Sassoon Infant Std" panose="020B0503020103030203" pitchFamily="34" charset="0"/>
                        <a:ea typeface="+mn-ea"/>
                        <a:cs typeface="+mn-cs"/>
                      </a:endParaRPr>
                    </a:p>
                    <a:p>
                      <a:pPr marL="0" indent="0" algn="ctr">
                        <a:spcAft>
                          <a:spcPts val="0"/>
                        </a:spcAft>
                        <a:buFontTx/>
                        <a:buNone/>
                      </a:pPr>
                      <a:r>
                        <a:rPr lang="en-GB" sz="1050" b="1" kern="1200" dirty="0">
                          <a:solidFill>
                            <a:schemeClr val="dk1"/>
                          </a:solidFill>
                          <a:effectLst/>
                          <a:latin typeface="Sassoon Infant Std" panose="020B0503020103030203" pitchFamily="34" charset="0"/>
                          <a:ea typeface="+mn-ea"/>
                          <a:cs typeface="+mn-cs"/>
                        </a:rPr>
                        <a:t>I am </a:t>
                      </a:r>
                      <a:r>
                        <a:rPr lang="en-GB" sz="1050" b="0" kern="1200" dirty="0">
                          <a:solidFill>
                            <a:schemeClr val="dk1"/>
                          </a:solidFill>
                          <a:effectLst/>
                          <a:latin typeface="Sassoon Infant Std" panose="020B0503020103030203" pitchFamily="34" charset="0"/>
                          <a:ea typeface="+mn-ea"/>
                          <a:cs typeface="+mn-cs"/>
                        </a:rPr>
                        <a:t>s</a:t>
                      </a:r>
                      <a:r>
                        <a:rPr lang="en-GB" sz="1050" kern="1200" dirty="0">
                          <a:solidFill>
                            <a:schemeClr val="dk1"/>
                          </a:solidFill>
                          <a:effectLst/>
                          <a:latin typeface="Sassoon Infant Std" panose="020B0503020103030203" pitchFamily="34" charset="0"/>
                          <a:ea typeface="+mn-ea"/>
                          <a:cs typeface="+mn-cs"/>
                        </a:rPr>
                        <a:t>tarting to make shapes that are recognisable as pre letter shapes. I</a:t>
                      </a:r>
                      <a:r>
                        <a:rPr lang="en-GB" sz="1050" kern="1200" baseline="0" dirty="0">
                          <a:solidFill>
                            <a:schemeClr val="dk1"/>
                          </a:solidFill>
                          <a:effectLst/>
                          <a:latin typeface="Sassoon Infant Std" panose="020B0503020103030203" pitchFamily="34" charset="0"/>
                          <a:ea typeface="+mn-ea"/>
                          <a:cs typeface="+mn-cs"/>
                        </a:rPr>
                        <a:t> c</a:t>
                      </a:r>
                      <a:r>
                        <a:rPr lang="en-GB" sz="1050" kern="1200" dirty="0">
                          <a:solidFill>
                            <a:schemeClr val="dk1"/>
                          </a:solidFill>
                          <a:effectLst/>
                          <a:latin typeface="Sassoon Infant Std" panose="020B0503020103030203" pitchFamily="34" charset="0"/>
                          <a:ea typeface="+mn-ea"/>
                          <a:cs typeface="+mn-cs"/>
                        </a:rPr>
                        <a:t>an start to write my name as a shape.</a:t>
                      </a:r>
                      <a:endParaRPr lang="en-GB" sz="1050" b="1"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effectLst/>
                          <a:latin typeface="Sassoon Infant Std" panose="020B0503020103030203" pitchFamily="34" charset="0"/>
                          <a:ea typeface="Calibri" panose="020F0502020204030204" pitchFamily="34" charset="0"/>
                          <a:cs typeface="Times New Roman" panose="02020603050405020304" pitchFamily="18" charset="0"/>
                        </a:rPr>
                        <a:t>I </a:t>
                      </a:r>
                      <a:r>
                        <a:rPr lang="en-GB" sz="1050" kern="1200" dirty="0">
                          <a:solidFill>
                            <a:schemeClr val="dk1"/>
                          </a:solidFill>
                          <a:effectLst/>
                          <a:latin typeface="Sassoon Infant Std" panose="020B0503020103030203" pitchFamily="34" charset="0"/>
                          <a:ea typeface="+mn-ea"/>
                          <a:cs typeface="+mn-cs"/>
                        </a:rPr>
                        <a:t>can talk about the story events in simple terms.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50" kern="1200" dirty="0">
                        <a:solidFill>
                          <a:schemeClr val="dk1"/>
                        </a:solidFill>
                        <a:effectLst/>
                        <a:latin typeface="Sassoon Infant Std" panose="020B050302010303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 can identify and write my name.</a:t>
                      </a:r>
                      <a:endParaRPr lang="en-GB" sz="105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474829" y="287120"/>
            <a:ext cx="1489154" cy="741145"/>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66278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04244396"/>
              </p:ext>
            </p:extLst>
          </p:nvPr>
        </p:nvGraphicFramePr>
        <p:xfrm>
          <a:off x="366318" y="963139"/>
          <a:ext cx="11459364" cy="5685316"/>
        </p:xfrm>
        <a:graphic>
          <a:graphicData uri="http://schemas.openxmlformats.org/drawingml/2006/table">
            <a:tbl>
              <a:tblPr firstRow="1" bandRow="1">
                <a:tableStyleId>{5C22544A-7EE6-4342-B048-85BDC9FD1C3A}</a:tableStyleId>
              </a:tblPr>
              <a:tblGrid>
                <a:gridCol w="1610264">
                  <a:extLst>
                    <a:ext uri="{9D8B030D-6E8A-4147-A177-3AD203B41FA5}">
                      <a16:colId xmlns:a16="http://schemas.microsoft.com/office/drawing/2014/main" val="385991600"/>
                    </a:ext>
                  </a:extLst>
                </a:gridCol>
                <a:gridCol w="1350092">
                  <a:extLst>
                    <a:ext uri="{9D8B030D-6E8A-4147-A177-3AD203B41FA5}">
                      <a16:colId xmlns:a16="http://schemas.microsoft.com/office/drawing/2014/main" val="2865123548"/>
                    </a:ext>
                  </a:extLst>
                </a:gridCol>
                <a:gridCol w="1593669">
                  <a:extLst>
                    <a:ext uri="{9D8B030D-6E8A-4147-A177-3AD203B41FA5}">
                      <a16:colId xmlns:a16="http://schemas.microsoft.com/office/drawing/2014/main" val="4070119093"/>
                    </a:ext>
                  </a:extLst>
                </a:gridCol>
                <a:gridCol w="1584960">
                  <a:extLst>
                    <a:ext uri="{9D8B030D-6E8A-4147-A177-3AD203B41FA5}">
                      <a16:colId xmlns:a16="http://schemas.microsoft.com/office/drawing/2014/main" val="4170726770"/>
                    </a:ext>
                  </a:extLst>
                </a:gridCol>
                <a:gridCol w="1471748">
                  <a:extLst>
                    <a:ext uri="{9D8B030D-6E8A-4147-A177-3AD203B41FA5}">
                      <a16:colId xmlns:a16="http://schemas.microsoft.com/office/drawing/2014/main" val="3271835865"/>
                    </a:ext>
                  </a:extLst>
                </a:gridCol>
                <a:gridCol w="1976846">
                  <a:extLst>
                    <a:ext uri="{9D8B030D-6E8A-4147-A177-3AD203B41FA5}">
                      <a16:colId xmlns:a16="http://schemas.microsoft.com/office/drawing/2014/main" val="1606832396"/>
                    </a:ext>
                  </a:extLst>
                </a:gridCol>
                <a:gridCol w="1871785">
                  <a:extLst>
                    <a:ext uri="{9D8B030D-6E8A-4147-A177-3AD203B41FA5}">
                      <a16:colId xmlns:a16="http://schemas.microsoft.com/office/drawing/2014/main" val="4046203905"/>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Autumn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 Infant Std" panose="020B0503020103030203" pitchFamily="34" charset="0"/>
                          <a:cs typeface="Amatic SC" panose="00000500000000000000" pitchFamily="2" charset="-79"/>
                        </a:rPr>
                        <a:t>Autumn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Sassoon Infant Std" panose="020B0503020103030203" pitchFamily="34" charset="0"/>
                          <a:cs typeface="Amatic SC" panose="00000500000000000000" pitchFamily="2" charset="-79"/>
                        </a:rPr>
                        <a:t>Themes </a:t>
                      </a:r>
                      <a:endParaRPr lang="en-GB" sz="2000" b="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Sassoon Infant Std" panose="020B0503020103030203" pitchFamily="34" charset="0"/>
                          <a:cs typeface="Amatic SC" panose="00000500000000000000" pitchFamily="2" charset="-79"/>
                        </a:rPr>
                        <a:t>Colourful</a:t>
                      </a:r>
                      <a:r>
                        <a:rPr lang="en-US" sz="2000" dirty="0">
                          <a:latin typeface="Sassoon Infant Std" panose="020B0503020103030203" pitchFamily="34" charset="0"/>
                          <a:cs typeface="Amatic SC" panose="00000500000000000000" pitchFamily="2" charset="-79"/>
                        </a:rPr>
                        <a:t>,</a:t>
                      </a:r>
                      <a:r>
                        <a:rPr lang="en-US" sz="2000" baseline="0" dirty="0">
                          <a:latin typeface="Sassoon Infant Std" panose="020B0503020103030203" pitchFamily="34" charset="0"/>
                          <a:cs typeface="Amatic SC" panose="00000500000000000000" pitchFamily="2" charset="-79"/>
                        </a:rPr>
                        <a:t> Wonderful Me!</a:t>
                      </a:r>
                      <a:endParaRPr lang="en-US" sz="20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 Infant Std" panose="020B0503020103030203" pitchFamily="34" charset="0"/>
                          <a:cs typeface="Amatic SC" panose="00000500000000000000" pitchFamily="2" charset="-79"/>
                        </a:rPr>
                        <a:t>My</a:t>
                      </a:r>
                      <a:r>
                        <a:rPr lang="en-US" sz="2000" baseline="0" dirty="0">
                          <a:latin typeface="Sassoon Infant Std" panose="020B0503020103030203" pitchFamily="34" charset="0"/>
                          <a:cs typeface="Amatic SC" panose="00000500000000000000" pitchFamily="2" charset="-79"/>
                        </a:rPr>
                        <a:t> Celebrations and Me!</a:t>
                      </a:r>
                      <a:endParaRPr lang="en-US" sz="20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 Infant Std" panose="020B0503020103030203" pitchFamily="34" charset="0"/>
                          <a:cs typeface="Amatic SC" panose="00000500000000000000" pitchFamily="2" charset="-79"/>
                        </a:rPr>
                        <a:t>The</a:t>
                      </a:r>
                      <a:r>
                        <a:rPr lang="en-US" sz="2000" baseline="0" dirty="0">
                          <a:latin typeface="Sassoon Infant Std" panose="020B0503020103030203" pitchFamily="34" charset="0"/>
                          <a:cs typeface="Amatic SC" panose="00000500000000000000" pitchFamily="2" charset="-79"/>
                        </a:rPr>
                        <a:t> Animal Kingdom and Me!</a:t>
                      </a:r>
                      <a:endParaRPr lang="en-US" sz="20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 Infant Std" panose="020B0503020103030203" pitchFamily="34" charset="0"/>
                          <a:cs typeface="Amatic SC" panose="00000500000000000000" pitchFamily="2" charset="-79"/>
                        </a:rPr>
                        <a:t>The</a:t>
                      </a:r>
                      <a:r>
                        <a:rPr lang="en-US" sz="2000" baseline="0" dirty="0">
                          <a:latin typeface="Sassoon Infant Std" panose="020B0503020103030203" pitchFamily="34" charset="0"/>
                          <a:cs typeface="Amatic SC" panose="00000500000000000000" pitchFamily="2" charset="-79"/>
                        </a:rPr>
                        <a:t> Great Outdoors and Me!</a:t>
                      </a:r>
                      <a:endParaRPr lang="en-US" sz="20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 Infant Std" panose="020B0503020103030203" pitchFamily="34" charset="0"/>
                          <a:cs typeface="Amatic SC" panose="00000500000000000000" pitchFamily="2" charset="-79"/>
                        </a:rPr>
                        <a:t>A</a:t>
                      </a:r>
                      <a:r>
                        <a:rPr lang="en-US" sz="2000" baseline="0" dirty="0">
                          <a:latin typeface="Sassoon Infant Std" panose="020B0503020103030203" pitchFamily="34" charset="0"/>
                          <a:cs typeface="Amatic SC" panose="00000500000000000000" pitchFamily="2" charset="-79"/>
                        </a:rPr>
                        <a:t> Grand Adventure and Me!</a:t>
                      </a:r>
                      <a:endParaRPr lang="en-US" sz="20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1800" b="1" dirty="0" err="1">
                          <a:latin typeface="Sassoon Infant Std" panose="020B0503020103030203" pitchFamily="34" charset="0"/>
                          <a:cs typeface="Amatic SC" panose="00000500000000000000" pitchFamily="2" charset="-79"/>
                        </a:rPr>
                        <a:t>Maths</a:t>
                      </a:r>
                      <a:endParaRPr lang="en-US" sz="1800" b="1" dirty="0">
                        <a:latin typeface="Sassoon Infant Std" panose="020B0503020103030203" pitchFamily="34" charset="0"/>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800" b="1" i="0" kern="1200" dirty="0">
                          <a:solidFill>
                            <a:schemeClr val="tx1"/>
                          </a:solidFill>
                          <a:effectLst/>
                          <a:latin typeface="Sassoon Infant Std" panose="020B0503020103030203" pitchFamily="34" charset="0"/>
                          <a:ea typeface="+mn-ea"/>
                          <a:cs typeface="+mn-cs"/>
                        </a:rPr>
                        <a:t>Summary Goals</a:t>
                      </a:r>
                    </a:p>
                    <a:p>
                      <a:pPr algn="ctr"/>
                      <a:r>
                        <a:rPr lang="en-US" sz="1800" b="0" i="0" kern="1200" dirty="0">
                          <a:solidFill>
                            <a:schemeClr val="tx1"/>
                          </a:solidFill>
                          <a:effectLst/>
                          <a:latin typeface="Sassoon Infant Std" panose="020B0503020103030203" pitchFamily="34" charset="0"/>
                          <a:ea typeface="+mn-ea"/>
                          <a:cs typeface="+mn-cs"/>
                        </a:rPr>
                        <a:t>Number</a:t>
                      </a:r>
                      <a:r>
                        <a:rPr lang="en-US" sz="1800" b="0" i="0" kern="1200" baseline="0" dirty="0">
                          <a:solidFill>
                            <a:schemeClr val="tx1"/>
                          </a:solidFill>
                          <a:effectLst/>
                          <a:latin typeface="Sassoon Infant Std" panose="020B0503020103030203" pitchFamily="34" charset="0"/>
                          <a:ea typeface="+mn-ea"/>
                          <a:cs typeface="+mn-cs"/>
                        </a:rPr>
                        <a:t> </a:t>
                      </a:r>
                    </a:p>
                    <a:p>
                      <a:pPr algn="ctr"/>
                      <a:endParaRPr lang="en-US" sz="1800" b="0" i="0" kern="1200" baseline="0" dirty="0">
                        <a:solidFill>
                          <a:schemeClr val="tx1"/>
                        </a:solidFill>
                        <a:effectLst/>
                        <a:latin typeface="Sassoon Infant Std" panose="020B0503020103030203" pitchFamily="34" charset="0"/>
                        <a:ea typeface="+mn-ea"/>
                        <a:cs typeface="+mn-cs"/>
                      </a:endParaRPr>
                    </a:p>
                    <a:p>
                      <a:pPr algn="ctr"/>
                      <a:r>
                        <a:rPr lang="en-US" sz="1800" b="0" i="0" kern="1200" baseline="0" dirty="0">
                          <a:solidFill>
                            <a:schemeClr val="tx1"/>
                          </a:solidFill>
                          <a:effectLst/>
                          <a:latin typeface="Sassoon Infant Std" panose="020B0503020103030203" pitchFamily="34" charset="0"/>
                          <a:ea typeface="+mn-ea"/>
                          <a:cs typeface="+mn-cs"/>
                        </a:rPr>
                        <a:t>Numerical Patterns </a:t>
                      </a:r>
                    </a:p>
                    <a:p>
                      <a:pPr algn="ctr"/>
                      <a:endParaRPr lang="en-US" sz="1800" b="0" i="0" kern="1200" baseline="0" dirty="0">
                        <a:solidFill>
                          <a:schemeClr val="tx1"/>
                        </a:solidFill>
                        <a:effectLst/>
                        <a:latin typeface="Sassoon Infant Std" panose="020B0503020103030203" pitchFamily="34" charset="0"/>
                        <a:ea typeface="+mn-ea"/>
                        <a:cs typeface="+mn-cs"/>
                      </a:endParaRPr>
                    </a:p>
                    <a:p>
                      <a:pPr algn="ctr"/>
                      <a:r>
                        <a:rPr lang="en-US" sz="1800" b="0" i="0" kern="1200" baseline="0" dirty="0">
                          <a:solidFill>
                            <a:schemeClr val="tx1"/>
                          </a:solidFill>
                          <a:effectLst/>
                          <a:latin typeface="Sassoon Infant Std" panose="020B0503020103030203" pitchFamily="34" charset="0"/>
                          <a:ea typeface="+mn-ea"/>
                          <a:cs typeface="+mn-cs"/>
                        </a:rPr>
                        <a:t>Shape Space and Measure </a:t>
                      </a:r>
                      <a:endParaRPr lang="en-US" sz="1800" b="0" i="0" kern="1200" dirty="0">
                        <a:solidFill>
                          <a:schemeClr val="tx1"/>
                        </a:solidFill>
                        <a:effectLst/>
                        <a:latin typeface="Sassoon Infant Std" panose="020B050302010303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1050" b="0" i="0" kern="1200" dirty="0">
                          <a:solidFill>
                            <a:schemeClr val="dk1"/>
                          </a:solidFill>
                          <a:effectLst/>
                          <a:latin typeface="+mn-lt"/>
                          <a:ea typeface="+mn-ea"/>
                          <a:cs typeface="+mn-cs"/>
                        </a:rPr>
                        <a:t>Mathematics for young children involves developing their own understanding of </a:t>
                      </a:r>
                      <a:r>
                        <a:rPr lang="en-GB" sz="1050" b="1" i="0" kern="1200" dirty="0">
                          <a:solidFill>
                            <a:schemeClr val="dk1"/>
                          </a:solidFill>
                          <a:effectLst/>
                          <a:latin typeface="+mn-lt"/>
                          <a:ea typeface="+mn-ea"/>
                          <a:cs typeface="+mn-cs"/>
                        </a:rPr>
                        <a:t>number, quantity, shape and space</a:t>
                      </a:r>
                      <a:r>
                        <a:rPr lang="en-GB" sz="1050" b="0" i="0" kern="1200" dirty="0">
                          <a:solidFill>
                            <a:schemeClr val="dk1"/>
                          </a:solidFill>
                          <a:effectLst/>
                          <a:latin typeface="+mn-lt"/>
                          <a:ea typeface="+mn-ea"/>
                          <a:cs typeface="+mn-cs"/>
                        </a:rPr>
                        <a:t>. Babies and young children have a natural interest </a:t>
                      </a:r>
                      <a:r>
                        <a:rPr lang="en-GB" sz="1050" b="1" i="0" kern="1200" dirty="0">
                          <a:solidFill>
                            <a:schemeClr val="dk1"/>
                          </a:solidFill>
                          <a:effectLst/>
                          <a:latin typeface="+mn-lt"/>
                          <a:ea typeface="+mn-ea"/>
                          <a:cs typeface="+mn-cs"/>
                        </a:rPr>
                        <a:t>in quantities and spatial relations</a:t>
                      </a:r>
                      <a:r>
                        <a:rPr lang="en-GB" sz="1050" b="0" i="0" kern="1200" dirty="0">
                          <a:solidFill>
                            <a:schemeClr val="dk1"/>
                          </a:solidFill>
                          <a:effectLst/>
                          <a:latin typeface="+mn-lt"/>
                          <a:ea typeface="+mn-ea"/>
                          <a:cs typeface="+mn-cs"/>
                        </a:rPr>
                        <a:t> – they are </a:t>
                      </a:r>
                      <a:r>
                        <a:rPr lang="en-GB" sz="1050" b="1" i="0" kern="1200" dirty="0">
                          <a:solidFill>
                            <a:schemeClr val="dk1"/>
                          </a:solidFill>
                          <a:effectLst/>
                          <a:latin typeface="+mn-lt"/>
                          <a:ea typeface="+mn-ea"/>
                          <a:cs typeface="+mn-cs"/>
                        </a:rPr>
                        <a:t>problem-solvers, pattern-spotters and sense-makers</a:t>
                      </a:r>
                      <a:r>
                        <a:rPr lang="en-GB" sz="1050" b="0" i="0" kern="1200" dirty="0">
                          <a:solidFill>
                            <a:schemeClr val="dk1"/>
                          </a:solidFill>
                          <a:effectLst/>
                          <a:latin typeface="+mn-lt"/>
                          <a:ea typeface="+mn-ea"/>
                          <a:cs typeface="+mn-cs"/>
                        </a:rPr>
                        <a:t> from birth. This curiosity and enjoyment should be nurtured through their interactions with people and the world around them, drawing on their personal and cultural knowledge. Every young child is entitled to a strong mathematical foundation which is built through </a:t>
                      </a:r>
                      <a:r>
                        <a:rPr lang="en-GB" sz="1050" b="1" i="0" kern="1200" dirty="0">
                          <a:solidFill>
                            <a:schemeClr val="dk1"/>
                          </a:solidFill>
                          <a:effectLst/>
                          <a:latin typeface="+mn-lt"/>
                          <a:ea typeface="+mn-ea"/>
                          <a:cs typeface="+mn-cs"/>
                        </a:rPr>
                        <a:t>playful exploration, apprenticeship and meaning-making</a:t>
                      </a:r>
                      <a:r>
                        <a:rPr lang="en-GB" sz="1050" b="0" i="0" kern="1200" dirty="0">
                          <a:solidFill>
                            <a:schemeClr val="dk1"/>
                          </a:solidFill>
                          <a:effectLst/>
                          <a:latin typeface="+mn-lt"/>
                          <a:ea typeface="+mn-ea"/>
                          <a:cs typeface="+mn-cs"/>
                        </a:rPr>
                        <a:t>. Children should freely explore how they </a:t>
                      </a:r>
                      <a:r>
                        <a:rPr lang="en-GB" sz="1050" b="1" i="0" kern="1200" dirty="0">
                          <a:solidFill>
                            <a:schemeClr val="dk1"/>
                          </a:solidFill>
                          <a:effectLst/>
                          <a:latin typeface="+mn-lt"/>
                          <a:ea typeface="+mn-ea"/>
                          <a:cs typeface="+mn-cs"/>
                        </a:rPr>
                        <a:t>represent their mathematical thinking through gesture, talk, manipulation of objects and their graphical signs and representations</a:t>
                      </a:r>
                      <a:r>
                        <a:rPr lang="en-GB" sz="1050" b="0" i="0" kern="1200" dirty="0">
                          <a:solidFill>
                            <a:schemeClr val="dk1"/>
                          </a:solidFill>
                          <a:effectLst/>
                          <a:latin typeface="+mn-lt"/>
                          <a:ea typeface="+mn-ea"/>
                          <a:cs typeface="+mn-cs"/>
                        </a:rPr>
                        <a:t>, supported by access to graphic tools in their pretend play.</a:t>
                      </a:r>
                    </a:p>
                    <a:p>
                      <a:r>
                        <a:rPr lang="en-GB" sz="1050" b="0" i="0" kern="1200" dirty="0">
                          <a:solidFill>
                            <a:schemeClr val="dk1"/>
                          </a:solidFill>
                          <a:effectLst/>
                          <a:latin typeface="+mn-lt"/>
                          <a:ea typeface="+mn-ea"/>
                          <a:cs typeface="+mn-cs"/>
                        </a:rPr>
                        <a:t>Effective early mathematics experiences </a:t>
                      </a:r>
                      <a:r>
                        <a:rPr lang="en-GB" sz="1050" b="1" i="0" kern="1200" dirty="0">
                          <a:solidFill>
                            <a:schemeClr val="dk1"/>
                          </a:solidFill>
                          <a:effectLst/>
                          <a:latin typeface="+mn-lt"/>
                          <a:ea typeface="+mn-ea"/>
                          <a:cs typeface="+mn-cs"/>
                        </a:rPr>
                        <a:t> involve seeking patterns, creating and solving mathematical problems and engaging with stories, songs, games, practical activities and imaginative play</a:t>
                      </a:r>
                      <a:r>
                        <a:rPr lang="en-GB" sz="1050" b="0" i="0" kern="1200" dirty="0">
                          <a:solidFill>
                            <a:schemeClr val="dk1"/>
                          </a:solidFill>
                          <a:effectLst/>
                          <a:latin typeface="+mn-lt"/>
                          <a:ea typeface="+mn-ea"/>
                          <a:cs typeface="+mn-cs"/>
                        </a:rPr>
                        <a:t>.  Plenty of time is required for children to </a:t>
                      </a:r>
                      <a:r>
                        <a:rPr lang="en-GB" sz="1050" b="1" i="0" kern="1200" dirty="0">
                          <a:solidFill>
                            <a:schemeClr val="dk1"/>
                          </a:solidFill>
                          <a:effectLst/>
                          <a:latin typeface="+mn-lt"/>
                          <a:ea typeface="+mn-ea"/>
                          <a:cs typeface="+mn-cs"/>
                        </a:rPr>
                        <a:t>revisit, develop and make sense </a:t>
                      </a:r>
                      <a:r>
                        <a:rPr lang="en-GB" sz="1050" b="0" i="0" kern="1200" dirty="0">
                          <a:solidFill>
                            <a:schemeClr val="dk1"/>
                          </a:solidFill>
                          <a:effectLst/>
                          <a:latin typeface="+mn-lt"/>
                          <a:ea typeface="+mn-ea"/>
                          <a:cs typeface="+mn-cs"/>
                        </a:rPr>
                        <a:t>for themselves. This is supported by </a:t>
                      </a:r>
                      <a:r>
                        <a:rPr lang="en-GB" sz="1050" b="1" i="0" kern="1200" dirty="0">
                          <a:solidFill>
                            <a:schemeClr val="dk1"/>
                          </a:solidFill>
                          <a:effectLst/>
                          <a:latin typeface="+mn-lt"/>
                          <a:ea typeface="+mn-ea"/>
                          <a:cs typeface="+mn-cs"/>
                        </a:rPr>
                        <a:t>sensitive interactions </a:t>
                      </a:r>
                      <a:r>
                        <a:rPr lang="en-GB" sz="1050" b="0" i="0" kern="1200" dirty="0">
                          <a:solidFill>
                            <a:schemeClr val="dk1"/>
                          </a:solidFill>
                          <a:effectLst/>
                          <a:latin typeface="+mn-lt"/>
                          <a:ea typeface="+mn-ea"/>
                          <a:cs typeface="+mn-cs"/>
                        </a:rPr>
                        <a:t>with adults who </a:t>
                      </a:r>
                      <a:r>
                        <a:rPr lang="en-GB" sz="1050" b="1" i="0" kern="1200" dirty="0">
                          <a:solidFill>
                            <a:schemeClr val="dk1"/>
                          </a:solidFill>
                          <a:effectLst/>
                          <a:latin typeface="+mn-lt"/>
                          <a:ea typeface="+mn-ea"/>
                          <a:cs typeface="+mn-cs"/>
                        </a:rPr>
                        <a:t>observe, listen to and value children’s mathematical ideas </a:t>
                      </a:r>
                      <a:r>
                        <a:rPr lang="en-GB" sz="1050" b="0" i="0" kern="1200" dirty="0">
                          <a:solidFill>
                            <a:schemeClr val="dk1"/>
                          </a:solidFill>
                          <a:effectLst/>
                          <a:latin typeface="+mn-lt"/>
                          <a:ea typeface="+mn-ea"/>
                          <a:cs typeface="+mn-cs"/>
                        </a:rPr>
                        <a:t>and build upon children’s interests, including those developed with their families. It is crucial to maintain children’s enthusiasm so they develop positive self-esteem as learners of mathematics and feel confident to express their ideas.</a:t>
                      </a:r>
                    </a:p>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buFontTx/>
                        <a:buNone/>
                      </a:pPr>
                      <a:r>
                        <a:rPr lang="en-GB" sz="1050" b="0" kern="1200" dirty="0">
                          <a:solidFill>
                            <a:schemeClr val="dk1"/>
                          </a:solidFill>
                          <a:effectLst/>
                          <a:latin typeface="Sassoon Infant Std" panose="020B0503020103030203" pitchFamily="34" charset="0"/>
                          <a:ea typeface="+mn-ea"/>
                          <a:cs typeface="+mn-cs"/>
                        </a:rPr>
                        <a:t>I</a:t>
                      </a:r>
                      <a:r>
                        <a:rPr lang="en-GB" sz="1050" b="0" kern="1200" baseline="0" dirty="0">
                          <a:solidFill>
                            <a:schemeClr val="dk1"/>
                          </a:solidFill>
                          <a:effectLst/>
                          <a:latin typeface="Sassoon Infant Std" panose="020B0503020103030203" pitchFamily="34" charset="0"/>
                          <a:ea typeface="+mn-ea"/>
                          <a:cs typeface="+mn-cs"/>
                        </a:rPr>
                        <a:t> can p</a:t>
                      </a:r>
                      <a:r>
                        <a:rPr lang="en-GB" sz="1050" b="0" kern="1200" dirty="0">
                          <a:solidFill>
                            <a:schemeClr val="dk1"/>
                          </a:solidFill>
                          <a:effectLst/>
                          <a:latin typeface="Sassoon Infant Std" panose="020B0503020103030203" pitchFamily="34" charset="0"/>
                          <a:ea typeface="+mn-ea"/>
                          <a:cs typeface="+mn-cs"/>
                        </a:rPr>
                        <a:t>oint in sequence to a number of objects.</a:t>
                      </a: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c</a:t>
                      </a:r>
                      <a:r>
                        <a:rPr lang="en-GB" sz="1050" kern="1200" dirty="0">
                          <a:solidFill>
                            <a:schemeClr val="dk1"/>
                          </a:solidFill>
                          <a:effectLst/>
                          <a:latin typeface="Sassoon Infant Std" panose="020B0503020103030203" pitchFamily="34" charset="0"/>
                          <a:ea typeface="+mn-ea"/>
                          <a:cs typeface="+mn-cs"/>
                        </a:rPr>
                        <a:t>ount rhythmically and in songs and rhymes.</a:t>
                      </a: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r>
                        <a:rPr lang="en-GB" sz="1050" b="0" kern="1200" dirty="0">
                          <a:solidFill>
                            <a:schemeClr val="dk1"/>
                          </a:solidFill>
                          <a:effectLst/>
                          <a:latin typeface="Sassoon Infant Std" panose="020B0503020103030203" pitchFamily="34" charset="0"/>
                          <a:ea typeface="+mn-ea"/>
                          <a:cs typeface="+mn-cs"/>
                        </a:rPr>
                        <a:t>I can</a:t>
                      </a:r>
                      <a:r>
                        <a:rPr lang="en-GB" sz="1050" kern="1200" dirty="0">
                          <a:solidFill>
                            <a:schemeClr val="dk1"/>
                          </a:solidFill>
                          <a:effectLst/>
                          <a:latin typeface="Sassoon Infant Std" panose="020B0503020103030203" pitchFamily="34" charset="0"/>
                          <a:ea typeface="+mn-ea"/>
                          <a:cs typeface="+mn-cs"/>
                        </a:rPr>
                        <a:t> build using different equipment of different sizes and shapes.</a:t>
                      </a:r>
                      <a:endParaRPr lang="en-GB" sz="1050" b="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050" b="0" kern="1200" dirty="0">
                          <a:solidFill>
                            <a:schemeClr val="dk1"/>
                          </a:solidFill>
                          <a:effectLst/>
                          <a:latin typeface="Sassoon Infant Std" panose="020B0503020103030203" pitchFamily="34" charset="0"/>
                          <a:ea typeface="+mn-ea"/>
                          <a:cs typeface="+mn-cs"/>
                        </a:rPr>
                        <a:t>I</a:t>
                      </a:r>
                      <a:r>
                        <a:rPr lang="en-GB" sz="1050" b="0" kern="1200" baseline="0" dirty="0">
                          <a:solidFill>
                            <a:schemeClr val="dk1"/>
                          </a:solidFill>
                          <a:effectLst/>
                          <a:latin typeface="Sassoon Infant Std" panose="020B0503020103030203" pitchFamily="34" charset="0"/>
                          <a:ea typeface="+mn-ea"/>
                          <a:cs typeface="+mn-cs"/>
                        </a:rPr>
                        <a:t> am starting</a:t>
                      </a:r>
                      <a:r>
                        <a:rPr lang="en-GB" sz="1050" b="0" kern="1200" dirty="0">
                          <a:solidFill>
                            <a:schemeClr val="dk1"/>
                          </a:solidFill>
                          <a:effectLst/>
                          <a:latin typeface="Sassoon Infant Std" panose="020B0503020103030203" pitchFamily="34" charset="0"/>
                          <a:ea typeface="+mn-ea"/>
                          <a:cs typeface="+mn-cs"/>
                        </a:rPr>
                        <a:t> to use some number names and ascribe names to objects in a rhythmical way.</a:t>
                      </a: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s</a:t>
                      </a:r>
                      <a:r>
                        <a:rPr lang="en-GB" sz="1050" kern="1200" dirty="0">
                          <a:solidFill>
                            <a:schemeClr val="dk1"/>
                          </a:solidFill>
                          <a:effectLst/>
                          <a:latin typeface="Sassoon Infant Std" panose="020B0503020103030203" pitchFamily="34" charset="0"/>
                          <a:ea typeface="+mn-ea"/>
                          <a:cs typeface="+mn-cs"/>
                        </a:rPr>
                        <a:t>tarting to use number comparison language.</a:t>
                      </a:r>
                    </a:p>
                    <a:p>
                      <a:pPr algn="ctr"/>
                      <a:endParaRPr lang="en-GB" sz="1050" b="0" kern="1200" dirty="0">
                        <a:solidFill>
                          <a:schemeClr val="dk1"/>
                        </a:solidFill>
                        <a:effectLst/>
                        <a:latin typeface="Sassoon Infant Std" panose="020B0503020103030203" pitchFamily="34" charset="0"/>
                        <a:ea typeface="+mn-ea"/>
                        <a:cs typeface="+mn-cs"/>
                      </a:endParaRP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t>
                      </a:r>
                      <a:r>
                        <a:rPr lang="en-GB" sz="1050" kern="1200" dirty="0">
                          <a:solidFill>
                            <a:schemeClr val="dk1"/>
                          </a:solidFill>
                          <a:effectLst/>
                          <a:latin typeface="Sassoon Infant Std" panose="020B0503020103030203" pitchFamily="34" charset="0"/>
                          <a:ea typeface="+mn-ea"/>
                          <a:cs typeface="+mn-cs"/>
                        </a:rPr>
                        <a:t>an talk about my models and what they used to build their models identifying different bricks and colours, for example.</a:t>
                      </a:r>
                      <a:endParaRPr lang="en-GB" sz="1050" b="0" dirty="0">
                        <a:solidFill>
                          <a:schemeClr val="bg1">
                            <a:lumMod val="50000"/>
                          </a:schemeClr>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lgn="ctr">
                        <a:buFontTx/>
                        <a:buNone/>
                      </a:pPr>
                      <a:r>
                        <a:rPr lang="en-US" sz="1050" b="0" kern="1200" dirty="0">
                          <a:solidFill>
                            <a:schemeClr val="dk1"/>
                          </a:solidFill>
                          <a:effectLst/>
                          <a:latin typeface="Sassoon Infant Std" panose="020B0503020103030203" pitchFamily="34" charset="0"/>
                          <a:ea typeface="+mn-ea"/>
                          <a:cs typeface="+mn-cs"/>
                        </a:rPr>
                        <a:t>I</a:t>
                      </a:r>
                      <a:r>
                        <a:rPr lang="en-US" sz="1050" b="0" kern="1200" baseline="0" dirty="0">
                          <a:solidFill>
                            <a:schemeClr val="dk1"/>
                          </a:solidFill>
                          <a:effectLst/>
                          <a:latin typeface="Sassoon Infant Std" panose="020B0503020103030203" pitchFamily="34" charset="0"/>
                          <a:ea typeface="+mn-ea"/>
                          <a:cs typeface="+mn-cs"/>
                        </a:rPr>
                        <a:t> c</a:t>
                      </a:r>
                      <a:r>
                        <a:rPr lang="en-US" sz="1050" b="0" kern="1200" dirty="0">
                          <a:solidFill>
                            <a:schemeClr val="dk1"/>
                          </a:solidFill>
                          <a:effectLst/>
                          <a:latin typeface="Sassoon Infant Std" panose="020B0503020103030203" pitchFamily="34" charset="0"/>
                          <a:ea typeface="+mn-ea"/>
                          <a:cs typeface="+mn-cs"/>
                        </a:rPr>
                        <a:t>an identify 1 and 2 objects when asked.</a:t>
                      </a:r>
                    </a:p>
                    <a:p>
                      <a:pPr marL="0" indent="0" algn="ctr">
                        <a:buFontTx/>
                        <a:buNone/>
                      </a:pPr>
                      <a:endParaRPr lang="en-US"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US"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US" sz="1050" b="0" kern="1200" dirty="0">
                        <a:solidFill>
                          <a:schemeClr val="dk1"/>
                        </a:solidFill>
                        <a:effectLst/>
                        <a:latin typeface="Sassoon Infant Std" panose="020B0503020103030203" pitchFamily="34" charset="0"/>
                        <a:ea typeface="+mn-ea"/>
                        <a:cs typeface="+mn-cs"/>
                      </a:endParaRPr>
                    </a:p>
                    <a:p>
                      <a:pPr marL="0" indent="0" algn="ctr">
                        <a:buFontTx/>
                        <a:buNone/>
                      </a:pPr>
                      <a:r>
                        <a:rPr lang="en-US" sz="1050" b="0" kern="1200" dirty="0">
                          <a:solidFill>
                            <a:schemeClr val="dk1"/>
                          </a:solidFill>
                          <a:effectLst/>
                          <a:latin typeface="Sassoon Infant Std" panose="020B0503020103030203" pitchFamily="34" charset="0"/>
                          <a:ea typeface="+mn-ea"/>
                          <a:cs typeface="+mn-cs"/>
                        </a:rPr>
                        <a:t>I </a:t>
                      </a:r>
                      <a:r>
                        <a:rPr lang="en-GB" sz="1050" b="0" kern="1200" dirty="0">
                          <a:solidFill>
                            <a:schemeClr val="dk1"/>
                          </a:solidFill>
                          <a:effectLst/>
                          <a:latin typeface="Sassoon Infant Std" panose="020B0503020103030203" pitchFamily="34" charset="0"/>
                          <a:ea typeface="+mn-ea"/>
                          <a:cs typeface="+mn-cs"/>
                        </a:rPr>
                        <a:t>e</a:t>
                      </a:r>
                      <a:r>
                        <a:rPr lang="en-GB" sz="1050" kern="1200" dirty="0">
                          <a:solidFill>
                            <a:schemeClr val="dk1"/>
                          </a:solidFill>
                          <a:effectLst/>
                          <a:latin typeface="Sassoon Infant Std" panose="020B0503020103030203" pitchFamily="34" charset="0"/>
                          <a:ea typeface="+mn-ea"/>
                          <a:cs typeface="+mn-cs"/>
                        </a:rPr>
                        <a:t>njoy counting as far as I</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can and using</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numbers in my play.</a:t>
                      </a:r>
                    </a:p>
                    <a:p>
                      <a:pPr marL="0" indent="0" algn="ctr">
                        <a:buFontTx/>
                        <a:buNone/>
                      </a:pPr>
                      <a:endParaRPr lang="en-GB" sz="105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r>
                        <a:rPr lang="en-GB" sz="1050" b="0" kern="1200" dirty="0">
                          <a:solidFill>
                            <a:schemeClr val="dk1"/>
                          </a:solidFill>
                          <a:effectLst/>
                          <a:latin typeface="Sassoon Infant Std" panose="020B0503020103030203" pitchFamily="34" charset="0"/>
                          <a:ea typeface="+mn-ea"/>
                          <a:cs typeface="+mn-cs"/>
                        </a:rPr>
                        <a:t>I can</a:t>
                      </a:r>
                      <a:r>
                        <a:rPr lang="en-GB" sz="1050" kern="1200" dirty="0">
                          <a:solidFill>
                            <a:schemeClr val="dk1"/>
                          </a:solidFill>
                          <a:effectLst/>
                          <a:latin typeface="Sassoon Infant Std" panose="020B0503020103030203" pitchFamily="34" charset="0"/>
                          <a:ea typeface="+mn-ea"/>
                          <a:cs typeface="+mn-cs"/>
                        </a:rPr>
                        <a:t> sort using simple criteria</a:t>
                      </a:r>
                      <a:r>
                        <a:rPr lang="en-GB" sz="1050" i="1" kern="1200" dirty="0">
                          <a:solidFill>
                            <a:schemeClr val="dk1"/>
                          </a:solidFill>
                          <a:effectLst/>
                          <a:latin typeface="Sassoon Infant Std" panose="020B0503020103030203" pitchFamily="34" charset="0"/>
                          <a:ea typeface="+mn-ea"/>
                          <a:cs typeface="+mn-cs"/>
                        </a:rPr>
                        <a:t>.</a:t>
                      </a:r>
                      <a:endParaRPr lang="en-GB" sz="1050" b="0" dirty="0">
                        <a:solidFill>
                          <a:schemeClr val="bg1">
                            <a:lumMod val="50000"/>
                          </a:schemeClr>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indent="0" algn="ctr">
                        <a:lnSpc>
                          <a:spcPct val="115000"/>
                        </a:lnSpc>
                        <a:spcAft>
                          <a:spcPts val="0"/>
                        </a:spcAft>
                        <a:buFontTx/>
                        <a:buNone/>
                      </a:pPr>
                      <a:r>
                        <a:rPr lang="en-GB" sz="1050" b="0" dirty="0">
                          <a:effectLst/>
                          <a:latin typeface="Sassoon Infant Std" panose="020B0503020103030203" pitchFamily="34" charset="0"/>
                          <a:ea typeface="Calibri" panose="020F0502020204030204" pitchFamily="34" charset="0"/>
                          <a:cs typeface="Times New Roman" panose="02020603050405020304" pitchFamily="18" charset="0"/>
                        </a:rPr>
                        <a:t> I can </a:t>
                      </a:r>
                      <a:r>
                        <a:rPr lang="en-US" sz="1050" b="0" kern="1200" dirty="0" err="1">
                          <a:solidFill>
                            <a:schemeClr val="dk1"/>
                          </a:solidFill>
                          <a:effectLst/>
                          <a:latin typeface="Sassoon Infant Std" panose="020B0503020103030203" pitchFamily="34" charset="0"/>
                          <a:ea typeface="+mn-ea"/>
                          <a:cs typeface="+mn-cs"/>
                        </a:rPr>
                        <a:t>subitize</a:t>
                      </a:r>
                      <a:r>
                        <a:rPr lang="en-US" sz="1050" b="0" kern="1200" dirty="0">
                          <a:solidFill>
                            <a:schemeClr val="dk1"/>
                          </a:solidFill>
                          <a:effectLst/>
                          <a:latin typeface="Sassoon Infant Std" panose="020B0503020103030203" pitchFamily="34" charset="0"/>
                          <a:ea typeface="+mn-ea"/>
                          <a:cs typeface="+mn-cs"/>
                        </a:rPr>
                        <a:t> and count to 3.</a:t>
                      </a:r>
                    </a:p>
                    <a:p>
                      <a:pPr marL="0" indent="0" algn="ctr">
                        <a:lnSpc>
                          <a:spcPct val="115000"/>
                        </a:lnSpc>
                        <a:spcAft>
                          <a:spcPts val="0"/>
                        </a:spcAft>
                        <a:buFontTx/>
                        <a:buNone/>
                      </a:pPr>
                      <a:endParaRPr lang="en-US" sz="1050" b="0" kern="1200" dirty="0">
                        <a:solidFill>
                          <a:schemeClr val="dk1"/>
                        </a:solidFill>
                        <a:effectLst/>
                        <a:latin typeface="Sassoon Infant Std" panose="020B0503020103030203" pitchFamily="34" charset="0"/>
                        <a:ea typeface="+mn-ea"/>
                        <a:cs typeface="+mn-cs"/>
                      </a:endParaRPr>
                    </a:p>
                    <a:p>
                      <a:pPr marL="0" indent="0" algn="ctr">
                        <a:lnSpc>
                          <a:spcPct val="115000"/>
                        </a:lnSpc>
                        <a:spcAft>
                          <a:spcPts val="0"/>
                        </a:spcAft>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lnSpc>
                          <a:spcPct val="115000"/>
                        </a:lnSpc>
                        <a:spcAft>
                          <a:spcPts val="0"/>
                        </a:spcAft>
                        <a:buFontTx/>
                        <a:buNone/>
                      </a:pPr>
                      <a:r>
                        <a:rPr lang="en-GB" sz="1050" b="0" kern="1200" dirty="0">
                          <a:solidFill>
                            <a:schemeClr val="dk1"/>
                          </a:solidFill>
                          <a:effectLst/>
                          <a:latin typeface="Sassoon Infant Std" panose="020B0503020103030203" pitchFamily="34" charset="0"/>
                          <a:ea typeface="+mn-ea"/>
                          <a:cs typeface="+mn-cs"/>
                        </a:rPr>
                        <a:t>I can </a:t>
                      </a:r>
                      <a:r>
                        <a:rPr lang="en-GB" sz="1050" kern="1200" dirty="0">
                          <a:solidFill>
                            <a:schemeClr val="dk1"/>
                          </a:solidFill>
                          <a:effectLst/>
                          <a:latin typeface="Sassoon Infant Std" panose="020B0503020103030203" pitchFamily="34" charset="0"/>
                          <a:ea typeface="+mn-ea"/>
                          <a:cs typeface="+mn-cs"/>
                        </a:rPr>
                        <a:t> say what number comes next when counting and singing number songs.</a:t>
                      </a:r>
                    </a:p>
                    <a:p>
                      <a:pPr marL="0" indent="0" algn="ctr">
                        <a:lnSpc>
                          <a:spcPct val="115000"/>
                        </a:lnSpc>
                        <a:spcAft>
                          <a:spcPts val="0"/>
                        </a:spcAft>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lnSpc>
                          <a:spcPct val="115000"/>
                        </a:lnSpc>
                        <a:spcAft>
                          <a:spcPts val="0"/>
                        </a:spcAft>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start </a:t>
                      </a:r>
                      <a:r>
                        <a:rPr lang="en-GB" sz="1050" kern="1200" dirty="0">
                          <a:solidFill>
                            <a:schemeClr val="dk1"/>
                          </a:solidFill>
                          <a:effectLst/>
                          <a:latin typeface="Sassoon Infant Std" panose="020B0503020103030203" pitchFamily="34" charset="0"/>
                          <a:ea typeface="+mn-ea"/>
                          <a:cs typeface="+mn-cs"/>
                        </a:rPr>
                        <a:t>to identify simple patterns.</a:t>
                      </a:r>
                      <a:endParaRPr lang="en-GB" sz="1050" b="0" dirty="0">
                        <a:effectLst/>
                        <a:latin typeface="Sassoon Infant Std" panose="020B0503020103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indent="0" algn="ctr">
                        <a:buFontTx/>
                        <a:buNone/>
                      </a:pPr>
                      <a:r>
                        <a:rPr lang="en-GB" sz="1050" b="0" kern="1200" dirty="0">
                          <a:solidFill>
                            <a:schemeClr val="dk1"/>
                          </a:solidFill>
                          <a:effectLst/>
                          <a:latin typeface="Sassoon Infant Std" panose="020B0503020103030203" pitchFamily="34" charset="0"/>
                          <a:ea typeface="+mn-ea"/>
                          <a:cs typeface="+mn-cs"/>
                        </a:rPr>
                        <a:t>I</a:t>
                      </a:r>
                      <a:r>
                        <a:rPr lang="en-GB" sz="1050" b="0" kern="1200" baseline="0" dirty="0">
                          <a:solidFill>
                            <a:schemeClr val="dk1"/>
                          </a:solidFill>
                          <a:effectLst/>
                          <a:latin typeface="Sassoon Infant Std" panose="020B0503020103030203" pitchFamily="34" charset="0"/>
                          <a:ea typeface="+mn-ea"/>
                          <a:cs typeface="+mn-cs"/>
                        </a:rPr>
                        <a:t> can c</a:t>
                      </a:r>
                      <a:r>
                        <a:rPr lang="en-GB" sz="1050" b="0" kern="1200" dirty="0">
                          <a:solidFill>
                            <a:schemeClr val="dk1"/>
                          </a:solidFill>
                          <a:effectLst/>
                          <a:latin typeface="Sassoon Infant Std" panose="020B0503020103030203" pitchFamily="34" charset="0"/>
                          <a:ea typeface="+mn-ea"/>
                          <a:cs typeface="+mn-cs"/>
                        </a:rPr>
                        <a:t>ount up to 5 and I am starting to understand cardinal principle.</a:t>
                      </a: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r>
                        <a:rPr lang="en-GB" sz="1050" b="0" kern="1200" dirty="0">
                          <a:solidFill>
                            <a:schemeClr val="dk1"/>
                          </a:solidFill>
                          <a:effectLst/>
                          <a:latin typeface="Sassoon Infant Std" panose="020B0503020103030203" pitchFamily="34" charset="0"/>
                          <a:ea typeface="+mn-ea"/>
                          <a:cs typeface="+mn-cs"/>
                        </a:rPr>
                        <a:t>I can</a:t>
                      </a:r>
                      <a:r>
                        <a:rPr lang="en-GB" sz="1050" kern="1200" dirty="0">
                          <a:solidFill>
                            <a:schemeClr val="dk1"/>
                          </a:solidFill>
                          <a:effectLst/>
                          <a:latin typeface="Sassoon Infant Std" panose="020B0503020103030203" pitchFamily="34" charset="0"/>
                          <a:ea typeface="+mn-ea"/>
                          <a:cs typeface="+mn-cs"/>
                        </a:rPr>
                        <a:t> use “more than” to identify different groups.</a:t>
                      </a: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endParaRPr lang="en-GB" sz="1050" b="0" kern="1200" dirty="0">
                        <a:solidFill>
                          <a:schemeClr val="dk1"/>
                        </a:solidFill>
                        <a:effectLst/>
                        <a:latin typeface="Sassoon Infant Std" panose="020B0503020103030203" pitchFamily="34" charset="0"/>
                        <a:ea typeface="+mn-ea"/>
                        <a:cs typeface="+mn-cs"/>
                      </a:endParaRPr>
                    </a:p>
                    <a:p>
                      <a:pPr marL="0" indent="0" algn="ctr">
                        <a:buFontTx/>
                        <a:buNone/>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t>
                      </a:r>
                      <a:r>
                        <a:rPr lang="en-GB" sz="1050" kern="1200" dirty="0">
                          <a:solidFill>
                            <a:schemeClr val="dk1"/>
                          </a:solidFill>
                          <a:effectLst/>
                          <a:latin typeface="Sassoon Infant Std" panose="020B0503020103030203" pitchFamily="34" charset="0"/>
                          <a:ea typeface="+mn-ea"/>
                          <a:cs typeface="+mn-cs"/>
                        </a:rPr>
                        <a:t>an make simple comparisons.</a:t>
                      </a:r>
                      <a:endParaRPr lang="en-GB" sz="1050" b="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b="0" dirty="0">
                          <a:solidFill>
                            <a:schemeClr val="bg1">
                              <a:lumMod val="50000"/>
                            </a:schemeClr>
                          </a:solidFill>
                          <a:latin typeface="Sassoon Infant Std" panose="020B0503020103030203" pitchFamily="34" charset="0"/>
                          <a:cs typeface="Amatic SC" panose="00000500000000000000" pitchFamily="2" charset="-79"/>
                        </a:rPr>
                        <a:t>~I can </a:t>
                      </a:r>
                      <a:r>
                        <a:rPr lang="en-GB" sz="1050" b="0" kern="1200" dirty="0">
                          <a:solidFill>
                            <a:schemeClr val="dk1"/>
                          </a:solidFill>
                          <a:effectLst/>
                          <a:latin typeface="Sassoon Infant Std" panose="020B0503020103030203" pitchFamily="34" charset="0"/>
                          <a:ea typeface="+mn-ea"/>
                          <a:cs typeface="+mn-cs"/>
                        </a:rPr>
                        <a:t>use number in play. I</a:t>
                      </a:r>
                      <a:r>
                        <a:rPr lang="en-GB" sz="1050" b="0" kern="1200" baseline="0" dirty="0">
                          <a:solidFill>
                            <a:schemeClr val="dk1"/>
                          </a:solidFill>
                          <a:effectLst/>
                          <a:latin typeface="Sassoon Infant Std" panose="020B0503020103030203" pitchFamily="34" charset="0"/>
                          <a:ea typeface="+mn-ea"/>
                          <a:cs typeface="+mn-cs"/>
                        </a:rPr>
                        <a:t> c</a:t>
                      </a:r>
                      <a:r>
                        <a:rPr lang="en-GB" sz="1050" b="0" kern="1200" dirty="0">
                          <a:solidFill>
                            <a:schemeClr val="dk1"/>
                          </a:solidFill>
                          <a:effectLst/>
                          <a:latin typeface="Sassoon Infant Std" panose="020B0503020103030203" pitchFamily="34" charset="0"/>
                          <a:ea typeface="+mn-ea"/>
                          <a:cs typeface="+mn-cs"/>
                        </a:rPr>
                        <a:t>an identify numerals to 5.</a:t>
                      </a:r>
                    </a:p>
                    <a:p>
                      <a:pPr algn="ctr"/>
                      <a:endParaRPr lang="en-GB" sz="1050" b="0" kern="1200" dirty="0">
                        <a:solidFill>
                          <a:schemeClr val="dk1"/>
                        </a:solidFill>
                        <a:effectLst/>
                        <a:latin typeface="Sassoon Infant Std" panose="020B0503020103030203" pitchFamily="34" charset="0"/>
                        <a:ea typeface="+mn-ea"/>
                        <a:cs typeface="+mn-cs"/>
                      </a:endParaRPr>
                    </a:p>
                    <a:p>
                      <a:pPr algn="ctr"/>
                      <a:endParaRPr lang="en-GB" sz="1050" b="0" kern="1200" dirty="0">
                        <a:solidFill>
                          <a:schemeClr val="dk1"/>
                        </a:solidFill>
                        <a:effectLst/>
                        <a:latin typeface="Sassoon Infant Std" panose="020B0503020103030203" pitchFamily="34" charset="0"/>
                        <a:ea typeface="+mn-ea"/>
                        <a:cs typeface="+mn-cs"/>
                      </a:endParaRP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a:t>
                      </a:r>
                      <a:r>
                        <a:rPr lang="en-GB" sz="1050" kern="1200" dirty="0">
                          <a:solidFill>
                            <a:schemeClr val="dk1"/>
                          </a:solidFill>
                          <a:effectLst/>
                          <a:latin typeface="Sassoon Infant Std" panose="020B0503020103030203" pitchFamily="34" charset="0"/>
                          <a:ea typeface="+mn-ea"/>
                          <a:cs typeface="+mn-cs"/>
                        </a:rPr>
                        <a:t> identify when two groups have the same number.</a:t>
                      </a:r>
                    </a:p>
                    <a:p>
                      <a:pPr algn="ctr"/>
                      <a:endParaRPr lang="en-GB" sz="1050" kern="1200" dirty="0">
                        <a:solidFill>
                          <a:schemeClr val="dk1"/>
                        </a:solidFill>
                        <a:effectLst/>
                        <a:latin typeface="Sassoon Infant Std" panose="020B0503020103030203" pitchFamily="34" charset="0"/>
                        <a:ea typeface="+mn-ea"/>
                        <a:cs typeface="+mn-cs"/>
                      </a:endParaRPr>
                    </a:p>
                    <a:p>
                      <a:pPr algn="ctr"/>
                      <a:endParaRPr lang="en-GB" sz="1050" kern="1200" dirty="0">
                        <a:solidFill>
                          <a:schemeClr val="dk1"/>
                        </a:solidFill>
                        <a:effectLst/>
                        <a:latin typeface="Sassoon Infant Std" panose="020B0503020103030203" pitchFamily="34" charset="0"/>
                        <a:ea typeface="+mn-ea"/>
                        <a:cs typeface="+mn-cs"/>
                      </a:endParaRPr>
                    </a:p>
                    <a:p>
                      <a:pPr algn="ctr"/>
                      <a:endParaRPr lang="en-GB" sz="1050" b="0" kern="1200" dirty="0">
                        <a:solidFill>
                          <a:schemeClr val="dk1"/>
                        </a:solidFill>
                        <a:effectLst/>
                        <a:latin typeface="Sassoon Infant Std" panose="020B0503020103030203" pitchFamily="34" charset="0"/>
                        <a:ea typeface="+mn-ea"/>
                        <a:cs typeface="+mn-cs"/>
                      </a:endParaRPr>
                    </a:p>
                    <a:p>
                      <a:pPr algn="ct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s</a:t>
                      </a:r>
                      <a:r>
                        <a:rPr lang="en-GB" sz="1050" kern="1200" dirty="0">
                          <a:solidFill>
                            <a:schemeClr val="dk1"/>
                          </a:solidFill>
                          <a:effectLst/>
                          <a:latin typeface="Sassoon Infant Std" panose="020B0503020103030203" pitchFamily="34" charset="0"/>
                          <a:ea typeface="+mn-ea"/>
                          <a:cs typeface="+mn-cs"/>
                        </a:rPr>
                        <a:t>tart to use simple shape names.</a:t>
                      </a:r>
                      <a:endParaRPr lang="en-US" sz="1050" b="0" dirty="0">
                        <a:solidFill>
                          <a:schemeClr val="bg1">
                            <a:lumMod val="50000"/>
                          </a:schemeClr>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366318" y="592566"/>
            <a:ext cx="1489154" cy="741145"/>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5072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Nursery F1 Curriculum 23-24</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75177704"/>
              </p:ext>
            </p:extLst>
          </p:nvPr>
        </p:nvGraphicFramePr>
        <p:xfrm>
          <a:off x="202451" y="474841"/>
          <a:ext cx="11459364" cy="6001371"/>
        </p:xfrm>
        <a:graphic>
          <a:graphicData uri="http://schemas.openxmlformats.org/drawingml/2006/table">
            <a:tbl>
              <a:tblPr firstRow="1" bandRow="1">
                <a:tableStyleId>{5C22544A-7EE6-4342-B048-85BDC9FD1C3A}</a:tableStyleId>
              </a:tblPr>
              <a:tblGrid>
                <a:gridCol w="1737185">
                  <a:extLst>
                    <a:ext uri="{9D8B030D-6E8A-4147-A177-3AD203B41FA5}">
                      <a16:colId xmlns:a16="http://schemas.microsoft.com/office/drawing/2014/main" val="385991600"/>
                    </a:ext>
                  </a:extLst>
                </a:gridCol>
                <a:gridCol w="1536919">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2794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Autumn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 Infant Std" panose="020B0503020103030203" pitchFamily="34" charset="0"/>
                          <a:cs typeface="Amatic SC" panose="00000500000000000000" pitchFamily="2" charset="-79"/>
                        </a:rPr>
                        <a:t>Autumn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Spring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2">
                  <a:txBody>
                    <a:bodyPr/>
                    <a:lstStyle/>
                    <a:p>
                      <a:pPr algn="ctr"/>
                      <a:r>
                        <a:rPr lang="en-US" sz="2000">
                          <a:solidFill>
                            <a:schemeClr val="tx1"/>
                          </a:solidFill>
                          <a:latin typeface="Sassoon Infant Std" panose="020B0503020103030203" pitchFamily="34" charset="0"/>
                          <a:cs typeface="Amatic SC" panose="00000500000000000000" pitchFamily="2" charset="-79"/>
                        </a:rPr>
                        <a:t>Spring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1</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 Infant Std" panose="020B0503020103030203" pitchFamily="34" charset="0"/>
                          <a:cs typeface="Amatic SC" panose="00000500000000000000" pitchFamily="2" charset="-79"/>
                        </a:rPr>
                        <a:t>Summer 2</a:t>
                      </a:r>
                      <a:endParaRPr lang="en-GB" sz="2000" dirty="0">
                        <a:solidFill>
                          <a:schemeClr val="tx1"/>
                        </a:solidFill>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910315">
                <a:tc>
                  <a:txBody>
                    <a:bodyPr/>
                    <a:lstStyle/>
                    <a:p>
                      <a:pPr algn="ctr"/>
                      <a:r>
                        <a:rPr lang="en-GB" sz="1800" b="0" dirty="0">
                          <a:latin typeface="Sassoon Infant Std" panose="020B0503020103030203" pitchFamily="34" charset="0"/>
                          <a:cs typeface="Amatic SC" panose="00000500000000000000" pitchFamily="2" charset="-79"/>
                        </a:rPr>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Sassoon Infant Std" panose="020B0503020103030203" pitchFamily="34" charset="0"/>
                          <a:cs typeface="Amatic SC" panose="00000500000000000000" pitchFamily="2" charset="-79"/>
                        </a:rPr>
                        <a:t>Colourful</a:t>
                      </a:r>
                      <a:r>
                        <a:rPr lang="en-US" sz="1800" dirty="0">
                          <a:latin typeface="Sassoon Infant Std" panose="020B0503020103030203" pitchFamily="34" charset="0"/>
                          <a:cs typeface="Amatic SC" panose="00000500000000000000" pitchFamily="2" charset="-79"/>
                        </a:rPr>
                        <a:t>,</a:t>
                      </a:r>
                      <a:r>
                        <a:rPr lang="en-US" sz="1800" baseline="0" dirty="0">
                          <a:latin typeface="Sassoon Infant Std" panose="020B0503020103030203" pitchFamily="34" charset="0"/>
                          <a:cs typeface="Amatic SC" panose="00000500000000000000" pitchFamily="2" charset="-79"/>
                        </a:rPr>
                        <a:t> Wonderful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Celebrations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Animal Kingdom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The</a:t>
                      </a:r>
                      <a:r>
                        <a:rPr lang="en-US" sz="1800" baseline="0" dirty="0">
                          <a:latin typeface="Sassoon Infant Std" panose="020B0503020103030203" pitchFamily="34" charset="0"/>
                          <a:cs typeface="Amatic SC" panose="00000500000000000000" pitchFamily="2" charset="-79"/>
                        </a:rPr>
                        <a:t> Great Outdoors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A</a:t>
                      </a:r>
                      <a:r>
                        <a:rPr lang="en-US" sz="1800" baseline="0" dirty="0">
                          <a:latin typeface="Sassoon Infant Std" panose="020B0503020103030203" pitchFamily="34" charset="0"/>
                          <a:cs typeface="Amatic SC" panose="00000500000000000000" pitchFamily="2" charset="-79"/>
                        </a:rPr>
                        <a:t> Grand Adventure and Me!</a:t>
                      </a: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 Infant Std" panose="020B0503020103030203" pitchFamily="34" charset="0"/>
                          <a:cs typeface="Amatic SC" panose="00000500000000000000" pitchFamily="2" charset="-79"/>
                        </a:rPr>
                        <a:t>My</a:t>
                      </a:r>
                      <a:r>
                        <a:rPr lang="en-US" sz="1800" baseline="0" dirty="0">
                          <a:latin typeface="Sassoon Infant Std" panose="020B0503020103030203" pitchFamily="34" charset="0"/>
                          <a:cs typeface="Amatic SC" panose="00000500000000000000" pitchFamily="2" charset="-79"/>
                        </a:rPr>
                        <a:t> Superpowers and Me</a:t>
                      </a:r>
                      <a:r>
                        <a:rPr lang="en-US" sz="1800" dirty="0">
                          <a:latin typeface="Sassoon Infant Std" panose="020B0503020103030203" pitchFamily="34"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86848">
                <a:tc rowSpan="2">
                  <a:txBody>
                    <a:bodyPr/>
                    <a:lstStyle/>
                    <a:p>
                      <a:pPr algn="ctr"/>
                      <a:r>
                        <a:rPr lang="en-US" sz="1800" b="1" dirty="0">
                          <a:latin typeface="Sassoon Infant Std" panose="020B0503020103030203" pitchFamily="34" charset="0"/>
                          <a:cs typeface="Amatic SC" panose="00000500000000000000" pitchFamily="2" charset="-79"/>
                        </a:rPr>
                        <a:t>Understanding</a:t>
                      </a:r>
                      <a:r>
                        <a:rPr lang="en-US" sz="1800" b="1" baseline="0" dirty="0">
                          <a:latin typeface="Sassoon Infant Std" panose="020B0503020103030203" pitchFamily="34" charset="0"/>
                          <a:cs typeface="Amatic SC" panose="00000500000000000000" pitchFamily="2" charset="-79"/>
                        </a:rPr>
                        <a:t> the World</a:t>
                      </a:r>
                      <a:endParaRPr lang="en-US" sz="1800" b="1" dirty="0">
                        <a:latin typeface="Sassoon Infant Std" panose="020B0503020103030203" pitchFamily="34" charset="0"/>
                        <a:cs typeface="Amatic SC" panose="00000500000000000000" pitchFamily="2" charset="-79"/>
                      </a:endParaRPr>
                    </a:p>
                    <a:p>
                      <a:pPr algn="ctr"/>
                      <a:endParaRPr lang="en-US" sz="1800" b="0" dirty="0">
                        <a:latin typeface="Sassoon Infant Std" panose="020B0503020103030203" pitchFamily="34" charset="0"/>
                        <a:cs typeface="Amatic SC" panose="00000500000000000000" pitchFamily="2" charset="-79"/>
                      </a:endParaRPr>
                    </a:p>
                    <a:p>
                      <a:pPr algn="ctr"/>
                      <a:endParaRPr lang="en-US" sz="1800" b="0"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 Infant Std" panose="020B0503020103030203" pitchFamily="34" charset="0"/>
                          <a:cs typeface="Amatic SC" panose="00000500000000000000" pitchFamily="2" charset="-79"/>
                        </a:rPr>
                        <a:t>Summary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Sassoon Infant Std" panose="020B0503020103030203" pitchFamily="34" charset="0"/>
                          <a:cs typeface="Amatic SC" panose="00000500000000000000" pitchFamily="2" charset="-79"/>
                        </a:rPr>
                        <a:t>Past and Present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Sassoon Infant Std" panose="020B0503020103030203" pitchFamily="34" charset="0"/>
                          <a:cs typeface="Amatic SC" panose="00000500000000000000" pitchFamily="2" charset="-79"/>
                        </a:rPr>
                        <a:t>People,</a:t>
                      </a:r>
                      <a:r>
                        <a:rPr lang="en-GB" sz="1800" b="0" baseline="0" dirty="0">
                          <a:latin typeface="Sassoon Infant Std" panose="020B0503020103030203" pitchFamily="34" charset="0"/>
                          <a:cs typeface="Amatic SC" panose="00000500000000000000" pitchFamily="2" charset="-79"/>
                        </a:rPr>
                        <a:t> Culture and Communities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baseline="0" dirty="0">
                        <a:latin typeface="Sassoon Infant Std" panose="020B0503020103030203"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a:latin typeface="Sassoon Infant Std" panose="020B0503020103030203" pitchFamily="34" charset="0"/>
                          <a:cs typeface="Amatic SC" panose="00000500000000000000" pitchFamily="2" charset="-79"/>
                        </a:rPr>
                        <a:t>The Natural World</a:t>
                      </a:r>
                      <a:endParaRPr lang="en-US" sz="1800" b="0" dirty="0">
                        <a:latin typeface="Sassoon Infant Std" panose="020B0503020103030203" pitchFamily="34" charset="0"/>
                        <a:cs typeface="Amatic SC" panose="00000500000000000000" pitchFamily="2" charset="-79"/>
                      </a:endParaRPr>
                    </a:p>
                    <a:p>
                      <a:pPr algn="ctr"/>
                      <a:endParaRPr lang="en-US"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r>
                        <a:rPr lang="en-GB" sz="1050" b="0" i="0" kern="1200" dirty="0">
                          <a:solidFill>
                            <a:schemeClr val="dk1"/>
                          </a:solidFill>
                          <a:effectLst/>
                          <a:latin typeface="Sassoon Infant Std" panose="020B0503020103030203" pitchFamily="34" charset="0"/>
                          <a:ea typeface="+mn-ea"/>
                          <a:cs typeface="+mn-cs"/>
                        </a:rPr>
                        <a:t>Understanding the World provides </a:t>
                      </a:r>
                      <a:r>
                        <a:rPr lang="en-GB" sz="1050" b="1" i="0" kern="1200" dirty="0">
                          <a:solidFill>
                            <a:schemeClr val="dk1"/>
                          </a:solidFill>
                          <a:effectLst/>
                          <a:latin typeface="Sassoon Infant Std" panose="020B0503020103030203" pitchFamily="34" charset="0"/>
                          <a:ea typeface="+mn-ea"/>
                          <a:cs typeface="+mn-cs"/>
                        </a:rPr>
                        <a:t>a powerful, meaningful context </a:t>
                      </a:r>
                      <a:r>
                        <a:rPr lang="en-GB" sz="1050" b="0" i="0" kern="1200" dirty="0">
                          <a:solidFill>
                            <a:schemeClr val="dk1"/>
                          </a:solidFill>
                          <a:effectLst/>
                          <a:latin typeface="Sassoon Infant Std" panose="020B0503020103030203" pitchFamily="34" charset="0"/>
                          <a:ea typeface="+mn-ea"/>
                          <a:cs typeface="+mn-cs"/>
                        </a:rPr>
                        <a:t>for learning across the curriculum. It supports children to </a:t>
                      </a:r>
                      <a:r>
                        <a:rPr lang="en-GB" sz="1050" b="1" i="0" kern="1200" dirty="0">
                          <a:solidFill>
                            <a:schemeClr val="dk1"/>
                          </a:solidFill>
                          <a:effectLst/>
                          <a:latin typeface="Sassoon Infant Std" panose="020B0503020103030203" pitchFamily="34" charset="0"/>
                          <a:ea typeface="+mn-ea"/>
                          <a:cs typeface="+mn-cs"/>
                        </a:rPr>
                        <a:t>make sense of their expanding world </a:t>
                      </a:r>
                      <a:r>
                        <a:rPr lang="en-GB" sz="1050" b="0" i="0" kern="1200" dirty="0">
                          <a:solidFill>
                            <a:schemeClr val="dk1"/>
                          </a:solidFill>
                          <a:effectLst/>
                          <a:latin typeface="Sassoon Infant Std" panose="020B0503020103030203" pitchFamily="34" charset="0"/>
                          <a:ea typeface="+mn-ea"/>
                          <a:cs typeface="+mn-cs"/>
                        </a:rPr>
                        <a:t>and their </a:t>
                      </a:r>
                      <a:r>
                        <a:rPr lang="en-GB" sz="1050" b="1" i="0" kern="1200" dirty="0">
                          <a:solidFill>
                            <a:schemeClr val="dk1"/>
                          </a:solidFill>
                          <a:effectLst/>
                          <a:latin typeface="Sassoon Infant Std" panose="020B0503020103030203" pitchFamily="34" charset="0"/>
                          <a:ea typeface="+mn-ea"/>
                          <a:cs typeface="+mn-cs"/>
                        </a:rPr>
                        <a:t>place within it </a:t>
                      </a:r>
                      <a:r>
                        <a:rPr lang="en-GB" sz="1050" b="0" i="0" kern="1200" dirty="0">
                          <a:solidFill>
                            <a:schemeClr val="dk1"/>
                          </a:solidFill>
                          <a:effectLst/>
                          <a:latin typeface="Sassoon Infant Std" panose="020B0503020103030203" pitchFamily="34" charset="0"/>
                          <a:ea typeface="+mn-ea"/>
                          <a:cs typeface="+mn-cs"/>
                        </a:rPr>
                        <a:t>through nurturing </a:t>
                      </a:r>
                      <a:r>
                        <a:rPr lang="en-GB" sz="1050" b="1" i="0" kern="1200" dirty="0">
                          <a:solidFill>
                            <a:schemeClr val="dk1"/>
                          </a:solidFill>
                          <a:effectLst/>
                          <a:latin typeface="Sassoon Infant Std" panose="020B0503020103030203" pitchFamily="34" charset="0"/>
                          <a:ea typeface="+mn-ea"/>
                          <a:cs typeface="+mn-cs"/>
                        </a:rPr>
                        <a:t>their wonder, curiosity, agency and exploratory drive</a:t>
                      </a:r>
                      <a:r>
                        <a:rPr lang="en-GB" sz="1050" b="0" i="0" kern="1200" dirty="0">
                          <a:solidFill>
                            <a:schemeClr val="dk1"/>
                          </a:solidFill>
                          <a:effectLst/>
                          <a:latin typeface="Sassoon Infant Std" panose="020B0503020103030203" pitchFamily="34" charset="0"/>
                          <a:ea typeface="+mn-ea"/>
                          <a:cs typeface="+mn-cs"/>
                        </a:rPr>
                        <a:t>.</a:t>
                      </a:r>
                    </a:p>
                    <a:p>
                      <a:r>
                        <a:rPr lang="en-GB" sz="1050" b="0" i="0" kern="1200" dirty="0">
                          <a:solidFill>
                            <a:schemeClr val="dk1"/>
                          </a:solidFill>
                          <a:effectLst/>
                          <a:latin typeface="Sassoon Infant Std" panose="020B0503020103030203" pitchFamily="34" charset="0"/>
                          <a:ea typeface="+mn-ea"/>
                          <a:cs typeface="+mn-cs"/>
                        </a:rPr>
                        <a:t>This development requires </a:t>
                      </a:r>
                      <a:r>
                        <a:rPr lang="en-GB" sz="1050" b="1" i="0" kern="1200" dirty="0">
                          <a:solidFill>
                            <a:schemeClr val="dk1"/>
                          </a:solidFill>
                          <a:effectLst/>
                          <a:latin typeface="Sassoon Infant Std" panose="020B0503020103030203" pitchFamily="34" charset="0"/>
                          <a:ea typeface="+mn-ea"/>
                          <a:cs typeface="+mn-cs"/>
                        </a:rPr>
                        <a:t>regular and direct contact with the natural, built and virtual environments</a:t>
                      </a:r>
                      <a:r>
                        <a:rPr lang="en-GB" sz="1050" b="0" i="0" kern="1200" dirty="0">
                          <a:solidFill>
                            <a:schemeClr val="dk1"/>
                          </a:solidFill>
                          <a:effectLst/>
                          <a:latin typeface="Sassoon Infant Std" panose="020B0503020103030203" pitchFamily="34" charset="0"/>
                          <a:ea typeface="+mn-ea"/>
                          <a:cs typeface="+mn-cs"/>
                        </a:rPr>
                        <a:t> around the child and engaging children in </a:t>
                      </a:r>
                      <a:r>
                        <a:rPr lang="en-GB" sz="1050" b="1" i="0" kern="1200" dirty="0">
                          <a:solidFill>
                            <a:schemeClr val="dk1"/>
                          </a:solidFill>
                          <a:effectLst/>
                          <a:latin typeface="Sassoon Infant Std" panose="020B0503020103030203" pitchFamily="34" charset="0"/>
                          <a:ea typeface="+mn-ea"/>
                          <a:cs typeface="+mn-cs"/>
                        </a:rPr>
                        <a:t>collaborative activities </a:t>
                      </a:r>
                      <a:r>
                        <a:rPr lang="en-GB" sz="1050" b="0" i="0" kern="1200" dirty="0">
                          <a:solidFill>
                            <a:schemeClr val="dk1"/>
                          </a:solidFill>
                          <a:effectLst/>
                          <a:latin typeface="Sassoon Infant Std" panose="020B0503020103030203" pitchFamily="34" charset="0"/>
                          <a:ea typeface="+mn-ea"/>
                          <a:cs typeface="+mn-cs"/>
                        </a:rPr>
                        <a:t>which </a:t>
                      </a:r>
                      <a:r>
                        <a:rPr lang="en-GB" sz="1050" b="1" i="0" kern="1200" dirty="0">
                          <a:solidFill>
                            <a:schemeClr val="dk1"/>
                          </a:solidFill>
                          <a:effectLst/>
                          <a:latin typeface="Sassoon Infant Std" panose="020B0503020103030203" pitchFamily="34" charset="0"/>
                          <a:ea typeface="+mn-ea"/>
                          <a:cs typeface="+mn-cs"/>
                        </a:rPr>
                        <a:t>promote inquiry, problem-solving, shared decision making and scientific approaches </a:t>
                      </a:r>
                      <a:r>
                        <a:rPr lang="en-GB" sz="1050" b="0" i="0" kern="1200" dirty="0">
                          <a:solidFill>
                            <a:schemeClr val="dk1"/>
                          </a:solidFill>
                          <a:effectLst/>
                          <a:latin typeface="Sassoon Infant Std" panose="020B0503020103030203" pitchFamily="34" charset="0"/>
                          <a:ea typeface="+mn-ea"/>
                          <a:cs typeface="+mn-cs"/>
                        </a:rPr>
                        <a:t>to understanding the world. </a:t>
                      </a:r>
                      <a:r>
                        <a:rPr lang="en-GB" sz="1050" b="1" i="0" kern="1200" dirty="0">
                          <a:solidFill>
                            <a:schemeClr val="dk1"/>
                          </a:solidFill>
                          <a:effectLst/>
                          <a:latin typeface="Sassoon Infant Std" panose="020B0503020103030203" pitchFamily="34" charset="0"/>
                          <a:ea typeface="+mn-ea"/>
                          <a:cs typeface="+mn-cs"/>
                        </a:rPr>
                        <a:t>Active involvement in local community life </a:t>
                      </a:r>
                      <a:r>
                        <a:rPr lang="en-GB" sz="1050" b="0" i="0" kern="1200" dirty="0">
                          <a:solidFill>
                            <a:schemeClr val="dk1"/>
                          </a:solidFill>
                          <a:effectLst/>
                          <a:latin typeface="Sassoon Infant Std" panose="020B0503020103030203" pitchFamily="34" charset="0"/>
                          <a:ea typeface="+mn-ea"/>
                          <a:cs typeface="+mn-cs"/>
                        </a:rPr>
                        <a:t>helps children to develop a sense of </a:t>
                      </a:r>
                      <a:r>
                        <a:rPr lang="en-GB" sz="1050" b="1" i="0" kern="1200" dirty="0">
                          <a:solidFill>
                            <a:schemeClr val="dk1"/>
                          </a:solidFill>
                          <a:effectLst/>
                          <a:latin typeface="Sassoon Infant Std" panose="020B0503020103030203" pitchFamily="34" charset="0"/>
                          <a:ea typeface="+mn-ea"/>
                          <a:cs typeface="+mn-cs"/>
                        </a:rPr>
                        <a:t>civic responsibility, a duty to care, a respect for diversity and the need to work for peaceful co-existence.</a:t>
                      </a:r>
                    </a:p>
                    <a:p>
                      <a:r>
                        <a:rPr lang="en-GB" sz="1050" b="0" i="0" kern="1200" dirty="0">
                          <a:solidFill>
                            <a:schemeClr val="dk1"/>
                          </a:solidFill>
                          <a:effectLst/>
                          <a:latin typeface="Sassoon Infant Std" panose="020B0503020103030203" pitchFamily="34" charset="0"/>
                          <a:ea typeface="+mn-ea"/>
                          <a:cs typeface="+mn-cs"/>
                        </a:rPr>
                        <a:t>In addition, first-hand involvement in </a:t>
                      </a:r>
                      <a:r>
                        <a:rPr lang="en-GB" sz="1050" b="1" i="0" kern="1200" dirty="0">
                          <a:solidFill>
                            <a:schemeClr val="dk1"/>
                          </a:solidFill>
                          <a:effectLst/>
                          <a:latin typeface="Sassoon Infant Std" panose="020B0503020103030203" pitchFamily="34" charset="0"/>
                          <a:ea typeface="+mn-ea"/>
                          <a:cs typeface="+mn-cs"/>
                        </a:rPr>
                        <a:t>caring for wildlife and the natural world </a:t>
                      </a:r>
                      <a:r>
                        <a:rPr lang="en-GB" sz="1050" b="0" i="0" kern="1200" dirty="0">
                          <a:solidFill>
                            <a:schemeClr val="dk1"/>
                          </a:solidFill>
                          <a:effectLst/>
                          <a:latin typeface="Sassoon Infant Std" panose="020B0503020103030203" pitchFamily="34" charset="0"/>
                          <a:ea typeface="+mn-ea"/>
                          <a:cs typeface="+mn-cs"/>
                        </a:rPr>
                        <a:t>provides children with an </a:t>
                      </a:r>
                      <a:r>
                        <a:rPr lang="en-GB" sz="1050" b="1" i="0" kern="1200" dirty="0">
                          <a:solidFill>
                            <a:schemeClr val="dk1"/>
                          </a:solidFill>
                          <a:effectLst/>
                          <a:latin typeface="Sassoon Infant Std" panose="020B0503020103030203" pitchFamily="34" charset="0"/>
                          <a:ea typeface="+mn-ea"/>
                          <a:cs typeface="+mn-cs"/>
                        </a:rPr>
                        <a:t>appreciation of ecological balance, environmental care and the need to live sustainable lives</a:t>
                      </a:r>
                      <a:r>
                        <a:rPr lang="en-GB" sz="1050" b="0" i="0" kern="1200" dirty="0">
                          <a:solidFill>
                            <a:schemeClr val="dk1"/>
                          </a:solidFill>
                          <a:effectLst/>
                          <a:latin typeface="Sassoon Infant Std" panose="020B0503020103030203" pitchFamily="34" charset="0"/>
                          <a:ea typeface="+mn-ea"/>
                          <a:cs typeface="+mn-cs"/>
                        </a:rPr>
                        <a:t>. </a:t>
                      </a:r>
                      <a:r>
                        <a:rPr lang="en-GB" sz="1050" b="1" i="0" kern="1200" dirty="0">
                          <a:solidFill>
                            <a:schemeClr val="dk1"/>
                          </a:solidFill>
                          <a:effectLst/>
                          <a:latin typeface="Sassoon Infant Std" panose="020B0503020103030203" pitchFamily="34" charset="0"/>
                          <a:ea typeface="+mn-ea"/>
                          <a:cs typeface="+mn-cs"/>
                        </a:rPr>
                        <a:t>Rich play, virtual and real world experiences </a:t>
                      </a:r>
                      <a:r>
                        <a:rPr lang="en-GB" sz="1050" b="0" i="0" kern="1200" dirty="0">
                          <a:solidFill>
                            <a:schemeClr val="dk1"/>
                          </a:solidFill>
                          <a:effectLst/>
                          <a:latin typeface="Sassoon Infant Std" panose="020B0503020103030203" pitchFamily="34" charset="0"/>
                          <a:ea typeface="+mn-ea"/>
                          <a:cs typeface="+mn-cs"/>
                        </a:rPr>
                        <a:t>support learning about our </a:t>
                      </a:r>
                      <a:r>
                        <a:rPr lang="en-GB" sz="1050" b="1" i="0" kern="1200" dirty="0">
                          <a:solidFill>
                            <a:schemeClr val="dk1"/>
                          </a:solidFill>
                          <a:effectLst/>
                          <a:latin typeface="Sassoon Infant Std" panose="020B0503020103030203" pitchFamily="34" charset="0"/>
                          <a:ea typeface="+mn-ea"/>
                          <a:cs typeface="+mn-cs"/>
                        </a:rPr>
                        <a:t>culturally, socially, technologically and ecologically diverse world </a:t>
                      </a:r>
                      <a:r>
                        <a:rPr lang="en-GB" sz="1050" b="0" i="0" kern="1200" dirty="0">
                          <a:solidFill>
                            <a:schemeClr val="dk1"/>
                          </a:solidFill>
                          <a:effectLst/>
                          <a:latin typeface="Sassoon Infant Std" panose="020B0503020103030203" pitchFamily="34" charset="0"/>
                          <a:ea typeface="+mn-ea"/>
                          <a:cs typeface="+mn-cs"/>
                        </a:rPr>
                        <a:t>and how to stay safe within it. They also cultivate shared meanings and lay the foundation for equitable understandings of </a:t>
                      </a:r>
                      <a:r>
                        <a:rPr lang="en-GB" sz="1050" b="1" i="0" kern="1200" dirty="0">
                          <a:solidFill>
                            <a:schemeClr val="dk1"/>
                          </a:solidFill>
                          <a:effectLst/>
                          <a:latin typeface="Sassoon Infant Std" panose="020B0503020103030203" pitchFamily="34" charset="0"/>
                          <a:ea typeface="+mn-ea"/>
                          <a:cs typeface="+mn-cs"/>
                        </a:rPr>
                        <a:t>our interconnectedness and interdependence</a:t>
                      </a:r>
                      <a:r>
                        <a:rPr lang="en-GB" sz="1050" b="0" i="0" kern="1200" dirty="0">
                          <a:solidFill>
                            <a:schemeClr val="dk1"/>
                          </a:solidFill>
                          <a:effectLst/>
                          <a:latin typeface="Sassoon Infant Std" panose="020B0503020103030203" pitchFamily="34" charset="0"/>
                          <a:ea typeface="+mn-ea"/>
                          <a:cs typeface="+mn-cs"/>
                        </a:rPr>
                        <a:t>.</a:t>
                      </a:r>
                    </a:p>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3165509">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en-GB" sz="1050" kern="1200" dirty="0">
                          <a:solidFill>
                            <a:schemeClr val="dk1"/>
                          </a:solidFill>
                          <a:effectLst/>
                          <a:latin typeface="Sassoon Infant Std" panose="020B0503020103030203" pitchFamily="34" charset="0"/>
                          <a:ea typeface="+mn-ea"/>
                          <a:cs typeface="+mn-cs"/>
                        </a:rPr>
                        <a:t>I am starting to be curious about the people around me. I show interest in characters in stories and also people in school.</a:t>
                      </a:r>
                    </a:p>
                    <a:p>
                      <a:pPr algn="ctr">
                        <a:spcAft>
                          <a:spcPts val="0"/>
                        </a:spcAft>
                      </a:pPr>
                      <a:endParaRPr lang="en-GB" sz="1050" kern="1200" dirty="0">
                        <a:solidFill>
                          <a:schemeClr val="dk1"/>
                        </a:solidFill>
                        <a:effectLst/>
                        <a:latin typeface="Sassoon Infant Std" panose="020B0503020103030203" pitchFamily="34" charset="0"/>
                        <a:ea typeface="+mn-ea"/>
                        <a:cs typeface="+mn-cs"/>
                      </a:endParaRPr>
                    </a:p>
                    <a:p>
                      <a:pPr algn="ctr">
                        <a:spcAft>
                          <a:spcPts val="0"/>
                        </a:spcAft>
                      </a:pPr>
                      <a:endParaRPr lang="en-GB" sz="1050" kern="1200" dirty="0">
                        <a:solidFill>
                          <a:schemeClr val="dk1"/>
                        </a:solidFill>
                        <a:effectLst/>
                        <a:latin typeface="Sassoon Infant Std" panose="020B0503020103030203" pitchFamily="34" charset="0"/>
                        <a:ea typeface="+mn-ea"/>
                        <a:cs typeface="+mn-cs"/>
                      </a:endParaRPr>
                    </a:p>
                    <a:p>
                      <a:pPr algn="ctr">
                        <a:spcAft>
                          <a:spcPts val="0"/>
                        </a:spcAft>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a:t>
                      </a:r>
                      <a:r>
                        <a:rPr lang="en-GB" sz="1050" kern="1200" dirty="0">
                          <a:solidFill>
                            <a:schemeClr val="dk1"/>
                          </a:solidFill>
                          <a:effectLst/>
                          <a:latin typeface="Sassoon Infant Std" panose="020B0503020103030203" pitchFamily="34" charset="0"/>
                          <a:ea typeface="+mn-ea"/>
                          <a:cs typeface="+mn-cs"/>
                        </a:rPr>
                        <a:t> interested in very simple similarities and differences between people and places.</a:t>
                      </a:r>
                    </a:p>
                    <a:p>
                      <a:pPr algn="ctr">
                        <a:spcAft>
                          <a:spcPts val="0"/>
                        </a:spcAft>
                      </a:pPr>
                      <a:endParaRPr lang="en-GB" sz="1050" kern="1200" dirty="0">
                        <a:solidFill>
                          <a:schemeClr val="dk1"/>
                        </a:solidFill>
                        <a:effectLst/>
                        <a:latin typeface="Sassoon Infant Std" panose="020B0503020103030203" pitchFamily="34" charset="0"/>
                        <a:ea typeface="+mn-ea"/>
                        <a:cs typeface="+mn-cs"/>
                      </a:endParaRPr>
                    </a:p>
                    <a:p>
                      <a:pPr algn="ctr">
                        <a:spcAft>
                          <a:spcPts val="0"/>
                        </a:spcAft>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a:t>
                      </a:r>
                      <a:r>
                        <a:rPr lang="en-GB" sz="1050" kern="1200" dirty="0">
                          <a:solidFill>
                            <a:schemeClr val="dk1"/>
                          </a:solidFill>
                          <a:effectLst/>
                          <a:latin typeface="Sassoon Infant Std" panose="020B0503020103030203" pitchFamily="34" charset="0"/>
                          <a:ea typeface="+mn-ea"/>
                          <a:cs typeface="+mn-cs"/>
                        </a:rPr>
                        <a:t>starting to explore the environment around me.</a:t>
                      </a:r>
                      <a:endParaRPr lang="en-GB" sz="1050" dirty="0">
                        <a:effectLst/>
                        <a:latin typeface="Sassoon Infant Std" panose="020B050302010303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t>
                      </a:r>
                      <a:r>
                        <a:rPr lang="en-GB" sz="1050" kern="1200" dirty="0">
                          <a:solidFill>
                            <a:schemeClr val="dk1"/>
                          </a:solidFill>
                          <a:effectLst/>
                          <a:latin typeface="Sassoon Infant Std" panose="020B0503020103030203" pitchFamily="34" charset="0"/>
                          <a:ea typeface="+mn-ea"/>
                          <a:cs typeface="+mn-cs"/>
                        </a:rPr>
                        <a:t>show an interest in the people in my family and can share some simple facts about them. </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can </a:t>
                      </a:r>
                      <a:r>
                        <a:rPr lang="en-GB" sz="1050" kern="1200" dirty="0">
                          <a:solidFill>
                            <a:schemeClr val="dk1"/>
                          </a:solidFill>
                          <a:effectLst/>
                          <a:latin typeface="Sassoon Infant Std" panose="020B0503020103030203" pitchFamily="34" charset="0"/>
                          <a:ea typeface="+mn-ea"/>
                          <a:cs typeface="+mn-cs"/>
                        </a:rPr>
                        <a:t>recognise that some families have similar features.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I am starting to know that there are other countries in the world.</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1050" kern="1200" dirty="0">
                          <a:solidFill>
                            <a:schemeClr val="dk1"/>
                          </a:solidFill>
                          <a:effectLst/>
                          <a:latin typeface="Sassoon Infant Std" panose="020B0503020103030203" pitchFamily="34" charset="0"/>
                          <a:ea typeface="+mn-ea"/>
                          <a:cs typeface="+mn-cs"/>
                        </a:rPr>
                        <a:t> I am starting to notice when things change with support from an adult.</a:t>
                      </a:r>
                      <a:endParaRPr lang="en-GB" sz="1050" b="1" dirty="0">
                        <a:solidFill>
                          <a:schemeClr val="tx1"/>
                        </a:solidFill>
                        <a:latin typeface="Sassoon Infant Std" panose="020B050302010303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171450" indent="-171450" algn="ctr">
                        <a:buFontTx/>
                        <a:buChar char="-"/>
                      </a:pPr>
                      <a:endParaRPr lang="en-US" sz="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dk1"/>
                          </a:solidFill>
                          <a:effectLst/>
                          <a:latin typeface="Sassoon Infant Std" panose="020B0503020103030203" pitchFamily="34" charset="0"/>
                          <a:ea typeface="+mn-ea"/>
                          <a:cs typeface="+mn-cs"/>
                        </a:rPr>
                        <a:t>I</a:t>
                      </a:r>
                      <a:r>
                        <a:rPr lang="en-GB" sz="1050" kern="1200" baseline="0" dirty="0">
                          <a:solidFill>
                            <a:schemeClr val="dk1"/>
                          </a:solidFill>
                          <a:effectLst/>
                          <a:latin typeface="Sassoon Infant Std" panose="020B0503020103030203" pitchFamily="34" charset="0"/>
                          <a:ea typeface="+mn-ea"/>
                          <a:cs typeface="+mn-cs"/>
                        </a:rPr>
                        <a:t> am </a:t>
                      </a:r>
                      <a:r>
                        <a:rPr lang="en-GB" sz="1050" kern="1200" dirty="0">
                          <a:solidFill>
                            <a:schemeClr val="dk1"/>
                          </a:solidFill>
                          <a:effectLst/>
                          <a:latin typeface="Sassoon Infant Std" panose="020B0503020103030203" pitchFamily="34" charset="0"/>
                          <a:ea typeface="+mn-ea"/>
                          <a:cs typeface="+mn-cs"/>
                        </a:rPr>
                        <a:t>starting to use simple language about the passage of time. I</a:t>
                      </a:r>
                      <a:r>
                        <a:rPr lang="en-GB" sz="1050" kern="1200" baseline="0" dirty="0">
                          <a:solidFill>
                            <a:schemeClr val="dk1"/>
                          </a:solidFill>
                          <a:effectLst/>
                          <a:latin typeface="Sassoon Infant Std" panose="020B0503020103030203" pitchFamily="34" charset="0"/>
                          <a:ea typeface="+mn-ea"/>
                          <a:cs typeface="+mn-cs"/>
                        </a:rPr>
                        <a:t> can </a:t>
                      </a:r>
                      <a:r>
                        <a:rPr lang="en-GB" sz="1050" kern="1200" dirty="0">
                          <a:solidFill>
                            <a:schemeClr val="dk1"/>
                          </a:solidFill>
                          <a:effectLst/>
                          <a:latin typeface="Sassoon Infant Std" panose="020B0503020103030203" pitchFamily="34" charset="0"/>
                          <a:ea typeface="+mn-ea"/>
                          <a:cs typeface="+mn-cs"/>
                        </a:rPr>
                        <a:t>comment on photographs and images and talk about similarities and differences in simple terms.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dk1"/>
                          </a:solidFill>
                          <a:effectLst/>
                          <a:latin typeface="Sassoon Infant Std" panose="020B0503020103030203" pitchFamily="34" charset="0"/>
                          <a:ea typeface="+mn-ea"/>
                          <a:cs typeface="+mn-cs"/>
                        </a:rPr>
                        <a:t>I can recognise simple features like tree, river, beach and also places that might be significant to people like church, temple etc.</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dirty="0">
                        <a:solidFill>
                          <a:schemeClr val="dk1"/>
                        </a:solidFill>
                        <a:effectLst/>
                        <a:latin typeface="Sassoon Infant Std" panose="020B0503020103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kern="1200" dirty="0">
                          <a:solidFill>
                            <a:schemeClr val="dk1"/>
                          </a:solidFill>
                          <a:effectLst/>
                          <a:latin typeface="Sassoon Infant Std" panose="020B0503020103030203" pitchFamily="34" charset="0"/>
                          <a:ea typeface="+mn-ea"/>
                          <a:cs typeface="+mn-cs"/>
                        </a:rPr>
                        <a:t>I am starting to understand that</a:t>
                      </a:r>
                      <a:r>
                        <a:rPr lang="en-GB" sz="1050" kern="1200" baseline="0" dirty="0">
                          <a:solidFill>
                            <a:schemeClr val="dk1"/>
                          </a:solidFill>
                          <a:effectLst/>
                          <a:latin typeface="Sassoon Infant Std" panose="020B0503020103030203" pitchFamily="34" charset="0"/>
                          <a:ea typeface="+mn-ea"/>
                          <a:cs typeface="+mn-cs"/>
                        </a:rPr>
                        <a:t> I</a:t>
                      </a:r>
                      <a:r>
                        <a:rPr lang="en-GB" sz="1050" kern="1200" dirty="0">
                          <a:solidFill>
                            <a:schemeClr val="dk1"/>
                          </a:solidFill>
                          <a:effectLst/>
                          <a:latin typeface="Sassoon Infant Std" panose="020B0503020103030203" pitchFamily="34" charset="0"/>
                          <a:ea typeface="+mn-ea"/>
                          <a:cs typeface="+mn-cs"/>
                        </a:rPr>
                        <a:t> can influence their environment and make changes to the space around them.</a:t>
                      </a:r>
                      <a:endParaRPr lang="en-GB" sz="1050" b="1" dirty="0">
                        <a:solidFill>
                          <a:schemeClr val="bg1">
                            <a:lumMod val="50000"/>
                          </a:schemeClr>
                        </a:solidFill>
                        <a:effectLst/>
                        <a:latin typeface="Sassoon Infant Std" panose="020B0503020103030203" pitchFamily="34"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2315999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bed985-3ca8-4292-8d4a-11a220157b52">
      <Terms xmlns="http://schemas.microsoft.com/office/infopath/2007/PartnerControls"/>
    </lcf76f155ced4ddcb4097134ff3c332f>
    <TaxCatchAll xmlns="4a6ec575-b5ec-4653-adc1-e8bb70dccb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52ACDA69BCB545BC2A236D76047601" ma:contentTypeVersion="16" ma:contentTypeDescription="Create a new document." ma:contentTypeScope="" ma:versionID="b1c66f96b4f69289c8cfa5c883c0c88b">
  <xsd:schema xmlns:xsd="http://www.w3.org/2001/XMLSchema" xmlns:xs="http://www.w3.org/2001/XMLSchema" xmlns:p="http://schemas.microsoft.com/office/2006/metadata/properties" xmlns:ns2="6dbed985-3ca8-4292-8d4a-11a220157b52" xmlns:ns3="4a6ec575-b5ec-4653-adc1-e8bb70dccbaa" targetNamespace="http://schemas.microsoft.com/office/2006/metadata/properties" ma:root="true" ma:fieldsID="fe745451156acc6e1d2285a8ece733cc" ns2:_="" ns3:_="">
    <xsd:import namespace="6dbed985-3ca8-4292-8d4a-11a220157b52"/>
    <xsd:import namespace="4a6ec575-b5ec-4653-adc1-e8bb70dcc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ed985-3ca8-4292-8d4a-11a220157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3be15d-62ab-4747-9cca-abaedad99e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6ec575-b5ec-4653-adc1-e8bb70dccb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69b08b-2dbe-455b-8bb0-d5ec496e385a}" ma:internalName="TaxCatchAll" ma:showField="CatchAllData" ma:web="4a6ec575-b5ec-4653-adc1-e8bb70dcc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2F3164-AF7E-4245-AD23-57DBBB40D7F9}">
  <ds:schemaRefs>
    <ds:schemaRef ds:uri="http://schemas.microsoft.com/sharepoint/v3/contenttype/forms"/>
  </ds:schemaRefs>
</ds:datastoreItem>
</file>

<file path=customXml/itemProps2.xml><?xml version="1.0" encoding="utf-8"?>
<ds:datastoreItem xmlns:ds="http://schemas.openxmlformats.org/officeDocument/2006/customXml" ds:itemID="{578AB1FD-B5F1-4DC2-95C7-54934CCF12FF}">
  <ds:schemaRefs>
    <ds:schemaRef ds:uri="http://schemas.microsoft.com/office/infopath/2007/PartnerControls"/>
    <ds:schemaRef ds:uri="http://schemas.microsoft.com/office/2006/documentManagement/types"/>
    <ds:schemaRef ds:uri="http://schemas.microsoft.com/office/2006/metadata/properties"/>
    <ds:schemaRef ds:uri="4a6ec575-b5ec-4653-adc1-e8bb70dccbaa"/>
    <ds:schemaRef ds:uri="http://purl.org/dc/terms/"/>
    <ds:schemaRef ds:uri="6dbed985-3ca8-4292-8d4a-11a220157b52"/>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7F63B940-9233-40A1-B1A8-EFC3BBAF0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ed985-3ca8-4292-8d4a-11a220157b52"/>
    <ds:schemaRef ds:uri="4a6ec575-b5ec-4653-adc1-e8bb70dcc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19488</TotalTime>
  <Words>4351</Words>
  <Application>Microsoft Office PowerPoint</Application>
  <PresentationFormat>Widescreen</PresentationFormat>
  <Paragraphs>530</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SassoonPrimary</vt:lpstr>
      <vt:lpstr>Symbol</vt:lpstr>
      <vt:lpstr>Calibri Light</vt:lpstr>
      <vt:lpstr>Amatic SC</vt:lpstr>
      <vt:lpstr>Calibri</vt:lpstr>
      <vt:lpstr>Arial</vt:lpstr>
      <vt:lpstr>SassoonPrimaryInfant</vt:lpstr>
      <vt:lpstr>Sassoon Infant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Ross Middleton</cp:lastModifiedBy>
  <cp:revision>282</cp:revision>
  <cp:lastPrinted>2021-09-16T12:04:03Z</cp:lastPrinted>
  <dcterms:created xsi:type="dcterms:W3CDTF">2021-06-03T07:59:39Z</dcterms:created>
  <dcterms:modified xsi:type="dcterms:W3CDTF">2023-12-15T14:05:12Z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0x0101006B52ACDA69BCB545BC2A236D76047601</vt:lpwstr>
  </property>
</Properties>
</file>